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7" r:id="rId2"/>
    <p:sldId id="257" r:id="rId3"/>
    <p:sldId id="258" r:id="rId4"/>
    <p:sldId id="271" r:id="rId5"/>
    <p:sldId id="359" r:id="rId6"/>
    <p:sldId id="379" r:id="rId7"/>
    <p:sldId id="380" r:id="rId8"/>
    <p:sldId id="360" r:id="rId9"/>
    <p:sldId id="361" r:id="rId10"/>
    <p:sldId id="381" r:id="rId11"/>
    <p:sldId id="363" r:id="rId12"/>
    <p:sldId id="364" r:id="rId13"/>
    <p:sldId id="371" r:id="rId14"/>
    <p:sldId id="382" r:id="rId15"/>
    <p:sldId id="372" r:id="rId16"/>
    <p:sldId id="384" r:id="rId17"/>
    <p:sldId id="385" r:id="rId18"/>
    <p:sldId id="383" r:id="rId19"/>
    <p:sldId id="268" r:id="rId20"/>
    <p:sldId id="270" r:id="rId21"/>
    <p:sldId id="29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0FF"/>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19.xml"/><Relationship Id="rId18" Type="http://schemas.openxmlformats.org/officeDocument/2006/relationships/image" Target="../media/image4.svg"/><Relationship Id="rId3" Type="http://schemas.openxmlformats.org/officeDocument/2006/relationships/slide" Target="slide4.xml"/><Relationship Id="rId7" Type="http://schemas.openxmlformats.org/officeDocument/2006/relationships/slide" Target="slide10.xml"/><Relationship Id="rId12" Type="http://schemas.openxmlformats.org/officeDocument/2006/relationships/slide" Target="slide18.xml"/><Relationship Id="rId17" Type="http://schemas.openxmlformats.org/officeDocument/2006/relationships/image" Target="../media/image3.png"/><Relationship Id="rId2" Type="http://schemas.openxmlformats.org/officeDocument/2006/relationships/slide" Target="slide3.xml"/><Relationship Id="rId16"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slide" Target="slide17.xml"/><Relationship Id="rId5" Type="http://schemas.openxmlformats.org/officeDocument/2006/relationships/slide" Target="slide6.xml"/><Relationship Id="rId15" Type="http://schemas.openxmlformats.org/officeDocument/2006/relationships/slide" Target="slide21.xml"/><Relationship Id="rId10" Type="http://schemas.openxmlformats.org/officeDocument/2006/relationships/slide" Target="slide15.xml"/><Relationship Id="rId4" Type="http://schemas.openxmlformats.org/officeDocument/2006/relationships/slide" Target="slide5.xml"/><Relationship Id="rId9" Type="http://schemas.openxmlformats.org/officeDocument/2006/relationships/slide" Target="slide13.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thworks.com/help/matlab/matlab_prog/conditional-statements.html" TargetMode="External"/><Relationship Id="rId2" Type="http://schemas.openxmlformats.org/officeDocument/2006/relationships/hyperlink" Target="https://www.mathworks.com/help/matlab/matlab_prog/preallocating-arrays.html" TargetMode="External"/><Relationship Id="rId1" Type="http://schemas.openxmlformats.org/officeDocument/2006/relationships/slideLayout" Target="../slideLayouts/slideLayout2.xml"/><Relationship Id="rId6" Type="http://schemas.openxmlformats.org/officeDocument/2006/relationships/hyperlink" Target="https://www.mathworks.com/help/matlab/matlab_prog/use-trycatch-to-handle-errors.html" TargetMode="External"/><Relationship Id="rId5" Type="http://schemas.openxmlformats.org/officeDocument/2006/relationships/hyperlink" Target="https://www.mathworks.com/help/matlab/matlab_prog/loop-control-statements.html" TargetMode="External"/><Relationship Id="rId4" Type="http://schemas.openxmlformats.org/officeDocument/2006/relationships/hyperlink" Target="https://www.mathworks.com/help/matlab/control-flow.html?s_tid=CRUX_lftnav"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Live%20Scripts/Week_3_Part_2_ControlFlowStructure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Control Flow Structures - Loop Structures - Part B: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dirty="0"/>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2344046"/>
            <a:ext cx="8229600" cy="187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and Loop Structures Combined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a for loop and an if statement and given an array of vegetables, print out all the vegetables that are apples. Write the code in the space below. </a:t>
            </a:r>
          </a:p>
          <a:p>
            <a:pPr marL="180975" lvl="1" indent="-9525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fruits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"pears"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"pineapples"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spcBef>
                <a:spcPts val="70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fruits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1" indent="-95250" algn="just">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190500" algn="just">
              <a:lnSpc>
                <a:spcPct val="107000"/>
              </a:lnSpc>
              <a:buNone/>
            </a:pP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1" indent="-190500" algn="just">
              <a:lnSpc>
                <a:spcPct val="107000"/>
              </a:lnSpc>
              <a:buNone/>
            </a:pPr>
            <a:r>
              <a:rPr lang="en-ZA" sz="12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apples</a:t>
            </a:r>
            <a:endParaRPr lang="en-ZA" sz="12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Untitled">
            <a:extLst>
              <a:ext uri="{FF2B5EF4-FFF2-40B4-BE49-F238E27FC236}">
                <a16:creationId xmlns:a16="http://schemas.microsoft.com/office/drawing/2014/main" id="{23EE75C3-EB32-26D0-931B-FB3E011D7BF6}"/>
              </a:ext>
            </a:extLst>
          </p:cNvPr>
          <p:cNvPicPr>
            <a:picLocks noChangeAspect="1"/>
          </p:cNvPicPr>
          <p:nvPr/>
        </p:nvPicPr>
        <p:blipFill>
          <a:blip r:embed="rId2"/>
          <a:stretch>
            <a:fillRect/>
          </a:stretch>
        </p:blipFill>
        <p:spPr>
          <a:xfrm>
            <a:off x="551650" y="973661"/>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3671A98A-D1AF-9E08-742F-C1F9A3F0F2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1688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The switch-case statement is similar to multiport switches in real circuits and similar to the use of if-else statements, however there are more suitable for the implementation of discrete conditions. We may compare the pseudo-code statements for both the switch-case and if-else:</a:t>
            </a:r>
          </a:p>
          <a:p>
            <a:pPr marL="457200" lvl="3" indent="-276225" algn="just">
              <a:lnSpc>
                <a:spcPct val="100000"/>
              </a:lnSpc>
              <a:spcBef>
                <a:spcPts val="0"/>
              </a:spcBef>
              <a:buNone/>
            </a:pP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if-else example</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key == expression1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key == expression2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457200" lvl="3" indent="-276225" algn="just">
              <a:lnSpc>
                <a:spcPct val="100000"/>
              </a:lnSpc>
              <a:spcBef>
                <a:spcPts val="0"/>
              </a:spcBef>
              <a:buNone/>
            </a:pP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3" indent="-276225" algn="just">
              <a:lnSpc>
                <a:spcPct val="100000"/>
              </a:lnSpc>
              <a:spcBef>
                <a:spcPts val="0"/>
              </a:spcBef>
              <a:buNone/>
            </a:pPr>
            <a:r>
              <a:rPr lang="en-ZA" sz="15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switch-case example</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err="1">
                <a:effectLst/>
                <a:latin typeface="Consolas" panose="020B0609020204030204" pitchFamily="49" charset="0"/>
                <a:ea typeface="Times New Roman" panose="02020603050405020304" pitchFamily="18" charset="0"/>
                <a:cs typeface="Times New Roman" panose="02020603050405020304" pitchFamily="18" charset="0"/>
              </a:rPr>
              <a:t>switchExpression</a:t>
            </a:r>
            <a:endParaRPr lang="en-ZA" sz="1500" dirty="0">
              <a:effectLst/>
              <a:latin typeface="Consolas" panose="020B0609020204030204" pitchFamily="49" charset="0"/>
              <a:ea typeface="Times New Roman" panose="02020603050405020304" pitchFamily="18" charset="0"/>
              <a:cs typeface="Times New Roman" panose="02020603050405020304" pitchFamily="18" charset="0"/>
            </a:endParaRP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expressionToMatch1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expressionToMatch2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otherwise</a:t>
            </a:r>
          </a:p>
          <a:p>
            <a:pPr marL="457200" lvl="3" indent="-276225" algn="just">
              <a:lnSpc>
                <a:spcPct val="100000"/>
              </a:lnSpc>
              <a:spcBef>
                <a:spcPts val="0"/>
              </a:spcBef>
              <a:buNone/>
            </a:pPr>
            <a:r>
              <a:rPr lang="en-ZA" sz="1500" dirty="0">
                <a:effectLst/>
                <a:latin typeface="Consolas" panose="020B0609020204030204" pitchFamily="49" charset="0"/>
                <a:ea typeface="Times New Roman" panose="02020603050405020304" pitchFamily="18" charset="0"/>
                <a:cs typeface="Times New Roman" panose="02020603050405020304" pitchFamily="18" charset="0"/>
              </a:rPr>
              <a:t>        statementGroup3</a:t>
            </a:r>
          </a:p>
          <a:p>
            <a:pPr marL="457200" lvl="3" indent="-276225" algn="just">
              <a:lnSpc>
                <a:spcPct val="100000"/>
              </a:lnSpc>
              <a:spcBef>
                <a:spcPts val="0"/>
              </a:spcBef>
              <a:buNone/>
            </a:pPr>
            <a:r>
              <a:rPr lang="en-ZA" sz="15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lvl="3" indent="0" algn="just">
              <a:lnSpc>
                <a:spcPct val="100000"/>
              </a:lnSpc>
              <a:spcBef>
                <a:spcPts val="0"/>
              </a:spcBef>
              <a:buNone/>
            </a:pPr>
            <a:r>
              <a:rPr lang="en-ZA" sz="1500" dirty="0">
                <a:effectLst/>
                <a:latin typeface="Helvetica" panose="020B0604020202020204" pitchFamily="34" charset="0"/>
                <a:ea typeface="Times New Roman" panose="02020603050405020304" pitchFamily="18" charset="0"/>
                <a:cs typeface="Times New Roman" panose="02020603050405020304" pitchFamily="18" charset="0"/>
              </a:rPr>
              <a:t>As we can see the switch-case statement improves the readability for discrete variables to match. </a:t>
            </a:r>
            <a:endParaRPr lang="en-ZA" sz="15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B6935C6F-CA31-4886-D60A-2A3AF27232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83656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52488" y="2692821"/>
            <a:ext cx="8229600" cy="26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instance where a radius is specified, we may want to give our programme the ability to choose between the type of area calculation, we could use a switch-case statement to match the desired area calculation. In the example below, based on the selected radius and chosen formula, a switch-case statement is used to calculate the selected area.</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radius = 23</a:t>
            </a:r>
            <a:r>
              <a:rPr lang="en-ZA" sz="16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meters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3" indent="0" algn="just">
              <a:lnSpc>
                <a:spcPct val="100000"/>
              </a:lnSpc>
              <a:spcBef>
                <a:spcPts val="0"/>
              </a:spcBef>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calculateType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'Volume'</a:t>
            </a:r>
          </a:p>
          <a:p>
            <a:pPr marL="180975" lvl="3"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calculateType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'Perimeter'</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perimeter = 2*pi*radius</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'Area'</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area = pi*radius^2</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'Volume'</a:t>
            </a:r>
          </a:p>
          <a:p>
            <a:pPr marL="180975" lvl="3"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volume = 4*pi*radius^3/3</a:t>
            </a:r>
          </a:p>
          <a:p>
            <a:pPr marL="180975" lvl="3"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9" name="Untitled">
            <a:extLst>
              <a:ext uri="{FF2B5EF4-FFF2-40B4-BE49-F238E27FC236}">
                <a16:creationId xmlns:a16="http://schemas.microsoft.com/office/drawing/2014/main" id="{EF1B6E67-F0E5-386A-1952-AAC8DBB7F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81" y="1088508"/>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Chevron arrows with solid fill">
            <a:hlinkClick r:id="rId3" action="ppaction://hlinksldjump"/>
            <a:extLst>
              <a:ext uri="{FF2B5EF4-FFF2-40B4-BE49-F238E27FC236}">
                <a16:creationId xmlns:a16="http://schemas.microsoft.com/office/drawing/2014/main" id="{5567327C-7748-FD14-8D35-6D5E07C055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9369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a switch-case statement, build an algorithm to calculate the formulae of a specified shape. Consider the 3 shapes: </a:t>
                </a:r>
              </a:p>
              <a:p>
                <a:pPr marL="895350" indent="-352425" algn="just">
                  <a:lnSpc>
                    <a:spcPct val="100000"/>
                  </a:lnSpc>
                  <a:spcBef>
                    <a:spcPts val="1050"/>
                  </a:spcBef>
                  <a:spcAft>
                    <a:spcPts val="1050"/>
                  </a:spcAft>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Square Area = </a:t>
                </a:r>
                <a14:m>
                  <m:oMath xmlns:m="http://schemas.openxmlformats.org/officeDocument/2006/math">
                    <m:sSup>
                      <m:sSupPr>
                        <m:ctrlPr>
                          <a:rPr lang="en-ZA"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ZA"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en-ZA" sz="160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95350" indent="-352425" algn="just">
                  <a:lnSpc>
                    <a:spcPct val="100000"/>
                  </a:lnSpc>
                  <a:spcBef>
                    <a:spcPts val="1050"/>
                  </a:spcBef>
                  <a:spcAft>
                    <a:spcPts val="1050"/>
                  </a:spcAft>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Circle Area =  </a:t>
                </a:r>
                <a14:m>
                  <m:oMath xmlns:m="http://schemas.openxmlformats.org/officeDocument/2006/math">
                    <m:r>
                      <a:rPr lang="el-GR" sz="1600" i="1" smtClean="0">
                        <a:effectLst/>
                        <a:latin typeface="Cambria Math" panose="02040503050406030204" pitchFamily="18" charset="0"/>
                        <a:ea typeface="Times New Roman" panose="02020603050405020304" pitchFamily="18" charset="0"/>
                        <a:cs typeface="Times New Roman" panose="02020603050405020304" pitchFamily="18" charset="0"/>
                      </a:rPr>
                      <m:t>𝜋</m:t>
                    </m:r>
                    <m:sSup>
                      <m:sSupPr>
                        <m:ctrlPr>
                          <a:rPr lang="en-ZA"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ZA" sz="1600" i="1" smtClean="0">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ZA" sz="1600" i="1"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95350" indent="-352425" algn="just">
                  <a:lnSpc>
                    <a:spcPct val="100000"/>
                  </a:lnSpc>
                  <a:spcBef>
                    <a:spcPts val="1050"/>
                  </a:spcBef>
                  <a:spcAft>
                    <a:spcPts val="1050"/>
                  </a:spcAft>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Rectangle Area = </a:t>
                </a:r>
                <a14:m>
                  <m:oMath xmlns:m="http://schemas.openxmlformats.org/officeDocument/2006/math">
                    <m:r>
                      <m:rPr>
                        <m:sty m:val="p"/>
                      </m:rPr>
                      <a:rPr lang="en-ZA" sz="1600" b="0" i="0" smtClean="0">
                        <a:effectLst/>
                        <a:latin typeface="Cambria Math" panose="02040503050406030204" pitchFamily="18" charset="0"/>
                        <a:ea typeface="Times New Roman" panose="02020603050405020304" pitchFamily="18" charset="0"/>
                        <a:cs typeface="Times New Roman" panose="02020603050405020304" pitchFamily="18" charset="0"/>
                      </a:rPr>
                      <m:t>wl</m:t>
                    </m:r>
                  </m:oMath>
                </a14:m>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Note: ensure that your code has the inputs that are required to calculate the selected area. </a:t>
                </a:r>
              </a:p>
            </p:txBody>
          </p:sp>
        </mc:Choice>
        <mc:Fallback>
          <p:sp>
            <p:nvSpPr>
              <p:cNvPr id="3" name="Content Placeholder 2">
                <a:extLst>
                  <a:ext uri="{FF2B5EF4-FFF2-40B4-BE49-F238E27FC236}">
                    <a16:creationId xmlns:a16="http://schemas.microsoft.com/office/drawing/2014/main" id="{2973925E-A732-6BBA-E3F4-6F3FB54599AA}"/>
                  </a:ext>
                </a:extLst>
              </p:cNvPr>
              <p:cNvSpPr>
                <a:spLocks noGrp="1" noRot="1" noChangeAspect="1" noMove="1" noResize="1" noEditPoints="1" noAdjustHandles="1" noChangeArrowheads="1" noChangeShapeType="1" noTextEdit="1"/>
              </p:cNvSpPr>
              <p:nvPr>
                <p:ph idx="1"/>
              </p:nvPr>
            </p:nvSpPr>
            <p:spPr>
              <a:xfrm>
                <a:off x="465022" y="1276983"/>
                <a:ext cx="8127327" cy="5112000"/>
              </a:xfrm>
              <a:blipFill>
                <a:blip r:embed="rId2"/>
                <a:stretch>
                  <a:fillRect l="-375" t="-358" r="-375"/>
                </a:stretch>
              </a:blipFill>
            </p:spPr>
            <p:txBody>
              <a:bodyPr/>
              <a:lstStyle/>
              <a:p>
                <a:r>
                  <a:rPr lang="en-ZA">
                    <a:noFill/>
                  </a:rPr>
                  <a:t> </a:t>
                </a:r>
              </a:p>
            </p:txBody>
          </p:sp>
        </mc:Fallback>
      </mc:AlternateContent>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3"/>
          <a:stretch>
            <a:fillRect/>
          </a:stretch>
        </p:blipFill>
        <p:spPr>
          <a:xfrm>
            <a:off x="551650" y="954611"/>
            <a:ext cx="567000" cy="540000"/>
          </a:xfrm>
          <a:prstGeom prst="rect">
            <a:avLst/>
          </a:prstGeom>
        </p:spPr>
      </p:pic>
      <p:pic>
        <p:nvPicPr>
          <p:cNvPr id="8" name="Graphic 7" descr="Chevron arrows with solid fill">
            <a:hlinkClick r:id="rId4" action="ppaction://hlinksldjump"/>
            <a:extLst>
              <a:ext uri="{FF2B5EF4-FFF2-40B4-BE49-F238E27FC236}">
                <a16:creationId xmlns:a16="http://schemas.microsoft.com/office/drawing/2014/main" id="{BB887CF1-AE32-DE04-ADE3-077CA805D5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14661"/>
            <a:ext cx="360000" cy="360000"/>
          </a:xfrm>
          <a:prstGeom prst="rect">
            <a:avLst/>
          </a:prstGeom>
        </p:spPr>
      </p:pic>
    </p:spTree>
    <p:extLst>
      <p:ext uri="{BB962C8B-B14F-4D97-AF65-F5344CB8AC3E}">
        <p14:creationId xmlns:p14="http://schemas.microsoft.com/office/powerpoint/2010/main" val="302429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2212519"/>
            <a:ext cx="8229600" cy="35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Switch-Case Statements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Write your code in the space below. </a:t>
            </a:r>
          </a:p>
          <a:p>
            <a:pPr marL="180975" lvl="3" indent="0" algn="just">
              <a:lnSpc>
                <a:spcPct val="100000"/>
              </a:lnSpc>
              <a:spcBef>
                <a:spcPts val="0"/>
              </a:spcBef>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sideLength</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6; </a:t>
            </a:r>
            <a:r>
              <a:rPr lang="en-ZA" sz="1600" dirty="0">
                <a:solidFill>
                  <a:schemeClr val="accent6">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meters</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radius = 3.14;</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width = 5;</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length = 7;</a:t>
            </a:r>
          </a:p>
          <a:p>
            <a:pPr marL="914400" lvl="3" indent="-733425" algn="just">
              <a:lnSpc>
                <a:spcPct val="10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areaType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'Square'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914400" lvl="3" indent="-733425"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switch</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areaType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'Square'</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area = sideLength^2</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'Circle'</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area = pi*radius^2;</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'Rectangle'</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area = width*length;</a:t>
            </a:r>
          </a:p>
          <a:p>
            <a:pPr marL="914400" lvl="3" indent="-733425"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914400" lvl="3" indent="-733425"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914400" lvl="3" indent="-733425" algn="just">
              <a:lnSpc>
                <a:spcPct val="100000"/>
              </a:lnSpc>
              <a:spcBef>
                <a:spcPts val="0"/>
              </a:spcBef>
              <a:buNone/>
              <a:tabLst>
                <a:tab pos="266700" algn="l"/>
              </a:tabLst>
            </a:pPr>
            <a:r>
              <a:rPr lang="en-ZA" sz="1600" dirty="0">
                <a:latin typeface="Consolas" panose="020B0609020204030204" pitchFamily="49" charset="0"/>
                <a:ea typeface="Times New Roman" panose="02020603050405020304" pitchFamily="18" charset="0"/>
                <a:cs typeface="Times New Roman" panose="02020603050405020304" pitchFamily="18" charset="0"/>
              </a:rPr>
              <a:t>	</a:t>
            </a:r>
            <a:r>
              <a:rPr lang="en-ZA" sz="1400" dirty="0">
                <a:effectLst/>
                <a:latin typeface="Consolas" panose="020B0609020204030204" pitchFamily="49" charset="0"/>
                <a:ea typeface="Times New Roman" panose="02020603050405020304" pitchFamily="18" charset="0"/>
                <a:cs typeface="Times New Roman" panose="02020603050405020304" pitchFamily="18" charset="0"/>
              </a:rPr>
              <a:t>area = 36</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54611"/>
            <a:ext cx="567000" cy="540000"/>
          </a:xfrm>
          <a:prstGeom prst="rect">
            <a:avLst/>
          </a:prstGeom>
        </p:spPr>
      </p:pic>
    </p:spTree>
    <p:extLst>
      <p:ext uri="{BB962C8B-B14F-4D97-AF65-F5344CB8AC3E}">
        <p14:creationId xmlns:p14="http://schemas.microsoft.com/office/powerpoint/2010/main" val="164023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When executing a piece of code there may be times when a specific part of your code outputs an unexpected result. This can sometimes cause an error and forcefully stop the execution of your code. In cases where your code takes a bit of time to execute, it will be inconvenient to stop fix and rerun the code. Trials are a special structure in MATLAB which can assist with expected or unexpected outputs in a piece of code. The common structure for a trial structure is specified below;</a:t>
            </a:r>
          </a:p>
          <a:p>
            <a:pPr marL="180975" lvl="1"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180975" lvl="1"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statementGroup1</a:t>
            </a:r>
          </a:p>
          <a:p>
            <a:pPr marL="180975" lvl="1"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180975" lvl="1"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statementGroup2</a:t>
            </a:r>
          </a:p>
          <a:p>
            <a:pPr marL="180975" lvl="1"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structure reads as follows; "The statements in statement group 1 are executed. If an error occurs, an error message is recorded, and the execution is moved to statement group 2. If the execution of statement 1 does not error, then the whole structure is complete and statement group 2 is not executed". Trial structures make a piece of code more reliable and efficient and makes your code less likely to error unexpectedly.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spTree>
    <p:extLst>
      <p:ext uri="{BB962C8B-B14F-4D97-AF65-F5344CB8AC3E}">
        <p14:creationId xmlns:p14="http://schemas.microsoft.com/office/powerpoint/2010/main" val="339171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3309B0-EF08-5DA5-F891-90BFCB9546A5}"/>
              </a:ext>
            </a:extLst>
          </p:cNvPr>
          <p:cNvSpPr/>
          <p:nvPr/>
        </p:nvSpPr>
        <p:spPr>
          <a:xfrm>
            <a:off x="452488" y="2354180"/>
            <a:ext cx="8229600" cy="142785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Consider a non-existent function called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notAFunction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there is an error/unexpected result, a default array will be assigned as the output.</a:t>
            </a:r>
          </a:p>
          <a:p>
            <a:pPr marL="0" indent="0" algn="just">
              <a:lnSpc>
                <a:spcPct val="100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600" dirty="0">
                <a:solidFill>
                  <a:schemeClr val="accent5">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180975" lvl="2"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notAFunction</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(5)</a:t>
            </a: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180975" lvl="2" indent="0" algn="just">
              <a:lnSpc>
                <a:spcPct val="10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 = [1,2,3]</a:t>
            </a: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spTree>
    <p:extLst>
      <p:ext uri="{BB962C8B-B14F-4D97-AF65-F5344CB8AC3E}">
        <p14:creationId xmlns:p14="http://schemas.microsoft.com/office/powerpoint/2010/main" val="320086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D71E07-9D4D-AA68-03BF-B1952FFEC005}"/>
              </a:ext>
            </a:extLst>
          </p:cNvPr>
          <p:cNvSpPr/>
          <p:nvPr/>
        </p:nvSpPr>
        <p:spPr>
          <a:xfrm>
            <a:off x="423913" y="2926695"/>
            <a:ext cx="8229600" cy="152310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Trial Structure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          Now Try for Yourself!</a:t>
            </a:r>
            <a:endParaRPr lang="en-ZA" sz="1600" b="1"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Consider an empty function called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emptyFunction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takes in 2 numerical inputs and has a single output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function c =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emptyFunction</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a,b</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a trial statement, deliberately pass in a single input to the function and then use the catch statement to display a warning message. Complete this task in the space below. </a:t>
            </a: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en-ZA" sz="1600" dirty="0">
                <a:solidFill>
                  <a:schemeClr val="accent5">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Bef>
                <a:spcPts val="700"/>
              </a:spcBef>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(3,4)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p>
          <a:p>
            <a:pPr marL="36195" indent="0">
              <a:lnSpc>
                <a:spcPts val="1400"/>
              </a:lnSpc>
              <a:spcBef>
                <a:spcPts val="700"/>
              </a:spcBef>
              <a:spcAft>
                <a:spcPts val="70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"There is no function named </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180975" lvl="2" indent="0" algn="just">
              <a:lnSpc>
                <a:spcPct val="100000"/>
              </a:lnSpc>
              <a:spcBef>
                <a:spcPts val="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nSpc>
                <a:spcPct val="107000"/>
              </a:lnSpc>
              <a:buNone/>
              <a:tabLst>
                <a:tab pos="447675" algn="l"/>
              </a:tabLst>
            </a:pPr>
            <a:r>
              <a:rPr lang="en-ZA"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There is no function named </a:t>
            </a:r>
            <a:r>
              <a:rPr lang="en-ZA" sz="14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emptyFunction</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7" name="Untitled">
            <a:extLst>
              <a:ext uri="{FF2B5EF4-FFF2-40B4-BE49-F238E27FC236}">
                <a16:creationId xmlns:a16="http://schemas.microsoft.com/office/drawing/2014/main" id="{F31120D2-4456-9957-D56D-2C541432CE29}"/>
              </a:ext>
            </a:extLst>
          </p:cNvPr>
          <p:cNvPicPr>
            <a:picLocks noChangeAspect="1"/>
          </p:cNvPicPr>
          <p:nvPr/>
        </p:nvPicPr>
        <p:blipFill>
          <a:blip r:embed="rId2"/>
          <a:stretch>
            <a:fillRect/>
          </a:stretch>
        </p:blipFill>
        <p:spPr>
          <a:xfrm>
            <a:off x="551650" y="954611"/>
            <a:ext cx="567000" cy="540000"/>
          </a:xfrm>
          <a:prstGeom prst="rect">
            <a:avLst/>
          </a:prstGeom>
        </p:spPr>
      </p:pic>
    </p:spTree>
    <p:extLst>
      <p:ext uri="{BB962C8B-B14F-4D97-AF65-F5344CB8AC3E}">
        <p14:creationId xmlns:p14="http://schemas.microsoft.com/office/powerpoint/2010/main" val="136674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Flow Chart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0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summary, the figure below shows the general flow required to complete a set of tasks in an algorithm. This flow chart is used to show the logic of executing each section in an algorithm. The more complex an algorithm gets, the more branches you will see on the flow chart. Flow charts are great for ensuring efficient programming.</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9" name="Picture 8" descr="Diagram">
            <a:extLst>
              <a:ext uri="{FF2B5EF4-FFF2-40B4-BE49-F238E27FC236}">
                <a16:creationId xmlns:a16="http://schemas.microsoft.com/office/drawing/2014/main" id="{C3EA61E5-561D-D3DC-7C9F-A05D1CCE6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029" y="2423858"/>
            <a:ext cx="5315941" cy="3600000"/>
          </a:xfrm>
          <a:prstGeom prst="rect">
            <a:avLst/>
          </a:prstGeom>
        </p:spPr>
      </p:pic>
    </p:spTree>
    <p:extLst>
      <p:ext uri="{BB962C8B-B14F-4D97-AF65-F5344CB8AC3E}">
        <p14:creationId xmlns:p14="http://schemas.microsoft.com/office/powerpoint/2010/main" val="174037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9" y="1276982"/>
            <a:ext cx="8229600" cy="5112000"/>
          </a:xfrm>
        </p:spPr>
        <p:txBody>
          <a:bodyPr>
            <a:normAutofit/>
          </a:bodyPr>
          <a:lstStyle/>
          <a:p>
            <a:pPr marL="0" indent="0">
              <a:lnSpc>
                <a:spcPct val="107000"/>
              </a:lnSpc>
              <a:spcBef>
                <a:spcPts val="1050"/>
              </a:spcBef>
              <a:spcAft>
                <a:spcPts val="1050"/>
              </a:spcAft>
              <a:buNone/>
            </a:pPr>
            <a:r>
              <a:rPr lang="en-GB" sz="1600" dirty="0">
                <a:effectLst/>
                <a:latin typeface="Helvetica" panose="020B0604020202020204" pitchFamily="34" charset="0"/>
                <a:ea typeface="Times New Roman" panose="02020603050405020304" pitchFamily="18" charset="0"/>
                <a:cs typeface="Times New Roman" panose="02020603050405020304" pitchFamily="18" charset="0"/>
              </a:rPr>
              <a:t>This we learnt about: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can be used to execute specific parts of an algorithm</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a:p>
        </p:txBody>
      </p:sp>
    </p:spTree>
    <p:extLst>
      <p:ext uri="{BB962C8B-B14F-4D97-AF65-F5344CB8AC3E}">
        <p14:creationId xmlns:p14="http://schemas.microsoft.com/office/powerpoint/2010/main" val="26942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fontScale="92500" lnSpcReduction="20000"/>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in Part A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4" action="ppaction://hlinksldjump"/>
              </a:rPr>
              <a:t>Conditional Structures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Simple Conditions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Conditional Statements and Loop Structures Combined</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8" action="ppaction://hlinksldjump"/>
              </a:rPr>
              <a:t>Switch-Case Statements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9"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Trial Structure</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11" action="ppaction://hlinksldjump"/>
              </a:rPr>
              <a:t>Now Try for Yourself!</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2" action="ppaction://hlinksldjump"/>
              </a:rPr>
              <a:t>Flow Chart</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hlinkClick r:id="rId13" action="ppaction://hlinksldjump"/>
              </a:rPr>
              <a:t>What we've covered this week</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4" action="ppaction://hlinksldjump"/>
              </a:rPr>
              <a:t>Extra Resources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5"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8" name="Graphic 7" descr="Chevron arrows with solid fill">
            <a:hlinkClick r:id="rId16" action="ppaction://hlinksldjump"/>
            <a:extLst>
              <a:ext uri="{FF2B5EF4-FFF2-40B4-BE49-F238E27FC236}">
                <a16:creationId xmlns:a16="http://schemas.microsoft.com/office/drawing/2014/main" id="{2994AF9D-D4F0-D61A-88F0-F40D4DBA4AE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Extra resources</a:t>
            </a:r>
            <a:endParaRPr lang="en-ZA" sz="6600" b="1" dirty="0"/>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1" y="1276985"/>
            <a:ext cx="8229600" cy="5112000"/>
          </a:xfrm>
        </p:spPr>
        <p:txBody>
          <a:bodyPr>
            <a:normAutofit/>
          </a:bodyPr>
          <a:lstStyle/>
          <a:p>
            <a:pPr marL="342900" lvl="0" indent="-342900">
              <a:lnSpc>
                <a:spcPct val="107000"/>
              </a:lnSpc>
              <a:buFont typeface="Symbol" panose="05050102010706020507" pitchFamily="18" charset="2"/>
              <a:buChar char=""/>
            </a:pPr>
            <a:r>
              <a:rPr lang="en-ZA" sz="18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Preallocating</a:t>
            </a: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 Arrays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Conditional Statements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Loop and Conditional Statements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rPr>
              <a:t>Loop Control Statements </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rPr>
              <a:t>Use try catch to Handle Errors</a:t>
            </a:r>
            <a:endParaRPr lang="en-ZA"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0" indent="0">
              <a:lnSpc>
                <a:spcPct val="107000"/>
              </a:lnSpc>
              <a:buNone/>
            </a:pPr>
            <a:endParaRPr lang="en-ZA" sz="18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a:p>
        </p:txBody>
      </p:sp>
    </p:spTree>
    <p:extLst>
      <p:ext uri="{BB962C8B-B14F-4D97-AF65-F5344CB8AC3E}">
        <p14:creationId xmlns:p14="http://schemas.microsoft.com/office/powerpoint/2010/main" val="351810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Week_3_Part_2_Control_Flow_Structures.mlx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a:t>
            </a:r>
            <a:r>
              <a:rPr lang="en-GB" sz="1600" b="1" i="1">
                <a:effectLst/>
                <a:latin typeface="Helvetica" panose="020B0604020202020204" pitchFamily="34" charset="0"/>
                <a:ea typeface="Times New Roman" panose="02020603050405020304" pitchFamily="18" charset="0"/>
                <a:cs typeface="Times New Roman" panose="02020603050405020304" pitchFamily="18" charset="0"/>
              </a:rPr>
              <a:t>Ltd.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in Part A</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Vecorization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can be used to replace loops where each element in an object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ECF8C21B-C5E6-19CD-32C8-35094E4EED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part B we continue learning about fundamental structures in MATLAB and how to use them, particularly we touch on conditional statements and trial structures.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17" name="Graphic 16" descr="Chevron arrows with solid fill">
            <a:hlinkClick r:id="rId2" action="ppaction://hlinksldjump"/>
            <a:extLst>
              <a:ext uri="{FF2B5EF4-FFF2-40B4-BE49-F238E27FC236}">
                <a16:creationId xmlns:a16="http://schemas.microsoft.com/office/drawing/2014/main" id="{B22BC354-A63E-62EA-80D6-52151E17B1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Conditional Structures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Conditional structures are supported in many programming languages. Conditional structures are used to specify the use of specific parts in an algorithm that need to be executed. As different conditions are met, different pieces of code are executed. The most common conditional statement is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if-else-end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statement. We will have a look at various conditional statements in this section.</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B0F2AA60-830E-3B74-4004-D193FD5371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simplest form of a condition structure in pseudo-code is: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(condition)</a:t>
            </a:r>
          </a:p>
          <a:p>
            <a:pPr marL="457200" lvl="1" indent="0" algn="just" eaLnBrk="0" fontAlgn="base" hangingPunct="0">
              <a:lnSpc>
                <a:spcPct val="100000"/>
              </a:lnSpc>
              <a:spcBef>
                <a:spcPct val="0"/>
              </a:spcBef>
              <a:spcAft>
                <a:spcPct val="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statement1</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where "condition" is an expression.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reads as follows:</a:t>
            </a: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the 'condition' is true, then, the commands in 'statement1' must be executed. </a:t>
            </a: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'end' indicates that the condition is complete.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the "condition" is not true, then the "statement group" can be bypassed.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Consider a list of names ["Paul", "Sam", "Seth", "Heather", "Sally"] where you only want to print the names that begin with the letter "S".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conditional if statement can be used to check that the first letter of each name contains an "S" and then proceed to print the name.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AA5AB98F-412B-BF78-4724-66EC70FA84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99254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simple conditional statement can be extended to check for multiple conditions by using an "elseif" statement. In the generalised pseudo-form this is described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if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(condition 1)</a:t>
            </a:r>
          </a:p>
          <a:p>
            <a:pPr marL="457200" lvl="1" indent="0" algn="just" eaLnBrk="0" fontAlgn="base" hangingPunct="0">
              <a:lnSpc>
                <a:spcPct val="100000"/>
              </a:lnSpc>
              <a:spcBef>
                <a:spcPct val="0"/>
              </a:spcBef>
              <a:spcAft>
                <a:spcPct val="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statementGroup1</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elseif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(condition 2)</a:t>
            </a:r>
          </a:p>
          <a:p>
            <a:pPr marL="457200" lvl="1" indent="0" algn="just" eaLnBrk="0" fontAlgn="base" hangingPunct="0">
              <a:lnSpc>
                <a:spcPct val="100000"/>
              </a:lnSpc>
              <a:spcBef>
                <a:spcPct val="0"/>
              </a:spcBef>
              <a:spcAft>
                <a:spcPct val="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statementGroup2</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else</a:t>
            </a:r>
          </a:p>
          <a:p>
            <a:pPr marL="457200" lvl="1" indent="0" algn="just" eaLnBrk="0" fontAlgn="base" hangingPunct="0">
              <a:lnSpc>
                <a:spcPct val="100000"/>
              </a:lnSpc>
              <a:spcBef>
                <a:spcPct val="0"/>
              </a:spcBef>
              <a:spcAft>
                <a:spcPct val="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statementGroup</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 + 1)</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condition 1 is satisfied, execute statement group 1,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otherwise  if condition 2 is true then execute statement group 2 and so on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and if no statement group is satisfied, the only option is the statement group that is enclosed after the else statement.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DBCAFB92-C16A-1DC6-5AFF-C0F8F686B0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7497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3043634"/>
            <a:ext cx="8229600" cy="201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Simple Conditions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Live Editors contain interactive control tasks that you can use to declare variables. An example is a slide bar, using interactive control tasks allows you to make your Live Editor worksheet robust and it is easier to change variables, update condition values and see the output.</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 process in code. </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44</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&gt; 0</a:t>
            </a:r>
          </a:p>
          <a:p>
            <a:pPr marL="457200" lvl="1" indent="0" algn="just" eaLnBrk="0" fontAlgn="base" hangingPunct="0">
              <a:lnSpc>
                <a:spcPct val="100000"/>
              </a:lnSpc>
              <a:spcBef>
                <a:spcPct val="0"/>
              </a:spcBef>
              <a:spcAft>
                <a:spcPct val="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sprintf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elseif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&lt; 0</a:t>
            </a:r>
          </a:p>
          <a:p>
            <a:pPr marL="457200" lvl="1" indent="0" algn="just" eaLnBrk="0" fontAlgn="base" hangingPunct="0">
              <a:lnSpc>
                <a:spcPct val="100000"/>
              </a:lnSpc>
              <a:spcBef>
                <a:spcPct val="0"/>
              </a:spcBef>
              <a:spcAft>
                <a:spcPct val="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sprintf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aRandomValue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457200" lvl="1" indent="0" algn="just" eaLnBrk="0" fontAlgn="base" hangingPunct="0">
              <a:lnSpc>
                <a:spcPct val="100000"/>
              </a:lnSpc>
              <a:spcBef>
                <a:spcPct val="0"/>
              </a:spcBef>
              <a:spcAft>
                <a:spcPct val="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msgString</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"The random value is zero"</a:t>
            </a:r>
          </a:p>
          <a:p>
            <a:pPr marL="457200" lvl="1" indent="0" algn="just" eaLnBrk="0" fontAlgn="base" hangingPunct="0">
              <a:lnSpc>
                <a:spcPct val="100000"/>
              </a:lnSpc>
              <a:spcBef>
                <a:spcPct val="0"/>
              </a:spcBef>
              <a:spcAft>
                <a:spcPct val="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marR="0" lvl="0" indent="0" algn="just" defTabSz="914400" rtl="0" eaLnBrk="0" fontAlgn="base" latinLnBrk="0" hangingPunct="0">
              <a:lnSpc>
                <a:spcPct val="100000"/>
              </a:lnSpc>
              <a:spcBef>
                <a:spcPct val="0"/>
              </a:spcBef>
              <a:spcAft>
                <a:spcPct val="0"/>
              </a:spcAft>
              <a:buClrTx/>
              <a:buSzTx/>
              <a:buFontTx/>
              <a:buNone/>
              <a:tabLst/>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Read more about the </a:t>
            </a:r>
            <a:r>
              <a:rPr lang="en-ZA" sz="1600" dirty="0" err="1">
                <a:solidFill>
                  <a:srgbClr val="0070C0"/>
                </a:solidFill>
                <a:effectLst/>
                <a:latin typeface="Helvetica" panose="020B0604020202020204" pitchFamily="34" charset="0"/>
                <a:ea typeface="Times New Roman" panose="02020603050405020304" pitchFamily="18" charset="0"/>
                <a:cs typeface="Times New Roman" panose="02020603050405020304" pitchFamily="18" charset="0"/>
              </a:rPr>
              <a:t>sprintf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which  formats data into strings or character vectors.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1078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Chevron arrows with solid fill">
            <a:hlinkClick r:id="rId3" action="ppaction://hlinksldjump"/>
            <a:extLst>
              <a:ext uri="{FF2B5EF4-FFF2-40B4-BE49-F238E27FC236}">
                <a16:creationId xmlns:a16="http://schemas.microsoft.com/office/drawing/2014/main" id="{108C7223-5917-2A4F-1697-EF39EA5774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7639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AA31C7-A35F-0B4F-714E-25B595E94FFD}"/>
              </a:ext>
            </a:extLst>
          </p:cNvPr>
          <p:cNvSpPr/>
          <p:nvPr/>
        </p:nvSpPr>
        <p:spPr>
          <a:xfrm>
            <a:off x="462013" y="4372465"/>
            <a:ext cx="8229600" cy="172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and Loop Structures Combined</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kumimoji="0" lang="en-ZA" altLang="en-US" sz="1600" b="0" i="0" u="none" strike="noStrike" cap="none" normalizeH="0" baseline="0" dirty="0">
                <a:ln>
                  <a:noFill/>
                </a:ln>
                <a:solidFill>
                  <a:schemeClr val="tx1"/>
                </a:solidFill>
                <a:effectLst/>
                <a:latin typeface="Arial" panose="020B0604020202020204" pitchFamily="34" charset="0"/>
              </a:rPr>
              <a:t>Oftentimes, conditional and loop structures can be used together to build an algorithm. In the case where each element of an array needs to be processed based on a condition, a loop and a conditional statement can be used.</a:t>
            </a:r>
          </a:p>
          <a:p>
            <a:pPr marL="0" indent="0" algn="just">
              <a:lnSpc>
                <a:spcPct val="107000"/>
              </a:lnSpc>
              <a:spcBef>
                <a:spcPts val="1050"/>
              </a:spcBef>
              <a:spcAft>
                <a:spcPts val="1050"/>
              </a:spcAft>
              <a:buNone/>
            </a:pPr>
            <a:r>
              <a:rPr kumimoji="0" lang="en-ZA" altLang="en-US" sz="1600" b="0" i="0" u="none" strike="noStrike" cap="none" normalizeH="0" baseline="0" dirty="0">
                <a:ln>
                  <a:noFill/>
                </a:ln>
                <a:solidFill>
                  <a:schemeClr val="tx1"/>
                </a:solidFill>
                <a:effectLst/>
                <a:latin typeface="Arial" panose="020B0604020202020204" pitchFamily="34" charset="0"/>
              </a:rPr>
              <a:t>  </a:t>
            </a:r>
          </a:p>
          <a:p>
            <a:pPr marL="0" indent="0" algn="just">
              <a:lnSpc>
                <a:spcPct val="107000"/>
              </a:lnSpc>
              <a:spcBef>
                <a:spcPts val="1050"/>
              </a:spcBef>
              <a:spcAft>
                <a:spcPts val="1050"/>
              </a:spcAft>
              <a:buNone/>
            </a:pPr>
            <a:r>
              <a:rPr kumimoji="0" lang="en-ZA" altLang="en-US" sz="1600" b="0" i="0" u="none" strike="noStrike" cap="none" normalizeH="0" baseline="0" dirty="0">
                <a:ln>
                  <a:noFill/>
                </a:ln>
                <a:solidFill>
                  <a:schemeClr val="tx1"/>
                </a:solidFill>
                <a:effectLst/>
                <a:latin typeface="Arial" panose="020B0604020202020204" pitchFamily="34" charset="0"/>
              </a:rPr>
              <a:t>          In this example, an initial value "a" is goes through a for loop and accumulates 1 (</a:t>
            </a:r>
            <a:r>
              <a:rPr kumimoji="0" lang="en-ZA" altLang="en-US" sz="1600" b="0" i="0" u="none" strike="noStrike" cap="none" normalizeH="0" baseline="0" dirty="0" err="1">
                <a:ln>
                  <a:noFill/>
                </a:ln>
                <a:solidFill>
                  <a:schemeClr val="tx1"/>
                </a:solidFill>
                <a:effectLst/>
                <a:latin typeface="Arial" panose="020B0604020202020204" pitchFamily="34" charset="0"/>
              </a:rPr>
              <a:t>i.e</a:t>
            </a:r>
            <a:r>
              <a:rPr kumimoji="0" lang="en-ZA" altLang="en-US" sz="1600" b="0" i="0" u="none" strike="noStrike" cap="none" normalizeH="0" baseline="0" dirty="0">
                <a:ln>
                  <a:noFill/>
                </a:ln>
                <a:solidFill>
                  <a:schemeClr val="tx1"/>
                </a:solidFill>
                <a:effectLst/>
                <a:latin typeface="Arial" panose="020B0604020202020204" pitchFamily="34" charset="0"/>
              </a:rPr>
              <a:t> a + 1) the result is then checked to see if a condition is satisfied  (in this case, if a  is greater than 3). If the condition is satisfied, then a display message is returned with the phrase "a is greater than 3". Otherwise, the next iteration is performed, and the algorithm repeated.  </a:t>
            </a:r>
          </a:p>
          <a:p>
            <a:pPr marL="180975" lvl="1" indent="0" algn="just">
              <a:lnSpc>
                <a:spcPct val="100000"/>
              </a:lnSpc>
              <a:spcBef>
                <a:spcPts val="0"/>
              </a:spcBef>
              <a:buNone/>
            </a:pPr>
            <a:r>
              <a:rPr kumimoji="0" lang="en-ZA" altLang="en-US" sz="1600" b="0" i="0" u="none" strike="noStrike" cap="none" normalizeH="0" baseline="0" dirty="0">
                <a:ln>
                  <a:noFill/>
                </a:ln>
                <a:solidFill>
                  <a:schemeClr val="tx1"/>
                </a:solidFill>
                <a:effectLst/>
                <a:latin typeface="Consolas" panose="020B0609020204030204" pitchFamily="49" charset="0"/>
              </a:rPr>
              <a:t>a = 0;</a:t>
            </a:r>
          </a:p>
          <a:p>
            <a:pPr marL="180975" lvl="1" indent="0" algn="just">
              <a:lnSpc>
                <a:spcPct val="100000"/>
              </a:lnSpc>
              <a:spcBef>
                <a:spcPts val="0"/>
              </a:spcBef>
              <a:buNone/>
            </a:pPr>
            <a:r>
              <a:rPr kumimoji="0" lang="en-ZA" altLang="en-US" sz="1600" b="0" i="0" u="none" strike="noStrike" cap="none" normalizeH="0" baseline="0" dirty="0">
                <a:ln>
                  <a:noFill/>
                </a:ln>
                <a:solidFill>
                  <a:srgbClr val="0E00FF"/>
                </a:solidFill>
                <a:effectLst/>
                <a:latin typeface="Consolas" panose="020B0609020204030204" pitchFamily="49" charset="0"/>
              </a:rPr>
              <a:t>for</a:t>
            </a:r>
            <a:r>
              <a:rPr kumimoji="0" lang="en-ZA" altLang="en-US" sz="1600" b="0" i="0" u="none" strike="noStrike" cap="none" normalizeH="0" baseline="0" dirty="0">
                <a:ln>
                  <a:noFill/>
                </a:ln>
                <a:solidFill>
                  <a:schemeClr val="tx1"/>
                </a:solidFill>
                <a:effectLst/>
                <a:latin typeface="Consolas" panose="020B0609020204030204" pitchFamily="49" charset="0"/>
              </a:rPr>
              <a:t> counter = 1:5</a:t>
            </a:r>
          </a:p>
          <a:p>
            <a:pPr marL="180975" lvl="1" indent="0" algn="just">
              <a:lnSpc>
                <a:spcPct val="100000"/>
              </a:lnSpc>
              <a:spcBef>
                <a:spcPts val="0"/>
              </a:spcBef>
              <a:buNone/>
            </a:pPr>
            <a:r>
              <a:rPr kumimoji="0" lang="en-ZA" altLang="en-US" sz="1600" b="0" i="0" u="none" strike="noStrike" cap="none" normalizeH="0" baseline="0" dirty="0">
                <a:ln>
                  <a:noFill/>
                </a:ln>
                <a:solidFill>
                  <a:schemeClr val="tx1"/>
                </a:solidFill>
                <a:effectLst/>
                <a:latin typeface="Consolas" panose="020B0609020204030204" pitchFamily="49" charset="0"/>
              </a:rPr>
              <a:t>    a = a + 1;</a:t>
            </a:r>
          </a:p>
          <a:p>
            <a:pPr marL="180975" lvl="1" indent="0" algn="just">
              <a:lnSpc>
                <a:spcPct val="100000"/>
              </a:lnSpc>
              <a:spcBef>
                <a:spcPts val="0"/>
              </a:spcBef>
              <a:buNone/>
            </a:pPr>
            <a:r>
              <a:rPr kumimoji="0" lang="en-ZA" altLang="en-US" sz="1600" b="0" i="0" u="none" strike="noStrike" cap="none" normalizeH="0" baseline="0" dirty="0">
                <a:ln>
                  <a:noFill/>
                </a:ln>
                <a:solidFill>
                  <a:schemeClr val="tx1"/>
                </a:solidFill>
                <a:effectLst/>
                <a:latin typeface="Consolas" panose="020B0609020204030204" pitchFamily="49" charset="0"/>
              </a:rPr>
              <a:t>    </a:t>
            </a:r>
            <a:r>
              <a:rPr kumimoji="0" lang="en-ZA" altLang="en-US" sz="1600" b="0" i="0" u="none" strike="noStrike" cap="none" normalizeH="0" baseline="0" dirty="0">
                <a:ln>
                  <a:noFill/>
                </a:ln>
                <a:solidFill>
                  <a:srgbClr val="0E00FF"/>
                </a:solidFill>
                <a:effectLst/>
                <a:latin typeface="Consolas" panose="020B0609020204030204" pitchFamily="49" charset="0"/>
              </a:rPr>
              <a:t>if</a:t>
            </a:r>
            <a:r>
              <a:rPr kumimoji="0" lang="en-ZA" altLang="en-US" sz="1600" b="0" i="0" u="none" strike="noStrike" cap="none" normalizeH="0" baseline="0" dirty="0">
                <a:ln>
                  <a:noFill/>
                </a:ln>
                <a:solidFill>
                  <a:schemeClr val="tx1"/>
                </a:solidFill>
                <a:effectLst/>
                <a:latin typeface="Consolas" panose="020B0609020204030204" pitchFamily="49" charset="0"/>
              </a:rPr>
              <a:t> a &gt; 3</a:t>
            </a:r>
          </a:p>
          <a:p>
            <a:pPr marL="180975" lvl="1" indent="0" algn="just">
              <a:lnSpc>
                <a:spcPct val="100000"/>
              </a:lnSpc>
              <a:spcBef>
                <a:spcPts val="0"/>
              </a:spcBef>
              <a:buNone/>
            </a:pPr>
            <a:r>
              <a:rPr kumimoji="0" lang="en-ZA" altLang="en-US" sz="1600" b="0" i="0" u="none" strike="noStrike" cap="none" normalizeH="0" baseline="0" dirty="0">
                <a:ln>
                  <a:noFill/>
                </a:ln>
                <a:solidFill>
                  <a:schemeClr val="tx1"/>
                </a:solidFill>
                <a:effectLst/>
                <a:latin typeface="Consolas" panose="020B0609020204030204" pitchFamily="49" charset="0"/>
              </a:rPr>
              <a:t>        </a:t>
            </a:r>
            <a:r>
              <a:rPr kumimoji="0" lang="en-ZA" altLang="en-US" sz="1600" b="0" i="0" u="none" strike="noStrike" cap="none" normalizeH="0" baseline="0" dirty="0" err="1">
                <a:ln>
                  <a:noFill/>
                </a:ln>
                <a:solidFill>
                  <a:schemeClr val="tx1"/>
                </a:solidFill>
                <a:effectLst/>
                <a:latin typeface="Consolas" panose="020B0609020204030204" pitchFamily="49" charset="0"/>
              </a:rPr>
              <a:t>msgString</a:t>
            </a:r>
            <a:r>
              <a:rPr kumimoji="0" lang="en-ZA" altLang="en-US" sz="1600" b="0" i="0" u="none" strike="noStrike" cap="none" normalizeH="0" baseline="0" dirty="0">
                <a:ln>
                  <a:noFill/>
                </a:ln>
                <a:solidFill>
                  <a:schemeClr val="tx1"/>
                </a:solidFill>
                <a:effectLst/>
                <a:latin typeface="Consolas" panose="020B0609020204030204" pitchFamily="49" charset="0"/>
              </a:rPr>
              <a:t> = </a:t>
            </a:r>
            <a:r>
              <a:rPr kumimoji="0" lang="en-ZA" altLang="en-US" sz="1600" b="0" i="0" u="none" strike="noStrike" cap="none" normalizeH="0" baseline="0" dirty="0">
                <a:ln>
                  <a:noFill/>
                </a:ln>
                <a:solidFill>
                  <a:srgbClr val="A709F5"/>
                </a:solidFill>
                <a:effectLst/>
                <a:latin typeface="Consolas" panose="020B0609020204030204" pitchFamily="49" charset="0"/>
              </a:rPr>
              <a:t>"a is greater than 3"</a:t>
            </a:r>
          </a:p>
          <a:p>
            <a:pPr marL="180975" lvl="1" indent="0" algn="just">
              <a:lnSpc>
                <a:spcPct val="100000"/>
              </a:lnSpc>
              <a:spcBef>
                <a:spcPts val="0"/>
              </a:spcBef>
              <a:buNone/>
            </a:pPr>
            <a:r>
              <a:rPr kumimoji="0" lang="en-ZA" altLang="en-US" sz="1600" b="0" i="0" u="none" strike="noStrike" cap="none" normalizeH="0" baseline="0" dirty="0">
                <a:ln>
                  <a:noFill/>
                </a:ln>
                <a:solidFill>
                  <a:schemeClr val="tx1"/>
                </a:solidFill>
                <a:effectLst/>
                <a:latin typeface="Consolas" panose="020B0609020204030204" pitchFamily="49" charset="0"/>
              </a:rPr>
              <a:t>    </a:t>
            </a:r>
            <a:r>
              <a:rPr kumimoji="0" lang="en-ZA" altLang="en-US" sz="1600" b="0" i="0" u="none" strike="noStrike" cap="none" normalizeH="0" baseline="0" dirty="0">
                <a:ln>
                  <a:noFill/>
                </a:ln>
                <a:solidFill>
                  <a:srgbClr val="0E00FF"/>
                </a:solidFill>
                <a:effectLst/>
                <a:latin typeface="Consolas" panose="020B0609020204030204" pitchFamily="49" charset="0"/>
              </a:rPr>
              <a:t>end</a:t>
            </a:r>
          </a:p>
          <a:p>
            <a:pPr marL="180975" lvl="1" indent="0" algn="just">
              <a:lnSpc>
                <a:spcPct val="100000"/>
              </a:lnSpc>
              <a:spcBef>
                <a:spcPts val="0"/>
              </a:spcBef>
              <a:buNone/>
            </a:pPr>
            <a:r>
              <a:rPr kumimoji="0" lang="en-ZA" altLang="en-US" sz="1600" b="0" i="0" u="none" strike="noStrike" cap="none" normalizeH="0" baseline="0" dirty="0">
                <a:ln>
                  <a:noFill/>
                </a:ln>
                <a:solidFill>
                  <a:srgbClr val="0E00FF"/>
                </a:solidFill>
                <a:effectLst/>
                <a:latin typeface="Consolas" panose="020B0609020204030204" pitchFamily="49"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dirty="0"/>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(3), Control Flow Structures - Loop Structures - Part B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12" name="Untitled">
            <a:extLst>
              <a:ext uri="{FF2B5EF4-FFF2-40B4-BE49-F238E27FC236}">
                <a16:creationId xmlns:a16="http://schemas.microsoft.com/office/drawing/2014/main" id="{AE3E85C7-68A8-4483-21A2-FE99EF86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31" y="2602983"/>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Chevron arrows with solid fill">
            <a:hlinkClick r:id="rId3" action="ppaction://hlinksldjump"/>
            <a:extLst>
              <a:ext uri="{FF2B5EF4-FFF2-40B4-BE49-F238E27FC236}">
                <a16:creationId xmlns:a16="http://schemas.microsoft.com/office/drawing/2014/main" id="{45C36104-D60A-FC57-F136-C51FE984D7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27531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4587</TotalTime>
  <Words>2297</Words>
  <Application>Microsoft Office PowerPoint</Application>
  <PresentationFormat>On-screen Show (4:3)</PresentationFormat>
  <Paragraphs>271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Consolas</vt:lpstr>
      <vt:lpstr>Helvetica</vt:lpstr>
      <vt:lpstr>Symbol</vt:lpstr>
      <vt:lpstr>Office Theme</vt:lpstr>
      <vt:lpstr>Control Flow Structures - Loop Structures - Part B: Solutions </vt:lpstr>
      <vt:lpstr>Table of Contents</vt:lpstr>
      <vt:lpstr>What we covered in Part A</vt:lpstr>
      <vt:lpstr>Introduction</vt:lpstr>
      <vt:lpstr>Conditional Structures</vt:lpstr>
      <vt:lpstr>Simple Conditions</vt:lpstr>
      <vt:lpstr>Simple Conditions</vt:lpstr>
      <vt:lpstr>Simple Conditions</vt:lpstr>
      <vt:lpstr>Conditional Statements and Loop Structures Combined</vt:lpstr>
      <vt:lpstr>Conditional Statements and Loop Structures Combined</vt:lpstr>
      <vt:lpstr>Switch-Case Statements</vt:lpstr>
      <vt:lpstr>Switch-Case Statements</vt:lpstr>
      <vt:lpstr>Switch-Case Statements</vt:lpstr>
      <vt:lpstr>Switch-Case Statements</vt:lpstr>
      <vt:lpstr>Trial Structure</vt:lpstr>
      <vt:lpstr>Trial Structure</vt:lpstr>
      <vt:lpstr>Trial Structure</vt:lpstr>
      <vt:lpstr>Flow Chart</vt:lpstr>
      <vt:lpstr>What we've covered this week</vt:lpstr>
      <vt:lpstr>Extra resources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781</cp:revision>
  <dcterms:created xsi:type="dcterms:W3CDTF">2023-05-01T18:31:50Z</dcterms:created>
  <dcterms:modified xsi:type="dcterms:W3CDTF">2023-05-23T11:45:38Z</dcterms:modified>
</cp:coreProperties>
</file>