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67" r:id="rId2"/>
    <p:sldId id="257" r:id="rId3"/>
    <p:sldId id="258" r:id="rId4"/>
    <p:sldId id="271" r:id="rId5"/>
    <p:sldId id="332" r:id="rId6"/>
    <p:sldId id="336" r:id="rId7"/>
    <p:sldId id="349" r:id="rId8"/>
    <p:sldId id="350" r:id="rId9"/>
    <p:sldId id="353" r:id="rId10"/>
    <p:sldId id="359" r:id="rId11"/>
    <p:sldId id="354" r:id="rId12"/>
    <p:sldId id="355" r:id="rId13"/>
    <p:sldId id="356" r:id="rId14"/>
    <p:sldId id="352" r:id="rId15"/>
    <p:sldId id="357" r:id="rId16"/>
    <p:sldId id="358" r:id="rId17"/>
    <p:sldId id="337" r:id="rId18"/>
    <p:sldId id="29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23 May 2023</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ref/struct.html"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www.mathworks.com/help/matlab/ref/clear.html#:~:text=To%20clear%20all%20variables%20from,or%20script%252C%20use%20clear%20functionName%20." TargetMode="External"/><Relationship Id="rId7" Type="http://schemas.openxmlformats.org/officeDocument/2006/relationships/image" Target="../media/image4.svg"/><Relationship Id="rId2" Type="http://schemas.openxmlformats.org/officeDocument/2006/relationships/hyperlink" Target="https://www.mathworks.com/help/matlab/ref/load.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mathworks.com/help/matlab/ref/fscanf.html"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athworks.com/help/matlab/"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hyperlink" Target="../Live%20Scripts/Week_4_Part_1_InputsAndOutputs.mlx" TargetMode="External"/><Relationship Id="rId2" Type="http://schemas.openxmlformats.org/officeDocument/2006/relationships/hyperlink" Target="../Live%20Scripts/Week_1_Part_1_Fundamentals.mlx"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3.png"/><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hyperlink" Target="../Live%20Scripts/Week_4_Part_1_InputsAndOutputs.mlx" TargetMode="Externa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6.xml"/><Relationship Id="rId9" Type="http://schemas.openxmlformats.org/officeDocument/2006/relationships/slide" Target="slide14.xml"/><Relationship Id="rId1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mathworks.com/help/matlab/ref/disp.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athworks.com/help/matlab/ref/input.html"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https://www.cdslab.org/matlab/notes/data-transfer/io/index.html#inputoutput-data-from-a-graphical-user-interface"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www.mathworks.com/help/matlab/develop-live-editor-tasks.html?s_tid=blogs_rc_4" TargetMode="External"/><Relationship Id="rId7" Type="http://schemas.openxmlformats.org/officeDocument/2006/relationships/image" Target="../media/image4.svg"/><Relationship Id="rId2" Type="http://schemas.openxmlformats.org/officeDocument/2006/relationships/hyperlink" Target="https://www.mathworks.com/products/matlab/app-designer.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hyperlink" Target="https://www.mathworks.com/help/matlab/ref/inputdlg.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mathworks.com/help/matlab/ref/imread.html" TargetMode="External"/><Relationship Id="rId3" Type="http://schemas.openxmlformats.org/officeDocument/2006/relationships/hyperlink" Target="https://www.mathworks.com/help/matlab/ref/save.html" TargetMode="External"/><Relationship Id="rId7" Type="http://schemas.openxmlformats.org/officeDocument/2006/relationships/hyperlink" Target="https://www.mathworks.com/help/matlab/ref/writetable.html" TargetMode="External"/><Relationship Id="rId12" Type="http://schemas.openxmlformats.org/officeDocument/2006/relationships/image" Target="../media/image4.svg"/><Relationship Id="rId2" Type="http://schemas.openxmlformats.org/officeDocument/2006/relationships/hyperlink" Target="https://www.mathworks.com/help/matlab/ref/load.html" TargetMode="External"/><Relationship Id="rId1" Type="http://schemas.openxmlformats.org/officeDocument/2006/relationships/slideLayout" Target="../slideLayouts/slideLayout2.xml"/><Relationship Id="rId6" Type="http://schemas.openxmlformats.org/officeDocument/2006/relationships/hyperlink" Target="https://www.mathworks.com/help/matlab/ref/readtable.html" TargetMode="External"/><Relationship Id="rId11" Type="http://schemas.openxmlformats.org/officeDocument/2006/relationships/image" Target="../media/image3.png"/><Relationship Id="rId5" Type="http://schemas.openxmlformats.org/officeDocument/2006/relationships/hyperlink" Target="https://www.mathworks.com/help/matlab/ref/fprintf.html" TargetMode="External"/><Relationship Id="rId10" Type="http://schemas.openxmlformats.org/officeDocument/2006/relationships/slide" Target="slide1.xml"/><Relationship Id="rId4" Type="http://schemas.openxmlformats.org/officeDocument/2006/relationships/hyperlink" Target="https://www.mathworks.com/help/matlab/ref/fscanf.html" TargetMode="External"/><Relationship Id="rId9" Type="http://schemas.openxmlformats.org/officeDocument/2006/relationships/hyperlink" Target="https://www.mathworks.com/help/matlab/ref/imwrit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Input and Outputs - Part a : Solutions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Writing and Retrieving Data from Files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Typically in programming, an algorithm is built based on a particular dataset. This data can  take the form of  data types such as a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structure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excel file or image. This data can be loaded into MATLAB in a multitude of ways. Below is a simple example of how variables can be assigned, viewed on the MATLAB workspace and saved into a file.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0E87B907-E288-1085-4CF1-DEA9C206125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6198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26207D-18B4-8150-A72A-1DA8137A734F}"/>
              </a:ext>
            </a:extLst>
          </p:cNvPr>
          <p:cNvSpPr/>
          <p:nvPr/>
        </p:nvSpPr>
        <p:spPr>
          <a:xfrm>
            <a:off x="449377" y="2247207"/>
            <a:ext cx="8229600" cy="1548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Loading and Saving MATLAB workspace variables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Variables that are on the MATLAB workspace can be saved to a specified format file. Below is a simple example of how variables can be assigned, viewed on the MATLAB workspace and saved into a specified file.</a:t>
            </a:r>
          </a:p>
          <a:p>
            <a:pPr marL="492125" lvl="1" indent="-225425">
              <a:lnSpc>
                <a:spcPts val="1400"/>
              </a:lnSpc>
              <a:spcBef>
                <a:spcPts val="700"/>
              </a:spcBef>
              <a:buNone/>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 Sample of variables to create in the MATLAB workspace</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5425">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 = 1; </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5425">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b = 2; </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5425">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 = 3; </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5425">
              <a:lnSpc>
                <a:spcPts val="1400"/>
              </a:lnSpc>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 = 4; </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492125" lvl="1" indent="-225425">
              <a:lnSpc>
                <a:spcPts val="1400"/>
              </a:lnSpc>
              <a:spcAft>
                <a:spcPts val="700"/>
              </a:spcAft>
              <a:buNone/>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 = rand(1, 10);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algn="just">
              <a:lnSpc>
                <a:spcPct val="150000"/>
              </a:lnSpc>
              <a:spcBef>
                <a:spcPts val="0"/>
              </a:spcBef>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Save all the  variables on the workspace</a:t>
            </a:r>
          </a:p>
          <a:p>
            <a:pPr marL="0" indent="0" algn="just">
              <a:lnSpc>
                <a:spcPct val="15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save(</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allVariables</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a:p>
            <a:pPr algn="just">
              <a:lnSpc>
                <a:spcPct val="150000"/>
              </a:lnSpc>
              <a:spcBef>
                <a:spcPts val="0"/>
              </a:spcBef>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Save selected variables on the workspace</a:t>
            </a:r>
          </a:p>
          <a:p>
            <a:pPr marL="0" indent="0" algn="just">
              <a:lnSpc>
                <a:spcPct val="15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save(</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onlySelectVariables</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a:p>
            <a:pPr algn="just">
              <a:lnSpc>
                <a:spcPct val="150000"/>
              </a:lnSpc>
              <a:spcBef>
                <a:spcPts val="0"/>
              </a:spcBef>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Save variables with a specified format (in this example we will specify  a .txt file format.)</a:t>
            </a:r>
          </a:p>
          <a:p>
            <a:pPr marL="0" indent="0" algn="just">
              <a:lnSpc>
                <a:spcPct val="150000"/>
              </a:lnSpc>
              <a:spcBef>
                <a:spcPts val="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save(</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'withFormat.txt'</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"p"</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'-ascii'</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Untitled">
            <a:extLst>
              <a:ext uri="{FF2B5EF4-FFF2-40B4-BE49-F238E27FC236}">
                <a16:creationId xmlns:a16="http://schemas.microsoft.com/office/drawing/2014/main" id="{DD37DC8F-A84D-490E-45A6-847FACCBCC07}"/>
              </a:ext>
            </a:extLst>
          </p:cNvPr>
          <p:cNvPicPr>
            <a:picLocks noChangeAspect="1"/>
          </p:cNvPicPr>
          <p:nvPr/>
        </p:nvPicPr>
        <p:blipFill>
          <a:blip r:embed="rId2"/>
          <a:stretch>
            <a:fillRect/>
          </a:stretch>
        </p:blipFill>
        <p:spPr>
          <a:xfrm>
            <a:off x="557210" y="1042983"/>
            <a:ext cx="498195" cy="468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9BA6D6A3-49CA-70C7-17C8-284EA148E9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9967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ECE296-FC70-62B5-2593-B8A87AB5F139}"/>
              </a:ext>
            </a:extLst>
          </p:cNvPr>
          <p:cNvSpPr/>
          <p:nvPr/>
        </p:nvSpPr>
        <p:spPr>
          <a:xfrm>
            <a:off x="462013" y="4809603"/>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425A1300-FBD4-4B10-1AA8-688D728302BD}"/>
              </a:ext>
            </a:extLst>
          </p:cNvPr>
          <p:cNvSpPr/>
          <p:nvPr/>
        </p:nvSpPr>
        <p:spPr>
          <a:xfrm>
            <a:off x="462013" y="272180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Loading and Saving MATLAB workspace variables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Similarly, we can reload the same files into the MATLAB workspace if needed, using the </a:t>
            </a:r>
            <a:r>
              <a:rPr lang="en-ZA" sz="1600" dirty="0">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2"/>
              </a:rPr>
              <a:t>load</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Look at the variables now in the workspace. We start by clearing any variables on the workspace to see the effect of the load() functionality. Note: Tying "</a:t>
            </a:r>
            <a:r>
              <a:rPr lang="en-ZA" sz="1600" dirty="0">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3"/>
              </a:rPr>
              <a:t>clear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 the MATLAB command window will clear all variables in the current workspace.</a:t>
            </a:r>
          </a:p>
          <a:p>
            <a:pPr marL="492125" lvl="1" indent="-225425">
              <a:lnSpc>
                <a:spcPts val="1400"/>
              </a:lnSpc>
              <a:spcBef>
                <a:spcPts val="700"/>
              </a:spcBef>
              <a:buNone/>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clear</a:t>
            </a:r>
          </a:p>
          <a:p>
            <a:pPr marL="0" indent="0" algn="just">
              <a:lnSpc>
                <a:spcPct val="150000"/>
              </a:lnSpc>
              <a:spcBef>
                <a:spcPts val="0"/>
              </a:spcBef>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Helvetica" panose="020B0604020202020204" pitchFamily="34" charset="0"/>
              </a:rPr>
              <a:t>Using the load function, all the previously saved variables can now be loaded onto the workspace.</a:t>
            </a:r>
          </a:p>
          <a:p>
            <a:pPr marL="0" indent="0">
              <a:buNone/>
            </a:pPr>
            <a:r>
              <a:rPr lang="en-ZA" sz="1600" dirty="0">
                <a:effectLst/>
                <a:latin typeface="Helvetica" panose="020B0604020202020204" pitchFamily="34" charset="0"/>
                <a:ea typeface="Times New Roman" panose="02020603050405020304" pitchFamily="18" charset="0"/>
                <a:cs typeface="Helvetica" panose="020B0604020202020204" pitchFamily="34" charset="0"/>
              </a:rPr>
              <a:t>Note: A .mat file extension is a MATLAB specific file extension.</a:t>
            </a:r>
          </a:p>
          <a:p>
            <a:pPr marL="0" indent="0">
              <a:buNone/>
            </a:pPr>
            <a:endParaRPr lang="en-ZA" sz="1600" dirty="0">
              <a:latin typeface="Helvetica" panose="020B0604020202020204" pitchFamily="34" charset="0"/>
              <a:ea typeface="Times New Roman" panose="02020603050405020304" pitchFamily="18" charset="0"/>
              <a:cs typeface="Helvetica" panose="020B0604020202020204" pitchFamily="34" charset="0"/>
            </a:endParaRPr>
          </a:p>
          <a:p>
            <a:pPr marL="36195" indent="0">
              <a:lnSpc>
                <a:spcPts val="1400"/>
              </a:lnSpc>
              <a:spcBef>
                <a:spcPts val="700"/>
              </a:spcBef>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load(</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allVariables.mat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load(</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onlySelectVariables.mat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load(</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"withFormat.txt"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8" name="Untitled">
            <a:extLst>
              <a:ext uri="{FF2B5EF4-FFF2-40B4-BE49-F238E27FC236}">
                <a16:creationId xmlns:a16="http://schemas.microsoft.com/office/drawing/2014/main" id="{DD37DC8F-A84D-490E-45A6-847FACCBCC07}"/>
              </a:ext>
            </a:extLst>
          </p:cNvPr>
          <p:cNvPicPr>
            <a:picLocks noChangeAspect="1"/>
          </p:cNvPicPr>
          <p:nvPr/>
        </p:nvPicPr>
        <p:blipFill>
          <a:blip r:embed="rId4"/>
          <a:stretch>
            <a:fillRect/>
          </a:stretch>
        </p:blipFill>
        <p:spPr>
          <a:xfrm>
            <a:off x="557210" y="1042983"/>
            <a:ext cx="498195" cy="468000"/>
          </a:xfrm>
          <a:prstGeom prst="rect">
            <a:avLst/>
          </a:prstGeom>
        </p:spPr>
      </p:pic>
      <p:pic>
        <p:nvPicPr>
          <p:cNvPr id="10" name="Graphic 9" descr="Chevron arrows with solid fill">
            <a:hlinkClick r:id="rId5" action="ppaction://hlinksldjump"/>
            <a:extLst>
              <a:ext uri="{FF2B5EF4-FFF2-40B4-BE49-F238E27FC236}">
                <a16:creationId xmlns:a16="http://schemas.microsoft.com/office/drawing/2014/main" id="{6C90F80A-0B29-4AA8-847D-C82169847B2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4887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ECE296-FC70-62B5-2593-B8A87AB5F139}"/>
              </a:ext>
            </a:extLst>
          </p:cNvPr>
          <p:cNvSpPr/>
          <p:nvPr/>
        </p:nvSpPr>
        <p:spPr>
          <a:xfrm>
            <a:off x="462013" y="2555624"/>
            <a:ext cx="8229600" cy="1656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Loading and Saving MATLAB workspace variables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1600" b="1" dirty="0">
                <a:effectLst/>
                <a:latin typeface="Helvetica" panose="020B0604020202020204" pitchFamily="34" charset="0"/>
                <a:ea typeface="Times New Roman" panose="02020603050405020304" pitchFamily="18" charset="0"/>
                <a:cs typeface="Times New Roman" panose="02020603050405020304" pitchFamily="18" charset="0"/>
              </a:rPr>
              <a:t>Now Try for Yourself!</a:t>
            </a:r>
          </a:p>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Create variables and assign numbers to them and save them to a .txt file called "testVariables.txt". </a:t>
            </a:r>
          </a:p>
          <a:p>
            <a:pPr marL="266700" lvl="1" indent="0">
              <a:lnSpc>
                <a:spcPct val="100000"/>
              </a:lnSpc>
              <a:spcBef>
                <a:spcPts val="700"/>
              </a:spcBef>
              <a:buNone/>
              <a:tabLst>
                <a:tab pos="266700" algn="l"/>
              </a:tabLst>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%This example will vary depending on what values students create. It is important that students use the save function </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x = 190;</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Aft>
                <a:spcPts val="700"/>
              </a:spcAft>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y = 120;</a:t>
            </a: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Aft>
                <a:spcPts val="700"/>
              </a:spcAft>
              <a:buNone/>
              <a:tabLst>
                <a:tab pos="266700"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save(</a:t>
            </a:r>
            <a:r>
              <a:rPr lang="en-ZA" sz="1600" dirty="0">
                <a:solidFill>
                  <a:srgbClr val="AA04F9"/>
                </a:solidFill>
                <a:effectLst/>
                <a:latin typeface="Helvetica" panose="020B0604020202020204" pitchFamily="34" charset="0"/>
                <a:ea typeface="Times New Roman" panose="02020603050405020304" pitchFamily="18" charset="0"/>
                <a:cs typeface="Times New Roman" panose="02020603050405020304" pitchFamily="18" charset="0"/>
              </a:rPr>
              <a:t>"testVariables.txt"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8" name="Untitled">
            <a:extLst>
              <a:ext uri="{FF2B5EF4-FFF2-40B4-BE49-F238E27FC236}">
                <a16:creationId xmlns:a16="http://schemas.microsoft.com/office/drawing/2014/main" id="{DD37DC8F-A84D-490E-45A6-847FACCBCC07}"/>
              </a:ext>
            </a:extLst>
          </p:cNvPr>
          <p:cNvPicPr>
            <a:picLocks noChangeAspect="1"/>
          </p:cNvPicPr>
          <p:nvPr/>
        </p:nvPicPr>
        <p:blipFill>
          <a:blip r:embed="rId2"/>
          <a:stretch>
            <a:fillRect/>
          </a:stretch>
        </p:blipFill>
        <p:spPr>
          <a:xfrm>
            <a:off x="557210" y="1042983"/>
            <a:ext cx="498195" cy="468000"/>
          </a:xfrm>
          <a:prstGeom prst="rect">
            <a:avLst/>
          </a:prstGeom>
        </p:spPr>
      </p:pic>
      <p:pic>
        <p:nvPicPr>
          <p:cNvPr id="7" name="Graphic 6" descr="Chevron arrows with solid fill">
            <a:hlinkClick r:id="rId3" action="ppaction://hlinksldjump"/>
            <a:extLst>
              <a:ext uri="{FF2B5EF4-FFF2-40B4-BE49-F238E27FC236}">
                <a16:creationId xmlns:a16="http://schemas.microsoft.com/office/drawing/2014/main" id="{5C0ACEDB-147D-D657-3606-54D313081C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86354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33D5827-E425-01D3-4661-FB0CFF52F751}"/>
              </a:ext>
            </a:extLst>
          </p:cNvPr>
          <p:cNvSpPr/>
          <p:nvPr/>
        </p:nvSpPr>
        <p:spPr>
          <a:xfrm>
            <a:off x="462013" y="5534921"/>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3" name="Rectangle 12">
            <a:extLst>
              <a:ext uri="{FF2B5EF4-FFF2-40B4-BE49-F238E27FC236}">
                <a16:creationId xmlns:a16="http://schemas.microsoft.com/office/drawing/2014/main" id="{D53DBBB9-3527-16E3-58E4-06AA0E394167}"/>
              </a:ext>
            </a:extLst>
          </p:cNvPr>
          <p:cNvSpPr/>
          <p:nvPr/>
        </p:nvSpPr>
        <p:spPr>
          <a:xfrm>
            <a:off x="462013" y="2458346"/>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Reading and writing formatted file using </a:t>
            </a:r>
            <a:r>
              <a:rPr lang="en-ZA" sz="3200" b="1" dirty="0" err="1">
                <a:effectLst/>
                <a:latin typeface="Helvetica" panose="020B0604020202020204" pitchFamily="34" charset="0"/>
                <a:ea typeface="Times New Roman" panose="02020603050405020304" pitchFamily="18" charset="0"/>
                <a:cs typeface="Times New Roman" panose="02020603050405020304" pitchFamily="18" charset="0"/>
              </a:rPr>
              <a:t>fscanf</a:t>
            </a: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As seen in the previous section, </a:t>
            </a:r>
            <a:r>
              <a:rPr lang="en-ZA" sz="1600" dirty="0">
                <a:solidFill>
                  <a:srgbClr val="0070C0"/>
                </a:solidFill>
                <a:effectLst/>
                <a:latin typeface="Consolas" panose="020B0609020204030204" pitchFamily="49" charset="0"/>
                <a:ea typeface="Times New Roman" panose="02020603050405020304" pitchFamily="18" charset="0"/>
                <a:cs typeface="Times New Roman" panose="02020603050405020304" pitchFamily="18" charset="0"/>
              </a:rPr>
              <a:t>load</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is one way of loading the contents of a saved file onto the MATLAB environment. Other data reading functionality is the </a:t>
            </a:r>
            <a:r>
              <a:rPr lang="en-ZA" sz="1600" dirty="0" err="1">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2"/>
              </a:rPr>
              <a:t>fscanf</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which will read in the contents of text file. The contents from this file can be stored as a variable and accessed from the MATLAB environment.</a:t>
            </a:r>
          </a:p>
          <a:p>
            <a:pPr marL="0" indent="0" algn="jus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266700" lvl="1" indent="0">
              <a:lnSpc>
                <a:spcPct val="100000"/>
              </a:lnSpc>
              <a:spcBef>
                <a:spcPts val="700"/>
              </a:spcBef>
              <a:buNone/>
              <a:tabLst>
                <a:tab pos="85725"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fopen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'data.txt'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Bef>
                <a:spcPts val="700"/>
              </a:spcBef>
              <a:buNone/>
              <a:tabLst>
                <a:tab pos="85725"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formatSpec</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'%f’</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Bef>
                <a:spcPts val="700"/>
              </a:spcBef>
              <a:buNone/>
              <a:tabLst>
                <a:tab pos="85725"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 =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formatSpec</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a:p>
            <a:pPr marL="266700" lvl="1" indent="0">
              <a:lnSpc>
                <a:spcPct val="100000"/>
              </a:lnSpc>
              <a:spcBef>
                <a:spcPts val="700"/>
              </a:spcBef>
              <a:buNone/>
              <a:tabLst>
                <a:tab pos="85725" algn="l"/>
              </a:tabLst>
            </a:pPr>
            <a:endParaRPr lang="en-ZA" sz="1600" dirty="0">
              <a:latin typeface="Consolas" panose="020B0609020204030204" pitchFamily="49" charset="0"/>
            </a:endParaRPr>
          </a:p>
          <a:p>
            <a:pPr marL="457200" lvl="1" indent="0" eaLnBrk="0" fontAlgn="base" hangingPunct="0">
              <a:lnSpc>
                <a:spcPct val="100000"/>
              </a:lnSpc>
              <a:spcBef>
                <a:spcPct val="0"/>
              </a:spcBef>
              <a:spcAft>
                <a:spcPct val="0"/>
              </a:spcAft>
              <a:buNone/>
            </a:pPr>
            <a:r>
              <a:rPr kumimoji="0" lang="en-ZA" altLang="en-US" sz="1400" b="0" i="0" u="none" strike="noStrike" cap="none" normalizeH="0" baseline="0" dirty="0">
                <a:ln>
                  <a:noFill/>
                </a:ln>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 = </a:t>
            </a:r>
            <a:r>
              <a:rPr kumimoji="0" lang="en-ZA" altLang="en-US" sz="1400" b="0" i="0" u="none" strike="noStrike" cap="none" normalizeH="0" baseline="0" dirty="0">
                <a:ln>
                  <a:noFill/>
                </a:ln>
                <a:solidFill>
                  <a:srgbClr val="B3B3B3"/>
                </a:solidFill>
                <a:effectLst/>
                <a:latin typeface="Consolas" panose="020B0609020204030204" pitchFamily="49" charset="0"/>
                <a:ea typeface="Times New Roman" panose="02020603050405020304" pitchFamily="18" charset="0"/>
                <a:cs typeface="Times New Roman" panose="02020603050405020304" pitchFamily="18" charset="0"/>
              </a:rPr>
              <a:t>8×1</a:t>
            </a:r>
            <a:endParaRPr kumimoji="0" lang="en-ZA" altLang="en-US" sz="14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endParaRPr>
          </a:p>
          <a:p>
            <a:pPr marL="457200" lvl="1" indent="0" eaLnBrk="0" fontAlgn="base" hangingPunct="0">
              <a:lnSpc>
                <a:spcPct val="100000"/>
              </a:lnSpc>
              <a:spcBef>
                <a:spcPct val="0"/>
              </a:spcBef>
              <a:spcAft>
                <a:spcPct val="0"/>
              </a:spcAft>
              <a:buNone/>
              <a:tabLst>
                <a:tab pos="266700" algn="l"/>
                <a:tab pos="542925" algn="l"/>
              </a:tabLst>
            </a:pPr>
            <a:r>
              <a:rPr kumimoji="0" lang="en-ZA" altLang="en-US" sz="14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    1     </a:t>
            </a:r>
          </a:p>
          <a:p>
            <a:pPr marL="457200" lvl="1" indent="0" eaLnBrk="0" fontAlgn="base" hangingPunct="0">
              <a:lnSpc>
                <a:spcPct val="100000"/>
              </a:lnSpc>
              <a:spcBef>
                <a:spcPct val="0"/>
              </a:spcBef>
              <a:spcAft>
                <a:spcPct val="0"/>
              </a:spcAft>
              <a:buNone/>
              <a:tabLst>
                <a:tab pos="180975" algn="l"/>
                <a:tab pos="628650" algn="l"/>
              </a:tabLst>
            </a:pPr>
            <a:r>
              <a:rPr lang="en-ZA" altLang="en-US" sz="1400" dirty="0">
                <a:solidFill>
                  <a:srgbClr val="404040"/>
                </a:solidFill>
                <a:latin typeface="Arial Unicode MS"/>
                <a:ea typeface="Times New Roman" panose="02020603050405020304" pitchFamily="18" charset="0"/>
                <a:cs typeface="Courier New" panose="02070309020205020404" pitchFamily="49" charset="0"/>
              </a:rPr>
              <a:t>	</a:t>
            </a:r>
            <a:r>
              <a:rPr kumimoji="0" lang="en-ZA" altLang="en-US" sz="14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3</a:t>
            </a:r>
          </a:p>
          <a:p>
            <a:pPr marL="457200" lvl="1" indent="0" eaLnBrk="0" fontAlgn="base" hangingPunct="0">
              <a:lnSpc>
                <a:spcPct val="100000"/>
              </a:lnSpc>
              <a:spcBef>
                <a:spcPct val="0"/>
              </a:spcBef>
              <a:spcAft>
                <a:spcPct val="0"/>
              </a:spcAft>
              <a:buNone/>
              <a:tabLst>
                <a:tab pos="180975" algn="l"/>
                <a:tab pos="628650" algn="l"/>
              </a:tabLst>
            </a:pPr>
            <a:r>
              <a:rPr kumimoji="0" lang="en-ZA" altLang="en-US" sz="14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    4</a:t>
            </a:r>
          </a:p>
          <a:p>
            <a:pPr marL="457200" lvl="1" indent="0" eaLnBrk="0" fontAlgn="base" hangingPunct="0">
              <a:lnSpc>
                <a:spcPct val="100000"/>
              </a:lnSpc>
              <a:spcBef>
                <a:spcPct val="0"/>
              </a:spcBef>
              <a:spcAft>
                <a:spcPct val="0"/>
              </a:spcAft>
              <a:buNone/>
              <a:tabLst>
                <a:tab pos="180975" algn="l"/>
                <a:tab pos="628650" algn="l"/>
              </a:tabLst>
            </a:pPr>
            <a:r>
              <a:rPr lang="en-ZA" altLang="en-US" sz="1400" dirty="0">
                <a:solidFill>
                  <a:srgbClr val="404040"/>
                </a:solidFill>
                <a:latin typeface="Arial Unicode MS"/>
                <a:ea typeface="Times New Roman" panose="02020603050405020304" pitchFamily="18" charset="0"/>
                <a:cs typeface="Courier New" panose="02070309020205020404" pitchFamily="49" charset="0"/>
              </a:rPr>
              <a:t>	</a:t>
            </a:r>
            <a:r>
              <a:rPr kumimoji="0" lang="en-ZA" altLang="en-US" sz="14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5</a:t>
            </a:r>
          </a:p>
          <a:p>
            <a:pPr marL="457200" lvl="1" indent="0" eaLnBrk="0" fontAlgn="base" hangingPunct="0">
              <a:lnSpc>
                <a:spcPct val="100000"/>
              </a:lnSpc>
              <a:spcBef>
                <a:spcPct val="0"/>
              </a:spcBef>
              <a:spcAft>
                <a:spcPct val="0"/>
              </a:spcAft>
              <a:buNone/>
              <a:tabLst>
                <a:tab pos="180975" algn="l"/>
                <a:tab pos="628650" algn="l"/>
              </a:tabLst>
            </a:pPr>
            <a:r>
              <a:rPr lang="en-ZA" altLang="en-US" sz="1400" dirty="0">
                <a:solidFill>
                  <a:srgbClr val="404040"/>
                </a:solidFill>
                <a:latin typeface="Arial Unicode MS"/>
                <a:ea typeface="Times New Roman" panose="02020603050405020304" pitchFamily="18" charset="0"/>
                <a:cs typeface="Courier New" panose="02070309020205020404" pitchFamily="49" charset="0"/>
              </a:rPr>
              <a:t>	</a:t>
            </a:r>
            <a:r>
              <a:rPr kumimoji="0" lang="en-ZA" altLang="en-US" sz="14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6</a:t>
            </a:r>
          </a:p>
          <a:p>
            <a:pPr marL="457200" lvl="1" indent="0" eaLnBrk="0" fontAlgn="base" hangingPunct="0">
              <a:lnSpc>
                <a:spcPct val="100000"/>
              </a:lnSpc>
              <a:spcBef>
                <a:spcPct val="0"/>
              </a:spcBef>
              <a:spcAft>
                <a:spcPct val="0"/>
              </a:spcAft>
              <a:buNone/>
              <a:tabLst>
                <a:tab pos="180975" algn="l"/>
                <a:tab pos="628650" algn="l"/>
              </a:tabLst>
            </a:pPr>
            <a:r>
              <a:rPr lang="en-ZA" altLang="en-US" sz="1400" dirty="0">
                <a:solidFill>
                  <a:srgbClr val="404040"/>
                </a:solidFill>
                <a:latin typeface="Arial Unicode MS"/>
                <a:ea typeface="Times New Roman" panose="02020603050405020304" pitchFamily="18" charset="0"/>
                <a:cs typeface="Courier New" panose="02070309020205020404" pitchFamily="49" charset="0"/>
              </a:rPr>
              <a:t>	</a:t>
            </a:r>
            <a:r>
              <a:rPr kumimoji="0" lang="en-ZA" altLang="en-US" sz="14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7</a:t>
            </a:r>
          </a:p>
          <a:p>
            <a:pPr marL="457200" lvl="1" indent="0" eaLnBrk="0" fontAlgn="base" hangingPunct="0">
              <a:lnSpc>
                <a:spcPct val="100000"/>
              </a:lnSpc>
              <a:spcBef>
                <a:spcPct val="0"/>
              </a:spcBef>
              <a:spcAft>
                <a:spcPct val="0"/>
              </a:spcAft>
              <a:buNone/>
              <a:tabLst>
                <a:tab pos="180975" algn="l"/>
                <a:tab pos="542925" algn="l"/>
              </a:tabLst>
            </a:pPr>
            <a:r>
              <a:rPr kumimoji="0" lang="en-ZA" altLang="en-US" sz="14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	88</a:t>
            </a:r>
          </a:p>
          <a:p>
            <a:pPr marL="457200" lvl="1" indent="0" eaLnBrk="0" fontAlgn="base" hangingPunct="0">
              <a:lnSpc>
                <a:spcPct val="100000"/>
              </a:lnSpc>
              <a:spcBef>
                <a:spcPct val="0"/>
              </a:spcBef>
              <a:spcAft>
                <a:spcPct val="0"/>
              </a:spcAft>
              <a:buNone/>
              <a:tabLst>
                <a:tab pos="180975" algn="l"/>
                <a:tab pos="542925" algn="l"/>
              </a:tabLst>
            </a:pPr>
            <a:r>
              <a:rPr lang="en-ZA" altLang="en-US" sz="1400" dirty="0">
                <a:solidFill>
                  <a:srgbClr val="404040"/>
                </a:solidFill>
                <a:latin typeface="Arial Unicode MS"/>
                <a:ea typeface="Times New Roman" panose="02020603050405020304" pitchFamily="18" charset="0"/>
                <a:cs typeface="Courier New" panose="02070309020205020404" pitchFamily="49" charset="0"/>
              </a:rPr>
              <a:t>	</a:t>
            </a:r>
            <a:r>
              <a:rPr kumimoji="0" lang="en-ZA" altLang="en-US" sz="1400" b="0" i="0" u="none" strike="noStrike" cap="none" normalizeH="0" baseline="0" dirty="0">
                <a:ln>
                  <a:noFill/>
                </a:ln>
                <a:solidFill>
                  <a:srgbClr val="404040"/>
                </a:solidFill>
                <a:effectLst/>
                <a:latin typeface="Arial Unicode MS"/>
                <a:ea typeface="Times New Roman" panose="02020603050405020304" pitchFamily="18" charset="0"/>
                <a:cs typeface="Courier New" panose="02070309020205020404" pitchFamily="49" charset="0"/>
              </a:rPr>
              <a:t>65</a:t>
            </a:r>
            <a:r>
              <a:rPr kumimoji="0" lang="en-ZA" altLang="en-US" sz="1400" b="0" i="0" u="none" strike="noStrike" cap="none" normalizeH="0" baseline="0" dirty="0">
                <a:ln>
                  <a:noFill/>
                </a:ln>
                <a:solidFill>
                  <a:schemeClr val="tx1"/>
                </a:solidFill>
                <a:effectLst/>
              </a:rPr>
              <a:t> </a:t>
            </a:r>
          </a:p>
          <a:p>
            <a:pPr marL="457200" lvl="1" indent="0" eaLnBrk="0" fontAlgn="base" hangingPunct="0">
              <a:lnSpc>
                <a:spcPct val="100000"/>
              </a:lnSpc>
              <a:spcBef>
                <a:spcPct val="0"/>
              </a:spcBef>
              <a:spcAft>
                <a:spcPct val="0"/>
              </a:spcAft>
              <a:buNone/>
              <a:tabLst>
                <a:tab pos="180975" algn="l"/>
                <a:tab pos="542925" algn="l"/>
              </a:tabLst>
            </a:pPr>
            <a:endParaRPr lang="en-ZA" altLang="en-US" sz="1400" dirty="0">
              <a:latin typeface="Arial" panose="020B0604020202020204" pitchFamily="34" charset="0"/>
            </a:endParaRPr>
          </a:p>
          <a:p>
            <a:pPr marL="266700" lvl="1" indent="0" eaLnBrk="0" fontAlgn="base" hangingPunct="0">
              <a:lnSpc>
                <a:spcPct val="100000"/>
              </a:lnSpc>
              <a:spcBef>
                <a:spcPct val="0"/>
              </a:spcBef>
              <a:spcAft>
                <a:spcPct val="0"/>
              </a:spcAft>
              <a:buNone/>
              <a:tabLst>
                <a:tab pos="180975" algn="l"/>
                <a:tab pos="542925" algn="l"/>
              </a:tabLst>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fclose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endParaRPr kumimoji="0" lang="en-ZA" altLang="en-US" sz="1600" b="0" i="0" u="none" strike="noStrike" cap="none" normalizeH="0" baseline="0" dirty="0">
              <a:ln>
                <a:noFill/>
              </a:ln>
              <a:solidFill>
                <a:schemeClr val="tx1"/>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F46338B9-04C6-E223-45DD-9380EEF499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579194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ECE296-FC70-62B5-2593-B8A87AB5F139}"/>
              </a:ext>
            </a:extLst>
          </p:cNvPr>
          <p:cNvSpPr/>
          <p:nvPr/>
        </p:nvSpPr>
        <p:spPr>
          <a:xfrm>
            <a:off x="462013" y="2392686"/>
            <a:ext cx="8229600" cy="108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425A1300-FBD4-4B10-1AA8-688D728302BD}"/>
              </a:ext>
            </a:extLst>
          </p:cNvPr>
          <p:cNvSpPr/>
          <p:nvPr/>
        </p:nvSpPr>
        <p:spPr>
          <a:xfrm>
            <a:off x="462013" y="4136773"/>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Loading and Saving MATLAB workspace variables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Unlike the C language’s </a:t>
            </a:r>
            <a:r>
              <a:rPr lang="en-ZA" sz="1600" dirty="0" err="1">
                <a:solidFill>
                  <a:srgbClr val="0070C0"/>
                </a:solidFill>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in MATLAB </a:t>
            </a:r>
            <a:r>
              <a:rPr lang="en-ZA" sz="1600" dirty="0" err="1">
                <a:solidFill>
                  <a:srgbClr val="0070C0"/>
                </a:solidFill>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is vectorized meaning that it can read multiple lines all at once. Here, the attribute </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states that the file is opened to read it (vs "w" for writing, or some other purpose). Look at the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documentation</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for </a:t>
            </a:r>
            <a:r>
              <a:rPr lang="en-ZA" sz="1600" dirty="0" err="1">
                <a:solidFill>
                  <a:srgbClr val="0070C0"/>
                </a:solidFill>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to see how the other attributes that can be used.</a:t>
            </a:r>
          </a:p>
          <a:p>
            <a:pPr marL="180975" lvl="1" indent="0">
              <a:lnSpc>
                <a:spcPts val="1400"/>
              </a:lnSpc>
              <a:spcBef>
                <a:spcPts val="700"/>
              </a:spcBef>
              <a:buNone/>
              <a:tabLst>
                <a:tab pos="266700" algn="l"/>
              </a:tabLst>
            </a:pPr>
            <a:r>
              <a:rPr lang="en-ZA"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8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fopen</a:t>
            </a:r>
            <a:r>
              <a:rPr lang="en-ZA"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8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'temperature.dat'</a:t>
            </a:r>
            <a:r>
              <a:rPr lang="en-ZA"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8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ZA"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180975" lvl="1" indent="0">
              <a:lnSpc>
                <a:spcPts val="1400"/>
              </a:lnSpc>
              <a:spcBef>
                <a:spcPts val="700"/>
              </a:spcBef>
              <a:buNone/>
              <a:tabLst>
                <a:tab pos="266700" algn="l"/>
              </a:tabLst>
            </a:pPr>
            <a:r>
              <a:rPr lang="en-ZA" sz="18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degrees = char(176);</a:t>
            </a:r>
          </a:p>
          <a:p>
            <a:pPr marL="180975" lvl="1" indent="0">
              <a:lnSpc>
                <a:spcPts val="1400"/>
              </a:lnSpc>
              <a:spcBef>
                <a:spcPts val="700"/>
              </a:spcBef>
              <a:buNone/>
              <a:tabLst>
                <a:tab pos="266700" algn="l"/>
              </a:tabLst>
            </a:pPr>
            <a:r>
              <a:rPr lang="en-ZA" sz="1800" dirty="0">
                <a:effectLst/>
                <a:latin typeface="Consolas" panose="020B0609020204030204" pitchFamily="49" charset="0"/>
                <a:ea typeface="Times New Roman" panose="02020603050405020304" pitchFamily="18" charset="0"/>
                <a:cs typeface="Times New Roman" panose="02020603050405020304" pitchFamily="18" charset="0"/>
              </a:rPr>
              <a:t>[A, ~] = </a:t>
            </a:r>
            <a:r>
              <a:rPr lang="en-ZA" sz="1800" dirty="0" err="1">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8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800" dirty="0" err="1">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8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8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'%d' </a:t>
            </a:r>
            <a:r>
              <a:rPr lang="en-ZA" sz="1800" dirty="0">
                <a:effectLst/>
                <a:latin typeface="Consolas" panose="020B0609020204030204" pitchFamily="49" charset="0"/>
                <a:ea typeface="Times New Roman" panose="02020603050405020304" pitchFamily="18" charset="0"/>
                <a:cs typeface="Times New Roman" panose="02020603050405020304" pitchFamily="18" charset="0"/>
              </a:rPr>
              <a:t>degrees </a:t>
            </a:r>
            <a:r>
              <a:rPr lang="en-ZA" sz="18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'C’</a:t>
            </a:r>
            <a:r>
              <a:rPr lang="en-ZA" sz="1800" dirty="0">
                <a:effectLst/>
                <a:latin typeface="Consolas" panose="020B0609020204030204" pitchFamily="49" charset="0"/>
                <a:ea typeface="Times New Roman" panose="02020603050405020304" pitchFamily="18" charset="0"/>
                <a:cs typeface="Times New Roman" panose="02020603050405020304" pitchFamily="18" charset="0"/>
              </a:rPr>
              <a:t>])</a:t>
            </a:r>
          </a:p>
          <a:p>
            <a:pPr marL="180975" lvl="1" indent="0">
              <a:lnSpc>
                <a:spcPts val="1400"/>
              </a:lnSpc>
              <a:spcBef>
                <a:spcPts val="700"/>
              </a:spcBef>
              <a:buNone/>
              <a:tabLst>
                <a:tab pos="266700" algn="l"/>
              </a:tabLst>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0" lvl="2" indent="0">
              <a:lnSpc>
                <a:spcPts val="1400"/>
              </a:lnSpc>
              <a:spcBef>
                <a:spcPts val="700"/>
              </a:spcBef>
              <a:buNone/>
              <a:tabLst>
                <a:tab pos="361950" algn="l"/>
              </a:tabLst>
            </a:pPr>
            <a:r>
              <a:rPr lang="en-ZA" sz="16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 = 25</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0975" lvl="1" indent="0">
              <a:lnSpc>
                <a:spcPts val="1400"/>
              </a:lnSpc>
              <a:spcBef>
                <a:spcPts val="700"/>
              </a:spcBef>
              <a:buNone/>
              <a:tabLst>
                <a:tab pos="266700" algn="l"/>
              </a:tabLst>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50000"/>
              </a:lnSpc>
              <a:spcBef>
                <a:spcPts val="0"/>
              </a:spcBef>
              <a:buNone/>
              <a:tabLst>
                <a:tab pos="180975"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fclose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gn="just">
              <a:lnSpc>
                <a:spcPct val="150000"/>
              </a:lnSpc>
              <a:spcBef>
                <a:spcPts val="0"/>
              </a:spcBef>
              <a:buNone/>
              <a:tabLst>
                <a:tab pos="180975" algn="l"/>
              </a:tabLst>
            </a:pPr>
            <a:endParaRPr lang="en-ZA" sz="1600" dirty="0">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00000"/>
              </a:lnSpc>
              <a:spcBef>
                <a:spcPts val="0"/>
              </a:spcBef>
              <a:buNone/>
              <a:tabLst>
                <a:tab pos="180975"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 </a:t>
            </a:r>
            <a:r>
              <a:rPr lang="en-ZA" sz="1600" dirty="0" err="1">
                <a:solidFill>
                  <a:srgbClr val="0070C0"/>
                </a:solidFill>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method of reading the contents of a file is very powerful but rather detailed, low-level and cumbersome, especially when you have to define the format for the content of the file appropriately. Most often, other higher-level MATLAB’s built-in function come to rescue us from the hassles of using </a:t>
            </a:r>
            <a:r>
              <a:rPr lang="en-ZA" sz="1600" dirty="0" err="1">
                <a:solidFill>
                  <a:srgbClr val="0070C0"/>
                </a:solidFill>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kumimoji="0" lang="en-ZA" altLang="en-US" sz="1600" b="0" i="0" u="none" strike="noStrike" cap="none" normalizeH="0" baseline="0" dirty="0">
              <a:ln>
                <a:noFill/>
              </a:ln>
              <a:solidFill>
                <a:schemeClr val="tx1"/>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15</a:t>
            </a:fld>
            <a:endParaRPr lang="en-ZA"/>
          </a:p>
        </p:txBody>
      </p:sp>
      <p:pic>
        <p:nvPicPr>
          <p:cNvPr id="8" name="Untitled">
            <a:extLst>
              <a:ext uri="{FF2B5EF4-FFF2-40B4-BE49-F238E27FC236}">
                <a16:creationId xmlns:a16="http://schemas.microsoft.com/office/drawing/2014/main" id="{DD37DC8F-A84D-490E-45A6-847FACCBCC07}"/>
              </a:ext>
            </a:extLst>
          </p:cNvPr>
          <p:cNvPicPr>
            <a:picLocks noChangeAspect="1"/>
          </p:cNvPicPr>
          <p:nvPr/>
        </p:nvPicPr>
        <p:blipFill>
          <a:blip r:embed="rId3"/>
          <a:stretch>
            <a:fillRect/>
          </a:stretch>
        </p:blipFill>
        <p:spPr>
          <a:xfrm>
            <a:off x="557210" y="1081895"/>
            <a:ext cx="498195" cy="468000"/>
          </a:xfrm>
          <a:prstGeom prst="rect">
            <a:avLst/>
          </a:prstGeom>
        </p:spPr>
      </p:pic>
      <p:pic>
        <p:nvPicPr>
          <p:cNvPr id="10" name="Graphic 9" descr="Chevron arrows with solid fill">
            <a:hlinkClick r:id="rId4" action="ppaction://hlinksldjump"/>
            <a:extLst>
              <a:ext uri="{FF2B5EF4-FFF2-40B4-BE49-F238E27FC236}">
                <a16:creationId xmlns:a16="http://schemas.microsoft.com/office/drawing/2014/main" id="{637BE9F6-4E0D-6361-AE0A-560D590DFC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725293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ECE296-FC70-62B5-2593-B8A87AB5F139}"/>
              </a:ext>
            </a:extLst>
          </p:cNvPr>
          <p:cNvSpPr/>
          <p:nvPr/>
        </p:nvSpPr>
        <p:spPr>
          <a:xfrm>
            <a:off x="462013" y="2863174"/>
            <a:ext cx="8229600" cy="2232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425A1300-FBD4-4B10-1AA8-688D728302BD}"/>
              </a:ext>
            </a:extLst>
          </p:cNvPr>
          <p:cNvSpPr/>
          <p:nvPr/>
        </p:nvSpPr>
        <p:spPr>
          <a:xfrm>
            <a:off x="462013" y="5706575"/>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Loading and Saving MATLAB workspace variables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t>
            </a:r>
            <a:r>
              <a:rPr lang="en-ZA" sz="2000" b="1" dirty="0">
                <a:effectLst/>
                <a:latin typeface="Helvetica" panose="020B0604020202020204" pitchFamily="34" charset="0"/>
                <a:ea typeface="Times New Roman" panose="02020603050405020304" pitchFamily="18" charset="0"/>
                <a:cs typeface="Times New Roman" panose="02020603050405020304" pitchFamily="18" charset="0"/>
              </a:rPr>
              <a:t>Now Try for Yourself!</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lvl="1" indent="0">
              <a:lnSpc>
                <a:spcPct val="100000"/>
              </a:lnSpc>
              <a:spcBef>
                <a:spcPts val="700"/>
              </a:spcBef>
              <a:buNone/>
              <a:tabLst>
                <a:tab pos="266700" algn="l"/>
              </a:tabLst>
            </a:pPr>
            <a:r>
              <a:rPr lang="en-ZA" sz="1600" dirty="0">
                <a:effectLst/>
                <a:latin typeface="Helvetica" panose="020B0604020202020204" pitchFamily="34" charset="0"/>
                <a:ea typeface="Times New Roman" panose="02020603050405020304" pitchFamily="18" charset="0"/>
                <a:cs typeface="Helvetica" panose="020B0604020202020204" pitchFamily="34" charset="0"/>
              </a:rPr>
              <a:t>Create a text file on your local machine with the statement  "Hello World!". Save this file locally and load the text file using the </a:t>
            </a:r>
            <a:r>
              <a:rPr lang="en-ZA" sz="1600" dirty="0" err="1">
                <a:solidFill>
                  <a:srgbClr val="0070C0"/>
                </a:solidFill>
                <a:effectLst/>
                <a:latin typeface="Consolas" panose="020B0609020204030204" pitchFamily="49" charset="0"/>
                <a:ea typeface="Times New Roman" panose="02020603050405020304" pitchFamily="18" charset="0"/>
                <a:cs typeface="Helvetica" panose="020B0604020202020204" pitchFamily="34" charset="0"/>
              </a:rPr>
              <a:t>fscanf</a:t>
            </a:r>
            <a:r>
              <a:rPr lang="en-ZA" sz="1600" dirty="0">
                <a:effectLst/>
                <a:latin typeface="Helvetica" panose="020B0604020202020204" pitchFamily="34" charset="0"/>
                <a:ea typeface="Times New Roman" panose="02020603050405020304" pitchFamily="18" charset="0"/>
                <a:cs typeface="Helvetica" panose="020B0604020202020204" pitchFamily="34" charset="0"/>
              </a:rPr>
              <a:t>() function. Comment on the results in the line below.</a:t>
            </a:r>
            <a:endParaRPr lang="en-ZA" sz="1600" dirty="0">
              <a:solidFill>
                <a:srgbClr val="000000"/>
              </a:solidFill>
              <a:effectLst/>
              <a:latin typeface="Helvetica" panose="020B0604020202020204" pitchFamily="34" charset="0"/>
              <a:ea typeface="Times New Roman" panose="02020603050405020304" pitchFamily="18" charset="0"/>
              <a:cs typeface="Helvetica" panose="020B0604020202020204" pitchFamily="34" charset="0"/>
            </a:endParaRPr>
          </a:p>
          <a:p>
            <a:pPr marL="180975" lvl="1" indent="0">
              <a:lnSpc>
                <a:spcPts val="1400"/>
              </a:lnSpc>
              <a:spcBef>
                <a:spcPts val="700"/>
              </a:spcBef>
              <a:buNone/>
              <a:tabLst>
                <a:tab pos="266700" algn="l"/>
              </a:tabLst>
            </a:pPr>
            <a:endParaRPr lang="en-ZA"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spcBef>
                <a:spcPts val="700"/>
              </a:spcBef>
              <a:buNone/>
              <a:tabLst>
                <a:tab pos="266700" algn="l"/>
              </a:tabLst>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%Students should create a.txt file locally with the words "Hello World" and</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buNone/>
              <a:tabLst>
                <a:tab pos="266700" algn="l"/>
              </a:tabLst>
            </a:pPr>
            <a:r>
              <a:rPr lang="en-ZA" sz="1600" dirty="0">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%open the file using </a:t>
            </a:r>
            <a:r>
              <a:rPr lang="en-ZA" sz="1600" dirty="0" err="1">
                <a:solidFill>
                  <a:srgbClr val="028009"/>
                </a:solidFill>
                <a:effectLst/>
                <a:latin typeface="Consolas" panose="020B0609020204030204" pitchFamily="49" charset="0"/>
                <a:ea typeface="Times New Roman" panose="02020603050405020304" pitchFamily="18" charset="0"/>
                <a:cs typeface="Times New Roman" panose="02020603050405020304" pitchFamily="18" charset="0"/>
              </a:rPr>
              <a:t>fscanf</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266700" lvl="1" indent="0">
              <a:lnSpc>
                <a:spcPct val="100000"/>
              </a:lnSpc>
              <a:buNone/>
              <a:tabLst>
                <a:tab pos="266700"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p>
          <a:p>
            <a:pPr marL="266700" lvl="1" indent="0">
              <a:lnSpc>
                <a:spcPct val="100000"/>
              </a:lnSpc>
              <a:buNone/>
              <a:tabLst>
                <a:tab pos="266700"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fopen</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'HelloWorld.txt'</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'r’</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266700" lvl="1" indent="0">
              <a:lnSpc>
                <a:spcPct val="100000"/>
              </a:lnSpc>
              <a:buNone/>
              <a:tabLst>
                <a:tab pos="266700" algn="l"/>
              </a:tabLst>
            </a:pP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formatSpec</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p>
          <a:p>
            <a:pPr marL="266700" lvl="1" indent="0">
              <a:lnSpc>
                <a:spcPct val="100000"/>
              </a:lnSpc>
              <a:buNone/>
              <a:tabLst>
                <a:tab pos="266700" algn="l"/>
              </a:tabLst>
            </a:pP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fscanf</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formatSpec</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a:p>
            <a:pPr marL="0" indent="0">
              <a:lnSpc>
                <a:spcPct val="107000"/>
              </a:lnSpc>
              <a:buNone/>
              <a:tabLst>
                <a:tab pos="361950" algn="l"/>
              </a:tabLst>
            </a:pPr>
            <a:r>
              <a:rPr lang="en-ZA" sz="1800" dirty="0">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ans</a:t>
            </a:r>
            <a:r>
              <a:rPr lang="en-ZA" sz="16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 'HelloWorld'</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80975" lvl="1" indent="0">
              <a:lnSpc>
                <a:spcPts val="1400"/>
              </a:lnSpc>
              <a:spcBef>
                <a:spcPts val="700"/>
              </a:spcBef>
              <a:buNone/>
              <a:tabLst>
                <a:tab pos="266700" algn="l"/>
              </a:tabLst>
            </a:pPr>
            <a:endParaRPr lang="en-ZA" sz="18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lgn="just">
              <a:lnSpc>
                <a:spcPct val="150000"/>
              </a:lnSpc>
              <a:spcBef>
                <a:spcPts val="0"/>
              </a:spcBef>
              <a:buNone/>
              <a:tabLst>
                <a:tab pos="180975" algn="l"/>
              </a:tabLst>
            </a:pP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fclose</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r>
              <a:rPr lang="en-ZA" sz="1600" dirty="0" err="1">
                <a:effectLst/>
                <a:latin typeface="Consolas" panose="020B0609020204030204" pitchFamily="49" charset="0"/>
                <a:ea typeface="Times New Roman" panose="02020603050405020304" pitchFamily="18" charset="0"/>
                <a:cs typeface="Times New Roman" panose="02020603050405020304" pitchFamily="18" charset="0"/>
              </a:rPr>
              <a:t>fileID</a:t>
            </a:r>
            <a:r>
              <a:rPr lang="en-ZA" sz="1600" dirty="0">
                <a:effectLst/>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16</a:t>
            </a:fld>
            <a:endParaRPr lang="en-ZA"/>
          </a:p>
        </p:txBody>
      </p:sp>
      <p:pic>
        <p:nvPicPr>
          <p:cNvPr id="10" name="Untitled">
            <a:extLst>
              <a:ext uri="{FF2B5EF4-FFF2-40B4-BE49-F238E27FC236}">
                <a16:creationId xmlns:a16="http://schemas.microsoft.com/office/drawing/2014/main" id="{257B5E9B-981A-7F71-E4C6-CE19BE36203A}"/>
              </a:ext>
            </a:extLst>
          </p:cNvPr>
          <p:cNvPicPr>
            <a:picLocks noChangeAspect="1"/>
          </p:cNvPicPr>
          <p:nvPr/>
        </p:nvPicPr>
        <p:blipFill>
          <a:blip r:embed="rId2"/>
          <a:stretch>
            <a:fillRect/>
          </a:stretch>
        </p:blipFill>
        <p:spPr>
          <a:xfrm>
            <a:off x="551650" y="983186"/>
            <a:ext cx="567000" cy="540000"/>
          </a:xfrm>
          <a:prstGeom prst="rect">
            <a:avLst/>
          </a:prstGeom>
        </p:spPr>
      </p:pic>
      <p:pic>
        <p:nvPicPr>
          <p:cNvPr id="8" name="Graphic 7" descr="Chevron arrows with solid fill">
            <a:hlinkClick r:id="rId3" action="ppaction://hlinksldjump"/>
            <a:extLst>
              <a:ext uri="{FF2B5EF4-FFF2-40B4-BE49-F238E27FC236}">
                <a16:creationId xmlns:a16="http://schemas.microsoft.com/office/drawing/2014/main" id="{33149BFA-F49F-98CA-4C2B-972E866126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9534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rPr>
              <a:t>Part A Summary</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In part a of Inputs and Outputs we learnt,</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Different Input and Output systems </a:t>
            </a:r>
          </a:p>
          <a:p>
            <a:pPr marL="800100" lvl="1" indent="-342900">
              <a:lnSpc>
                <a:spcPct val="107000"/>
              </a:lnSpc>
              <a:buFont typeface="Symbol" panose="05050102010706020507" pitchFamily="18" charset="2"/>
              <a:buChar char=""/>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Importing data from various structured data types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17</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CDEB2DB-030A-776C-CB47-7A3F871CB4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586059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3" action="ppaction://hlinkfile"/>
              </a:rPr>
              <a:t>Week_4_Part_1_Inputs_and_Outputs.mlx</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endParaRPr lang="en-GB" sz="1800" b="1" i="1"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Bef>
                <a:spcPts val="1050"/>
              </a:spcBef>
              <a:spcAft>
                <a:spcPts val="1050"/>
              </a:spcAft>
              <a:buNone/>
            </a:pP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Copyright 2022 The MathWorks, Inc. &amp; Opti-</a:t>
            </a:r>
            <a:r>
              <a:rPr lang="en-GB" sz="1600" b="1" i="1" dirty="0" err="1">
                <a:effectLst/>
                <a:latin typeface="Helvetica" panose="020B0604020202020204" pitchFamily="34" charset="0"/>
                <a:ea typeface="Times New Roman" panose="02020603050405020304" pitchFamily="18" charset="0"/>
                <a:cs typeface="Times New Roman" panose="02020603050405020304" pitchFamily="18" charset="0"/>
              </a:rPr>
              <a:t>Num</a:t>
            </a:r>
            <a:r>
              <a:rPr lang="en-GB" sz="1600" b="1" i="1" dirty="0">
                <a:effectLst/>
                <a:latin typeface="Helvetica" panose="020B0604020202020204" pitchFamily="34" charset="0"/>
                <a:ea typeface="Times New Roman" panose="02020603050405020304" pitchFamily="18" charset="0"/>
                <a:cs typeface="Times New Roman" panose="02020603050405020304" pitchFamily="18" charset="0"/>
              </a:rPr>
              <a:t> Solutions (Pty) Ltd. </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1050"/>
              </a:spcBef>
              <a:spcAft>
                <a:spcPts val="1050"/>
              </a:spcAft>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18</a:t>
            </a:fld>
            <a:endParaRPr lang="en-ZA"/>
          </a:p>
        </p:txBody>
      </p:sp>
      <p:pic>
        <p:nvPicPr>
          <p:cNvPr id="8" name="Graphic 7" descr="Chevron arrows with solid fill">
            <a:hlinkClick r:id="rId4"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00000"/>
              </a:lnSpc>
              <a:buNone/>
            </a:pPr>
            <a:r>
              <a:rPr lang="en-ZA" sz="2000" dirty="0">
                <a:latin typeface="Helvetica" panose="020B0604020202020204" pitchFamily="34" charset="0"/>
                <a:cs typeface="Helvetica" panose="020B0604020202020204" pitchFamily="34" charset="0"/>
                <a:hlinkClick r:id="rId2" action="ppaction://hlinksldjump"/>
              </a:rPr>
              <a:t>What we covered last week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3" action="ppaction://hlinksldjump"/>
              </a:rPr>
              <a:t>Introduction</a:t>
            </a:r>
            <a:r>
              <a:rPr lang="en-ZA" sz="2000" dirty="0">
                <a:latin typeface="Helvetica" panose="020B0604020202020204" pitchFamily="34" charset="0"/>
                <a:cs typeface="Helvetica" panose="020B0604020202020204" pitchFamily="34" charset="0"/>
              </a:rPr>
              <a:t> </a:t>
            </a: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4" action="ppaction://hlinksldjump"/>
              </a:rPr>
              <a:t>MATLAB Command Window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5" action="ppaction://hlinksldjump"/>
              </a:rPr>
              <a:t>Operating system command line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6" action="ppaction://hlinksldjump"/>
              </a:rPr>
              <a:t>Graphical User Interface (Apps)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7" action="ppaction://hlinksldjump"/>
              </a:rPr>
              <a:t>Writing and Retrieving Data from Files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8" action="ppaction://hlinksldjump"/>
              </a:rPr>
              <a:t>Loading and Saving MATLAB workspace variables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rPr>
              <a:t>    </a:t>
            </a:r>
            <a:r>
              <a:rPr lang="en-ZA" sz="2000" dirty="0">
                <a:latin typeface="Helvetica" panose="020B0604020202020204" pitchFamily="34" charset="0"/>
                <a:cs typeface="Helvetica" panose="020B0604020202020204" pitchFamily="34" charset="0"/>
                <a:hlinkClick r:id="rId9" action="ppaction://hlinksldjump"/>
              </a:rPr>
              <a:t>Reading and writing formatted file using </a:t>
            </a:r>
            <a:r>
              <a:rPr lang="en-ZA" sz="2000" dirty="0" err="1">
                <a:latin typeface="Consolas" panose="020B0609020204030204" pitchFamily="49" charset="0"/>
                <a:cs typeface="Helvetica" panose="020B0604020202020204" pitchFamily="34" charset="0"/>
                <a:hlinkClick r:id="rId9" action="ppaction://hlinksldjump"/>
              </a:rPr>
              <a:t>fscanf</a:t>
            </a:r>
            <a:r>
              <a:rPr lang="en-ZA" sz="2000" dirty="0">
                <a:latin typeface="Consolas" panose="020B0609020204030204" pitchFamily="49" charset="0"/>
                <a:cs typeface="Helvetica" panose="020B0604020202020204" pitchFamily="34" charset="0"/>
                <a:hlinkClick r:id="rId9" action="ppaction://hlinksldjump"/>
              </a:rPr>
              <a:t>()</a:t>
            </a:r>
            <a:r>
              <a:rPr lang="en-ZA" sz="2000" dirty="0">
                <a:latin typeface="Helvetica" panose="020B0604020202020204" pitchFamily="34" charset="0"/>
                <a:cs typeface="Helvetica" panose="020B0604020202020204" pitchFamily="34" charset="0"/>
                <a:hlinkClick r:id="rId9" action="ppaction://hlinksldjump"/>
              </a:rPr>
              <a:t> </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cs typeface="Helvetica" panose="020B0604020202020204" pitchFamily="34" charset="0"/>
                <a:hlinkClick r:id="rId10" action="ppaction://hlinksldjump"/>
              </a:rPr>
              <a:t>Part A Summary</a:t>
            </a:r>
            <a:endParaRPr lang="en-ZA" sz="2000" dirty="0">
              <a:latin typeface="Helvetica" panose="020B0604020202020204" pitchFamily="34" charset="0"/>
              <a:cs typeface="Helvetica" panose="020B0604020202020204" pitchFamily="34" charset="0"/>
            </a:endParaRPr>
          </a:p>
          <a:p>
            <a:pPr marL="0" indent="0">
              <a:lnSpc>
                <a:spcPct val="100000"/>
              </a:lnSpc>
              <a:buNone/>
            </a:pPr>
            <a:r>
              <a:rPr lang="en-ZA" sz="2000" dirty="0">
                <a:latin typeface="Helvetica" panose="020B0604020202020204" pitchFamily="34" charset="0"/>
                <a:ea typeface="Times New Roman" panose="02020603050405020304" pitchFamily="18" charset="0"/>
                <a:cs typeface="Times New Roman" panose="02020603050405020304" pitchFamily="18" charset="0"/>
                <a:hlinkClick r:id="rId11" action="ppaction://hlinkfile"/>
              </a:rPr>
              <a:t>MATLAB Live Script</a:t>
            </a:r>
            <a:endParaRPr lang="en-ZA" sz="2000" dirty="0">
              <a:latin typeface="Helvetica" panose="020B0604020202020204" pitchFamily="34" charset="0"/>
              <a:cs typeface="Helvetica" panose="020B0604020202020204" pitchFamily="34" charset="0"/>
            </a:endParaRPr>
          </a:p>
          <a:p>
            <a:pPr marL="0" indent="0">
              <a:lnSpc>
                <a:spcPct val="100000"/>
              </a:lnSpc>
              <a:buNone/>
            </a:pPr>
            <a:endParaRPr lang="en-ZA" sz="2000" dirty="0">
              <a:latin typeface="Helvetica" panose="020B0604020202020204" pitchFamily="34" charset="0"/>
              <a:cs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2" action="ppaction://hlinksldjump"/>
            <a:extLst>
              <a:ext uri="{FF2B5EF4-FFF2-40B4-BE49-F238E27FC236}">
                <a16:creationId xmlns:a16="http://schemas.microsoft.com/office/drawing/2014/main" id="{A4284378-529C-E4D3-1AFD-48CD838A6B7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What we covered last week</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Last week we learnt about,</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Loop structures can be used to automate the process of repeating an instruction. </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There are two kinds of loop structures: For loops and While loops. </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For loops can be used when the number of iterations is known and While loops can be used when the number of iterations is not known</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Vectorization can be used to replace loops where each element in an object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i.e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array) is treated as a whole object. </a:t>
            </a:r>
          </a:p>
          <a:p>
            <a:pPr marL="722313" lvl="0" indent="-180975">
              <a:lnSpc>
                <a:spcPct val="107000"/>
              </a:lnSpc>
              <a:buFont typeface="Symbol" panose="05050102010706020507" pitchFamily="18" charset="2"/>
              <a:buChar char=""/>
              <a:tabLst>
                <a:tab pos="722313" algn="l"/>
              </a:tabLs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Conditional statements can be used to execute specific parts of an algorithm MATLAB and Python</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2F81E4C7-DE46-FE32-7A68-7966B86D9A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8A64E39-71A9-F4F1-FC19-78D0ADBFCDEB}"/>
              </a:ext>
            </a:extLst>
          </p:cNvPr>
          <p:cNvSpPr/>
          <p:nvPr/>
        </p:nvSpPr>
        <p:spPr>
          <a:xfrm>
            <a:off x="462013" y="5215935"/>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a</a:t>
            </a:r>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Introduction</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ZA" altLang="en-US" sz="16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Input and Output in programming can be understood as the communication between a computer programme and its user. The </a:t>
            </a:r>
            <a:r>
              <a:rPr kumimoji="0" lang="en-ZA" altLang="en-US" sz="1600" b="1"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Input i</a:t>
            </a:r>
            <a:r>
              <a:rPr kumimoji="0" lang="en-ZA" altLang="en-US" sz="16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s seen as a user providing input/data into a programme and the</a:t>
            </a:r>
            <a:r>
              <a:rPr kumimoji="0" lang="en-ZA" altLang="en-US" sz="1600" b="1"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Output</a:t>
            </a:r>
            <a:r>
              <a:rPr kumimoji="0" lang="en-ZA" altLang="en-US" sz="16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is understood as outputting/returning some form of processed data to the user</a:t>
            </a:r>
            <a:r>
              <a:rPr kumimoji="0" lang="en-ZA" altLang="en-US" sz="1600" b="1"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a:t>
            </a:r>
            <a:r>
              <a:rPr kumimoji="0" lang="en-ZA" altLang="en-US" sz="16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In MATLAB, the command window can be used to execute commands on inputs which is usually some form data. The MATLAB Workspace keeps track of all variables and hence the inputs and outputs from various code executions on MATLAB. This lesson will be split into two parts: part a and part b. In part a we go over the different input/output systems in MATLAB and touch on reading and writing file contents. </a:t>
            </a:r>
            <a:endParaRPr lang="en-ZA" altLang="en-US" sz="1600" dirty="0">
              <a:latin typeface="Helvetica"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16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6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Consider an example of displaying the term "Hello World!" in the command window, using the built-in MATLAB function </a:t>
            </a:r>
            <a:r>
              <a:rPr kumimoji="0" lang="en-ZA" altLang="en-US" sz="1600" b="0" i="0" u="none" strike="noStrike" cap="none" normalizeH="0" baseline="0" dirty="0" err="1">
                <a:ln>
                  <a:noFill/>
                </a:ln>
                <a:solidFill>
                  <a:schemeClr val="tx1"/>
                </a:solidFill>
                <a:effectLst/>
                <a:latin typeface="Consolas" panose="020B0609020204030204" pitchFamily="49" charset="0"/>
                <a:ea typeface="Times New Roman" panose="02020603050405020304" pitchFamily="18" charset="0"/>
                <a:cs typeface="Times New Roman" panose="02020603050405020304" pitchFamily="18" charset="0"/>
                <a:hlinkClick r:id="rId2"/>
              </a:rPr>
              <a:t>disp</a:t>
            </a:r>
            <a:r>
              <a:rPr kumimoji="0" lang="en-ZA" altLang="en-US" sz="1600" b="0" i="0" u="none" strike="noStrike" cap="none" normalizeH="0" baseline="0" dirty="0">
                <a:ln>
                  <a:noFill/>
                </a:ln>
                <a:solidFill>
                  <a:schemeClr val="tx1"/>
                </a:solidFill>
                <a:effectLst/>
                <a:latin typeface="Helvetica" panose="020B0604020202020204" pitchFamily="34" charset="0"/>
                <a:ea typeface="Times New Roman" panose="02020603050405020304" pitchFamily="18" charset="0"/>
                <a:cs typeface="Times New Roman" panose="02020603050405020304" pitchFamily="18" charset="0"/>
              </a:rPr>
              <a:t>() the input would be "Hello World!" and the output would be a text displaying the phrase.</a:t>
            </a:r>
            <a:r>
              <a:rPr kumimoji="0" lang="en-ZA" altLang="en-US" sz="1600" b="0" i="0" u="none" strike="noStrike" cap="none" normalizeH="0" baseline="0" dirty="0">
                <a:ln>
                  <a:noFill/>
                </a:ln>
                <a:solidFill>
                  <a:schemeClr val="tx1"/>
                </a:solidFill>
                <a:effectLst/>
              </a:rPr>
              <a:t> </a:t>
            </a:r>
            <a:endParaRPr kumimoji="0" lang="en-ZA" altLang="en-US" sz="1600" b="0" i="0" u="none" strike="noStrike" cap="none" normalizeH="0" baseline="0" dirty="0">
              <a:ln>
                <a:noFill/>
              </a:ln>
              <a:solidFill>
                <a:schemeClr val="tx1"/>
              </a:solidFill>
              <a:effectLst/>
              <a:latin typeface="Arial" panose="020B0604020202020204" pitchFamily="34" charset="0"/>
            </a:endParaRPr>
          </a:p>
          <a:p>
            <a:pPr marL="0" indent="0" algn="just" eaLnBrk="0" fontAlgn="base" hangingPunct="0">
              <a:lnSpc>
                <a:spcPct val="100000"/>
              </a:lnSpc>
              <a:spcBef>
                <a:spcPct val="0"/>
              </a:spcBef>
              <a:spcAft>
                <a:spcPct val="0"/>
              </a:spcAft>
              <a:buNone/>
            </a:pP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is the simplest idea of an input output relationship in programming.</a:t>
            </a:r>
          </a:p>
          <a:p>
            <a:pPr marL="36195" indent="0">
              <a:lnSpc>
                <a:spcPts val="1400"/>
              </a:lnSpc>
              <a:spcBef>
                <a:spcPts val="700"/>
              </a:spcBef>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p>
          <a:p>
            <a:pPr marL="36195" indent="0">
              <a:lnSpc>
                <a:spcPts val="1400"/>
              </a:lnSpc>
              <a:spcBef>
                <a:spcPts val="700"/>
              </a:spcBef>
              <a:buNone/>
              <a:tabLst>
                <a:tab pos="266700" algn="l"/>
              </a:tabLst>
            </a:pPr>
            <a:r>
              <a:rPr lang="en-ZA" sz="1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input = </a:t>
            </a:r>
            <a:r>
              <a:rPr lang="en-ZA" sz="1600" dirty="0">
                <a:solidFill>
                  <a:srgbClr val="AA04F9"/>
                </a:solidFill>
                <a:effectLst/>
                <a:latin typeface="Consolas" panose="020B0609020204030204" pitchFamily="49" charset="0"/>
                <a:ea typeface="Times New Roman" panose="02020603050405020304" pitchFamily="18" charset="0"/>
                <a:cs typeface="Times New Roman" panose="02020603050405020304" pitchFamily="18" charset="0"/>
              </a:rPr>
              <a:t>"Hello World!"</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36195" indent="0">
              <a:lnSpc>
                <a:spcPts val="1400"/>
              </a:lnSpc>
              <a:spcAft>
                <a:spcPts val="700"/>
              </a:spcAft>
              <a:buNone/>
              <a:tabLst>
                <a:tab pos="266700" algn="l"/>
              </a:tabLst>
            </a:pP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ZA" sz="1600" dirty="0" err="1">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disp</a:t>
            </a:r>
            <a:r>
              <a:rPr lang="en-ZA" sz="1600"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(input)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a:p>
            <a:pPr marL="0" indent="0">
              <a:buNone/>
              <a:tabLst>
                <a:tab pos="361950" algn="l"/>
              </a:tabLst>
            </a:pPr>
            <a:r>
              <a:rPr lang="en-ZA" sz="1400" dirty="0">
                <a:solidFill>
                  <a:srgbClr val="404040"/>
                </a:solidFill>
                <a:effectLst/>
                <a:latin typeface="Consolas" panose="020B0609020204030204" pitchFamily="49" charset="0"/>
                <a:ea typeface="Times New Roman" panose="02020603050405020304" pitchFamily="18" charset="0"/>
                <a:cs typeface="Times New Roman" panose="02020603050405020304" pitchFamily="18" charset="0"/>
              </a:rPr>
              <a:t>	Hello World!</a:t>
            </a:r>
            <a:endParaRPr lang="en-ZA"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28673" name="Untitled">
            <a:extLst>
              <a:ext uri="{FF2B5EF4-FFF2-40B4-BE49-F238E27FC236}">
                <a16:creationId xmlns:a16="http://schemas.microsoft.com/office/drawing/2014/main" id="{310C947E-A7F5-82A5-8D0E-21F05588C6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31" y="3549810"/>
            <a:ext cx="493026" cy="46800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Chevron arrows with solid fill">
            <a:hlinkClick r:id="rId4" action="ppaction://hlinksldjump"/>
            <a:extLst>
              <a:ext uri="{FF2B5EF4-FFF2-40B4-BE49-F238E27FC236}">
                <a16:creationId xmlns:a16="http://schemas.microsoft.com/office/drawing/2014/main" id="{83EB43CB-441F-A14A-118A-E1846C06F3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GB" sz="3200" b="1" dirty="0">
                <a:effectLst/>
                <a:latin typeface="Helvetica" panose="020B0604020202020204" pitchFamily="34" charset="0"/>
                <a:ea typeface="Times New Roman" panose="02020603050405020304" pitchFamily="18" charset="0"/>
                <a:cs typeface="Times New Roman" panose="02020603050405020304" pitchFamily="18" charset="0"/>
              </a:rPr>
              <a:t>Introduction</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There are several input/output methods in MATLAB. There are 4 methods for input:</a:t>
            </a:r>
          </a:p>
          <a:p>
            <a:pPr marL="800100" lvl="1" indent="-342900">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Command window</a:t>
            </a:r>
          </a:p>
          <a:p>
            <a:pPr marL="800100" lvl="1" indent="-342900">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Operating system command line</a:t>
            </a:r>
          </a:p>
          <a:p>
            <a:pPr marL="800100" lvl="1" indent="-342900">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Graphical User Interface (Apps)</a:t>
            </a:r>
          </a:p>
          <a:p>
            <a:pPr marL="800100" lvl="1" indent="-342900">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Writing and retrieving data from files</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There are 2 main ways of data output:</a:t>
            </a:r>
          </a:p>
          <a:p>
            <a:pPr marL="800100" lvl="1" indent="-342900">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Writing to the terminal window and,</a:t>
            </a:r>
          </a:p>
          <a:p>
            <a:pPr marL="800100" lvl="1" indent="-342900">
              <a:lnSpc>
                <a:spcPct val="107000"/>
              </a:lnSpc>
              <a:buFont typeface="+mj-lt"/>
              <a:buAutoNum type="arabicPeriod"/>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Writing to a file.</a:t>
            </a:r>
          </a:p>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We will demonstrate these in this Live Script.</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7" name="Graphic 6" descr="Chevron arrows with solid fill">
            <a:hlinkClick r:id="rId2" action="ppaction://hlinksldjump"/>
            <a:extLst>
              <a:ext uri="{FF2B5EF4-FFF2-40B4-BE49-F238E27FC236}">
                <a16:creationId xmlns:a16="http://schemas.microsoft.com/office/drawing/2014/main" id="{0014F55C-2F33-5BAB-0338-774DE02601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497184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9917C8-1147-6B03-1329-FA6E403AB276}"/>
              </a:ext>
            </a:extLst>
          </p:cNvPr>
          <p:cNvSpPr/>
          <p:nvPr/>
        </p:nvSpPr>
        <p:spPr>
          <a:xfrm>
            <a:off x="462013" y="365565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Command Window</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Using the built-in </a:t>
            </a:r>
            <a:r>
              <a:rPr lang="en-ZA" sz="1600" dirty="0">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2"/>
              </a:rPr>
              <a:t>input</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function, we can read in data. An example  of this approach is outlined in the pseudo-code below:</a:t>
            </a:r>
          </a:p>
          <a:p>
            <a:pPr marL="266700" marR="0" lvl="0" indent="0" algn="l" defTabSz="914400" rtl="0" eaLnBrk="0" fontAlgn="base" latinLnBrk="0" hangingPunct="0">
              <a:lnSpc>
                <a:spcPct val="100000"/>
              </a:lnSpc>
              <a:spcBef>
                <a:spcPct val="0"/>
              </a:spcBef>
              <a:spcAft>
                <a:spcPct val="0"/>
              </a:spcAft>
              <a:buClrTx/>
              <a:buSzTx/>
              <a:buFontTx/>
              <a:buNone/>
              <a:tabLst/>
            </a:pPr>
            <a:endParaRPr kumimoji="0" lang="en-ZA" altLang="en-US" sz="16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endParaRPr>
          </a:p>
          <a:p>
            <a:pPr marL="266700" marR="0" lvl="0" indent="0" algn="l" defTabSz="914400" rtl="0" eaLnBrk="0" fontAlgn="base" latinLnBrk="0" hangingPunct="0">
              <a:lnSpc>
                <a:spcPct val="100000"/>
              </a:lnSpc>
              <a:spcBef>
                <a:spcPct val="0"/>
              </a:spcBef>
              <a:spcAft>
                <a:spcPct val="0"/>
              </a:spcAft>
              <a:buClrTx/>
              <a:buSzTx/>
              <a:buFontTx/>
              <a:buNone/>
              <a:tabLst/>
            </a:pPr>
            <a:r>
              <a:rPr kumimoji="0" lang="en-ZA" altLang="en-US" sz="1600" b="0" i="0" u="none" strike="noStrike" cap="none" normalizeH="0" baseline="0" dirty="0" err="1">
                <a:ln>
                  <a:noFill/>
                </a:ln>
                <a:solidFill>
                  <a:schemeClr val="tx1"/>
                </a:solidFill>
                <a:effectLst/>
                <a:latin typeface="Courier"/>
                <a:ea typeface="Times New Roman" panose="02020603050405020304" pitchFamily="18" charset="0"/>
                <a:cs typeface="Times New Roman" panose="02020603050405020304" pitchFamily="18" charset="0"/>
              </a:rPr>
              <a:t>dataIn</a:t>
            </a:r>
            <a:r>
              <a:rPr kumimoji="0" lang="en-ZA" altLang="en-US" sz="16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rPr>
              <a:t> = input(</a:t>
            </a:r>
            <a:r>
              <a:rPr kumimoji="0" lang="en-ZA" altLang="en-US" sz="1600" b="0" i="0" u="none" strike="noStrike" cap="none" normalizeH="0" baseline="0" dirty="0">
                <a:ln>
                  <a:noFill/>
                </a:ln>
                <a:solidFill>
                  <a:srgbClr val="AA04F9"/>
                </a:solidFill>
                <a:effectLst/>
                <a:latin typeface="Courier"/>
                <a:ea typeface="Times New Roman" panose="02020603050405020304" pitchFamily="18" charset="0"/>
                <a:cs typeface="Times New Roman" panose="02020603050405020304" pitchFamily="18" charset="0"/>
              </a:rPr>
              <a:t>'input [a]: '</a:t>
            </a:r>
            <a:r>
              <a:rPr kumimoji="0" lang="en-ZA" altLang="en-US" sz="16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rPr>
              <a:t>);</a:t>
            </a:r>
            <a:endParaRPr kumimoji="0" lang="en-ZA" altLang="en-US" sz="1600" b="0" i="0" u="none" strike="noStrike" cap="none" normalizeH="0" baseline="0" dirty="0">
              <a:ln>
                <a:noFill/>
              </a:ln>
              <a:solidFill>
                <a:schemeClr val="tx1"/>
              </a:solidFill>
              <a:effectLst/>
            </a:endParaRPr>
          </a:p>
          <a:p>
            <a:pPr marL="266700" marR="0" lvl="0" indent="0" algn="l" defTabSz="914400" rtl="0" eaLnBrk="0" fontAlgn="base" latinLnBrk="0" hangingPunct="0">
              <a:lnSpc>
                <a:spcPct val="100000"/>
              </a:lnSpc>
              <a:spcBef>
                <a:spcPct val="0"/>
              </a:spcBef>
              <a:spcAft>
                <a:spcPct val="0"/>
              </a:spcAft>
              <a:buClrTx/>
              <a:buSzTx/>
              <a:buFontTx/>
              <a:buNone/>
              <a:tabLst/>
            </a:pPr>
            <a:r>
              <a:rPr kumimoji="0" lang="en-ZA" altLang="en-US" sz="16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rPr>
              <a:t>a = </a:t>
            </a:r>
            <a:r>
              <a:rPr kumimoji="0" lang="en-ZA" altLang="en-US" sz="1600" b="0" i="0" u="none" strike="noStrike" cap="none" normalizeH="0" baseline="0" dirty="0" err="1">
                <a:ln>
                  <a:noFill/>
                </a:ln>
                <a:solidFill>
                  <a:schemeClr val="tx1"/>
                </a:solidFill>
                <a:effectLst/>
                <a:latin typeface="Courier"/>
                <a:ea typeface="Times New Roman" panose="02020603050405020304" pitchFamily="18" charset="0"/>
                <a:cs typeface="Times New Roman" panose="02020603050405020304" pitchFamily="18" charset="0"/>
              </a:rPr>
              <a:t>dataIn</a:t>
            </a:r>
            <a:r>
              <a:rPr kumimoji="0" lang="en-ZA" altLang="en-US" sz="16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rPr>
              <a:t>(1);</a:t>
            </a:r>
            <a:endParaRPr kumimoji="0" lang="en-ZA" altLang="en-US" sz="1600" b="0" i="0" u="none" strike="noStrike" cap="none" normalizeH="0" baseline="0" dirty="0">
              <a:ln>
                <a:noFill/>
              </a:ln>
              <a:solidFill>
                <a:schemeClr val="tx1"/>
              </a:solidFill>
              <a:effectLst/>
            </a:endParaRPr>
          </a:p>
          <a:p>
            <a:pPr marL="266700" marR="0" lvl="0" indent="0" algn="l" defTabSz="914400" rtl="0" eaLnBrk="0" fontAlgn="base" latinLnBrk="0" hangingPunct="0">
              <a:lnSpc>
                <a:spcPct val="100000"/>
              </a:lnSpc>
              <a:spcBef>
                <a:spcPct val="0"/>
              </a:spcBef>
              <a:spcAft>
                <a:spcPct val="0"/>
              </a:spcAft>
              <a:buClrTx/>
              <a:buSzTx/>
              <a:buFontTx/>
              <a:buNone/>
              <a:tabLst/>
            </a:pPr>
            <a:r>
              <a:rPr kumimoji="0" lang="en-ZA" altLang="en-US" sz="1600" b="0" i="0" u="none" strike="noStrike" cap="none" normalizeH="0" baseline="0" dirty="0">
                <a:ln>
                  <a:noFill/>
                </a:ln>
                <a:solidFill>
                  <a:schemeClr val="tx1"/>
                </a:solidFill>
                <a:effectLst/>
                <a:latin typeface="Courier"/>
                <a:ea typeface="Times New Roman" panose="02020603050405020304" pitchFamily="18" charset="0"/>
                <a:cs typeface="Times New Roman" panose="02020603050405020304" pitchFamily="18" charset="0"/>
              </a:rPr>
              <a:t>y = exp(2*a)</a:t>
            </a:r>
            <a:endParaRPr kumimoji="0" lang="en-ZA" altLang="en-US" sz="1600" b="0" i="0" u="none" strike="noStrike" cap="none" normalizeH="0" baseline="0" dirty="0">
              <a:ln>
                <a:noFill/>
              </a:ln>
              <a:solidFill>
                <a:schemeClr val="tx1"/>
              </a:solidFill>
              <a:effectLst/>
              <a:latin typeface="Arial" panose="020B0604020202020204" pitchFamily="34" charset="0"/>
            </a:endParaRPr>
          </a:p>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Copy and paste this code into the Command Window below and comment on the outcome of the results in the line below by stating what your input is and what your output is.</a:t>
            </a:r>
          </a:p>
          <a:p>
            <a:pPr marL="0" indent="0" algn="just">
              <a:buNone/>
            </a:pPr>
            <a:endParaRPr lang="en-ZA" sz="1600" dirty="0">
              <a:latin typeface="Helvetica" panose="020B0604020202020204" pitchFamily="34" charset="0"/>
              <a:ea typeface="Times New Roman" panose="02020603050405020304" pitchFamily="18" charset="0"/>
              <a:cs typeface="Times New Roman" panose="02020603050405020304" pitchFamily="18" charset="0"/>
            </a:endParaRPr>
          </a:p>
          <a:p>
            <a:pPr marL="0" indent="0" algn="just">
              <a:buNone/>
            </a:pP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12" name="Picture 11" descr="A picture containing graphical user interface">
            <a:extLst>
              <a:ext uri="{FF2B5EF4-FFF2-40B4-BE49-F238E27FC236}">
                <a16:creationId xmlns:a16="http://schemas.microsoft.com/office/drawing/2014/main" id="{91C6868A-51F3-2A3A-B029-3A23ADB5F4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13" y="4297592"/>
            <a:ext cx="4052792" cy="900000"/>
          </a:xfrm>
          <a:prstGeom prst="rect">
            <a:avLst/>
          </a:prstGeom>
        </p:spPr>
      </p:pic>
      <p:pic>
        <p:nvPicPr>
          <p:cNvPr id="7" name="Graphic 6" descr="Chevron arrows with solid fill">
            <a:hlinkClick r:id="rId4" action="ppaction://hlinksldjump"/>
            <a:extLst>
              <a:ext uri="{FF2B5EF4-FFF2-40B4-BE49-F238E27FC236}">
                <a16:creationId xmlns:a16="http://schemas.microsoft.com/office/drawing/2014/main" id="{7341682D-C84A-9D32-0377-88A6434C4C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2238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Operating system command line</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MATLAB is able to be access commands through the command line interface of the operating system where MATLAB is installed. This method is often popular in </a:t>
            </a:r>
            <a:r>
              <a:rPr lang="en-ZA" sz="1600" dirty="0" err="1">
                <a:effectLst/>
                <a:latin typeface="Helvetica" panose="020B0604020202020204" pitchFamily="34" charset="0"/>
                <a:ea typeface="Times New Roman" panose="02020603050405020304" pitchFamily="18" charset="0"/>
                <a:cs typeface="Times New Roman" panose="02020603050405020304" pitchFamily="18" charset="0"/>
              </a:rPr>
              <a:t>unix</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-like environments where users are accustomed to using the Bash command line. However, in this lesson we will not be going into much detail. For further reference, please follow this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link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7" name="Graphic 6" descr="Chevron arrows with solid fill">
            <a:hlinkClick r:id="rId3" action="ppaction://hlinksldjump"/>
            <a:extLst>
              <a:ext uri="{FF2B5EF4-FFF2-40B4-BE49-F238E27FC236}">
                <a16:creationId xmlns:a16="http://schemas.microsoft.com/office/drawing/2014/main" id="{90A2591A-D30A-378F-54B9-2ED864FF97B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118356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Graphical User Interface (Apps)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With MATLAB you can use built-in short apps or build quick applications using either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2"/>
              </a:rPr>
              <a:t>MATLAB App Designer</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or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3"/>
              </a:rPr>
              <a:t>Live Tasks</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Graphical interfaces provide a very convenient way for user to input data. A common built-in function is </a:t>
            </a:r>
            <a:r>
              <a:rPr lang="en-ZA" sz="1600" dirty="0" err="1">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4"/>
              </a:rPr>
              <a:t>inputdlg</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which creates a dialog box that takes user inputs. For more information see this </a:t>
            </a:r>
            <a:r>
              <a:rPr lang="en-ZA" sz="1600" dirty="0">
                <a:solidFill>
                  <a:srgbClr val="005FCE"/>
                </a:solidFill>
                <a:effectLst/>
                <a:latin typeface="Helvetica" panose="020B0604020202020204" pitchFamily="34" charset="0"/>
                <a:ea typeface="Times New Roman" panose="02020603050405020304" pitchFamily="18" charset="0"/>
                <a:cs typeface="Times New Roman" panose="02020603050405020304" pitchFamily="18" charset="0"/>
                <a:hlinkClick r:id="rId4"/>
              </a:rPr>
              <a:t>link</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t>
            </a:r>
            <a:endParaRPr lang="en-ZA" sz="1600" dirty="0">
              <a:effectLst/>
              <a:latin typeface="Consolas" panose="020B0609020204030204" pitchFamily="49" charset="0"/>
              <a:ea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7" name="Graphic 6" descr="Chevron arrows with solid fill">
            <a:hlinkClick r:id="rId5" action="ppaction://hlinksldjump"/>
            <a:extLst>
              <a:ext uri="{FF2B5EF4-FFF2-40B4-BE49-F238E27FC236}">
                <a16:creationId xmlns:a16="http://schemas.microsoft.com/office/drawing/2014/main" id="{923A9BC6-905D-19F0-4320-9A4177867C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09442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Writing and Retrieving Data from Files</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As you progress with programming, you will realize that inputs are most commonly fed into a particular  programming environment  through data sources such as excel files and databases. When we start working with large datasets, using the command-line is no longer efficient. Therefore, we start using methods to read and write data from a file where the path if often specified to a specific folder. There are several built-in function, but we will only be looking at a select few. These include:</a:t>
            </a:r>
          </a:p>
          <a:p>
            <a:pPr marL="800100" lvl="1" indent="-342900" algn="just">
              <a:lnSpc>
                <a:spcPct val="107000"/>
              </a:lnSpc>
              <a:buFont typeface="Symbol" panose="05050102010706020507" pitchFamily="18" charset="2"/>
              <a:buChar char=""/>
            </a:pPr>
            <a:r>
              <a:rPr lang="en-ZA" sz="1600" dirty="0">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2"/>
              </a:rPr>
              <a:t>load</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 Load MATLAB variables from file into MATLAB.</a:t>
            </a:r>
          </a:p>
          <a:p>
            <a:pPr marL="800100" lvl="1" indent="-342900" algn="just">
              <a:lnSpc>
                <a:spcPct val="107000"/>
              </a:lnSpc>
              <a:buFont typeface="Symbol" panose="05050102010706020507" pitchFamily="18" charset="2"/>
              <a:buChar char=""/>
            </a:pPr>
            <a:r>
              <a:rPr lang="en-ZA" sz="1600" dirty="0">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3"/>
              </a:rPr>
              <a:t>save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 save MATLAB variables from MATLAB workspace  into a MATLAB '.mat' file.</a:t>
            </a:r>
          </a:p>
          <a:p>
            <a:pPr marL="800100" lvl="1" indent="-342900" algn="just">
              <a:lnSpc>
                <a:spcPct val="107000"/>
              </a:lnSpc>
              <a:buFont typeface="Symbol" panose="05050102010706020507" pitchFamily="18" charset="2"/>
              <a:buChar char=""/>
            </a:pPr>
            <a:r>
              <a:rPr lang="en-ZA" sz="1600" dirty="0" err="1">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4"/>
              </a:rPr>
              <a:t>fscanf</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 Read data from text file.</a:t>
            </a:r>
          </a:p>
          <a:p>
            <a:pPr marL="800100" lvl="1" indent="-342900" algn="just">
              <a:lnSpc>
                <a:spcPct val="107000"/>
              </a:lnSpc>
              <a:buFont typeface="Symbol" panose="05050102010706020507" pitchFamily="18" charset="2"/>
              <a:buChar char=""/>
            </a:pPr>
            <a:r>
              <a:rPr lang="en-ZA" sz="1600" dirty="0" err="1">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5"/>
              </a:rPr>
              <a:t>fprintf</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 Write data to a text file.</a:t>
            </a:r>
          </a:p>
          <a:p>
            <a:pPr marL="800100" lvl="1" indent="-342900" algn="just">
              <a:lnSpc>
                <a:spcPct val="107000"/>
              </a:lnSpc>
              <a:buFont typeface="Symbol" panose="05050102010706020507" pitchFamily="18" charset="2"/>
              <a:buChar char=""/>
            </a:pPr>
            <a:r>
              <a:rPr lang="en-ZA" sz="1600" dirty="0" err="1">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6"/>
              </a:rPr>
              <a:t>readtable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 create from Excel Spreadsheet or comma-separated value (CSV) file.</a:t>
            </a:r>
          </a:p>
          <a:p>
            <a:pPr marL="800100" lvl="1" indent="-342900" algn="just">
              <a:lnSpc>
                <a:spcPct val="107000"/>
              </a:lnSpc>
              <a:buFont typeface="Symbol" panose="05050102010706020507" pitchFamily="18" charset="2"/>
              <a:buChar char=""/>
            </a:pPr>
            <a:r>
              <a:rPr lang="en-ZA" sz="1600" dirty="0" err="1">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7"/>
              </a:rPr>
              <a:t>writetable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 Write to an Excel spreadsheet or CSV file.</a:t>
            </a:r>
          </a:p>
          <a:p>
            <a:pPr marL="800100" lvl="1" indent="-342900" algn="just">
              <a:lnSpc>
                <a:spcPct val="107000"/>
              </a:lnSpc>
              <a:buFont typeface="Symbol" panose="05050102010706020507" pitchFamily="18" charset="2"/>
              <a:buChar char=""/>
            </a:pPr>
            <a:r>
              <a:rPr lang="en-ZA" sz="1600" dirty="0" err="1">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8"/>
              </a:rPr>
              <a:t>imread</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 Read image from graphics  file.</a:t>
            </a:r>
          </a:p>
          <a:p>
            <a:pPr marL="800100" lvl="1" indent="-342900" algn="just">
              <a:lnSpc>
                <a:spcPct val="107000"/>
              </a:lnSpc>
              <a:buFont typeface="Symbol" panose="05050102010706020507" pitchFamily="18" charset="2"/>
              <a:buChar char=""/>
            </a:pPr>
            <a:r>
              <a:rPr lang="en-ZA" sz="1600" dirty="0" err="1">
                <a:solidFill>
                  <a:srgbClr val="005FCE"/>
                </a:solidFill>
                <a:effectLst/>
                <a:latin typeface="Consolas" panose="020B0609020204030204" pitchFamily="49" charset="0"/>
                <a:ea typeface="Times New Roman" panose="02020603050405020304" pitchFamily="18" charset="0"/>
                <a:cs typeface="Times New Roman" panose="02020603050405020304" pitchFamily="18" charset="0"/>
                <a:hlinkClick r:id="rId9"/>
              </a:rPr>
              <a:t>imwrite</a:t>
            </a: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 - Write image to graphics file.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(4), Input and Outputs - Part a : Solutions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7" name="Graphic 6" descr="Chevron arrows with solid fill">
            <a:hlinkClick r:id="rId10" action="ppaction://hlinksldjump"/>
            <a:extLst>
              <a:ext uri="{FF2B5EF4-FFF2-40B4-BE49-F238E27FC236}">
                <a16:creationId xmlns:a16="http://schemas.microsoft.com/office/drawing/2014/main" id="{0E87B907-E288-1085-4CF1-DEA9C206125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097399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3572</TotalTime>
  <Words>2082</Words>
  <Application>Microsoft Office PowerPoint</Application>
  <PresentationFormat>On-screen Show (4:3)</PresentationFormat>
  <Paragraphs>207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Unicode MS</vt:lpstr>
      <vt:lpstr>Calibri</vt:lpstr>
      <vt:lpstr>Calibri Light</vt:lpstr>
      <vt:lpstr>Consolas</vt:lpstr>
      <vt:lpstr>Courier</vt:lpstr>
      <vt:lpstr>Helvetica</vt:lpstr>
      <vt:lpstr>Symbol</vt:lpstr>
      <vt:lpstr>Office Theme</vt:lpstr>
      <vt:lpstr>Input and Outputs - Part a : Solutions </vt:lpstr>
      <vt:lpstr>Table of Contents</vt:lpstr>
      <vt:lpstr>What we covered last week</vt:lpstr>
      <vt:lpstr>Introduction</vt:lpstr>
      <vt:lpstr>Introduction</vt:lpstr>
      <vt:lpstr>MATLAB Command Window</vt:lpstr>
      <vt:lpstr>Operating system command line</vt:lpstr>
      <vt:lpstr>Graphical User Interface (Apps)</vt:lpstr>
      <vt:lpstr>Writing and Retrieving Data from Files</vt:lpstr>
      <vt:lpstr>Writing and Retrieving Data from Files</vt:lpstr>
      <vt:lpstr>Loading and Saving MATLAB workspace variables</vt:lpstr>
      <vt:lpstr>Loading and Saving MATLAB workspace variables</vt:lpstr>
      <vt:lpstr>Loading and Saving MATLAB workspace variables</vt:lpstr>
      <vt:lpstr>Reading and writing formatted file using fscanf()</vt:lpstr>
      <vt:lpstr>Loading and Saving MATLAB workspace variables</vt:lpstr>
      <vt:lpstr>Loading and Saving MATLAB workspace variables</vt:lpstr>
      <vt:lpstr>Part A Summary</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590</cp:revision>
  <dcterms:created xsi:type="dcterms:W3CDTF">2023-05-01T18:31:50Z</dcterms:created>
  <dcterms:modified xsi:type="dcterms:W3CDTF">2023-05-23T12:12:17Z</dcterms:modified>
</cp:coreProperties>
</file>