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67" r:id="rId2"/>
    <p:sldId id="257" r:id="rId3"/>
    <p:sldId id="258" r:id="rId4"/>
    <p:sldId id="271" r:id="rId5"/>
    <p:sldId id="359" r:id="rId6"/>
    <p:sldId id="360" r:id="rId7"/>
    <p:sldId id="361" r:id="rId8"/>
    <p:sldId id="363" r:id="rId9"/>
    <p:sldId id="364" r:id="rId10"/>
    <p:sldId id="371" r:id="rId11"/>
    <p:sldId id="372" r:id="rId12"/>
    <p:sldId id="374" r:id="rId13"/>
    <p:sldId id="375" r:id="rId14"/>
    <p:sldId id="376" r:id="rId15"/>
    <p:sldId id="369" r:id="rId16"/>
    <p:sldId id="378" r:id="rId17"/>
    <p:sldId id="367" r:id="rId18"/>
    <p:sldId id="368" r:id="rId19"/>
    <p:sldId id="268" r:id="rId20"/>
    <p:sldId id="270" r:id="rId21"/>
    <p:sldId id="29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09F5"/>
    <a:srgbClr val="D55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5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23 May 2023</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mathworks.com/help/matlab/ref/readtable.html"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hyperlink" Target="https://www.mathworks.com/help/matlab/ref/imwrite.html" TargetMode="External"/><Relationship Id="rId7" Type="http://schemas.openxmlformats.org/officeDocument/2006/relationships/image" Target="../media/image3.png"/><Relationship Id="rId2" Type="http://schemas.openxmlformats.org/officeDocument/2006/relationships/hyperlink" Target="https://www.mathworks.com/help/matlab/ref/imread.html" TargetMode="Externa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hyperlink" Target="https://www.mathworks.com/help/matlab/ref/audioread.html" TargetMode="External"/><Relationship Id="rId4" Type="http://schemas.openxmlformats.org/officeDocument/2006/relationships/hyperlink" Target="https://www.mathworks.com/help/matlab/"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4.svg"/><Relationship Id="rId2" Type="http://schemas.openxmlformats.org/officeDocument/2006/relationships/hyperlink" Target="https://www.mathworks.com/help/matlab/ref/imread.html"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hyperlink" Target="https://www.mathworks.com/products/image.html" TargetMode="External"/><Relationship Id="rId7" Type="http://schemas.openxmlformats.org/officeDocument/2006/relationships/image" Target="../media/image3.png"/><Relationship Id="rId2" Type="http://schemas.openxmlformats.org/officeDocument/2006/relationships/hyperlink" Target="https://www.mathworks.com/help/matlab/ref/rgb2gray.html" TargetMode="Externa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image" Target="../media/image11.png"/><Relationship Id="rId4" Type="http://schemas.openxmlformats.org/officeDocument/2006/relationships/hyperlink" Target="https://www.mathworks.com/help/matlab/ref/imwrite.html"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hyperlink" Target="https://www.mathworks.com/help/matlab/ref/audioread.html" TargetMode="External"/><Relationship Id="rId7" Type="http://schemas.openxmlformats.org/officeDocument/2006/relationships/image" Target="../media/image3.png"/><Relationship Id="rId2" Type="http://schemas.openxmlformats.org/officeDocument/2006/relationships/hyperlink" Target="https://www.mathworks.com/help/matlab/" TargetMode="Externa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image" Target="../media/image6.png"/><Relationship Id="rId4" Type="http://schemas.openxmlformats.org/officeDocument/2006/relationships/hyperlink" Target="https://www.mathworks.com/help/matlab/ref/audiowrite.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image" Target="../media/image4.svg"/><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image" Target="../media/image3.pn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5.xml"/><Relationship Id="rId9" Type="http://schemas.openxmlformats.org/officeDocument/2006/relationships/slide" Target="slide20.xml"/></Relationships>
</file>

<file path=ppt/slides/_rels/slide2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hyperlink" Target="https://www.mathworks.com/help/matlab/data-import-and-export.html?category=data-import-and-export&amp;s_tid=CRUX_topnav" TargetMode="External"/><Relationship Id="rId7" Type="http://schemas.openxmlformats.org/officeDocument/2006/relationships/image" Target="../media/image3.png"/><Relationship Id="rId2" Type="http://schemas.openxmlformats.org/officeDocument/2006/relationships/hyperlink" Target="https://www.mathworks.com/support/search.html/videos/getting-started-from-excel-97477.html?fq%5B%5D=asset_type_name:video&amp;fq%5B%5D=category:matlab/spreadsheets&amp;page=1" TargetMode="Externa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hyperlink" Target="https://www.mathworks.com/help/matlab/large-files-and-big-data.html?s_tid=CRUX_lftnav" TargetMode="External"/><Relationship Id="rId4" Type="http://schemas.openxmlformats.org/officeDocument/2006/relationships/hyperlink" Target="https://www.mathworks.com/help/matlab/preprocessing-data.html?s_tid=CRUX_lftnav"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Live%20Scripts/Week_4_Part_2_InputsAndOutputs.mlx" TargetMode="External"/><Relationship Id="rId2" Type="http://schemas.openxmlformats.org/officeDocument/2006/relationships/hyperlink" Target="../Live%20Scripts/Week_1_Part_1_Fundamentals.mlx"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hyperlink" Target="https://www.google.com/search?q=load+matlab&amp;rlz=1C1GCEA_enZA936ZA936&amp;oq=load+matlab&amp;aqs=chrome.0.69i59j0i512l4j69i60l3.1465j0j9&amp;sourceid=chrome&amp;ie=UTF-8" TargetMode="External"/><Relationship Id="rId7" Type="http://schemas.openxmlformats.org/officeDocument/2006/relationships/image" Target="../media/image3.png"/><Relationship Id="rId2" Type="http://schemas.openxmlformats.org/officeDocument/2006/relationships/hyperlink" Target="https://www.mathworks.com/help/matlab/ref/fscanf.html" TargetMode="Externa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hyperlink" Target="https://www.mathworks.com/help/matlab/ref/readtable.html" TargetMode="External"/><Relationship Id="rId4" Type="http://schemas.openxmlformats.org/officeDocument/2006/relationships/hyperlink" Target="https://www.mathworks.com/help/matlab/ref/readmatrix.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svg"/><Relationship Id="rId2" Type="http://schemas.openxmlformats.org/officeDocument/2006/relationships/hyperlink" Target="https://www.mathworks.com/help/matlab/ref/readmatrix.html"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www.mathworks.com/help/matlab/ref/writetable.html" TargetMode="External"/><Relationship Id="rId2" Type="http://schemas.openxmlformats.org/officeDocument/2006/relationships/hyperlink" Target="https://www.mathworks.com/help/matlab/tables.html"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hyperlink" Target="https://www.mathworks.com/help/matlab/" TargetMode="External"/><Relationship Id="rId7" Type="http://schemas.openxmlformats.org/officeDocument/2006/relationships/image" Target="../media/image3.png"/><Relationship Id="rId2" Type="http://schemas.openxmlformats.org/officeDocument/2006/relationships/hyperlink" Target="https://www.mathworks.com/help/matlab/ref/readtable.html" TargetMode="Externa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image" Target="../media/image7.png"/><Relationship Id="rId4" Type="http://schemas.openxmlformats.org/officeDocument/2006/relationships/hyperlink" Target="https://www.mathworks.com/videos/importing-your-data-into-matlab-1567682718882.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t>Input and Outputs - Part B : Solutions</a:t>
            </a:r>
            <a:b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ZA" sz="3200" b="1" dirty="0">
              <a:solidFill>
                <a:srgbClr val="D55000"/>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D71E07-9D4D-AA68-03BF-B1952FFEC005}"/>
              </a:ext>
            </a:extLst>
          </p:cNvPr>
          <p:cNvSpPr/>
          <p:nvPr/>
        </p:nvSpPr>
        <p:spPr>
          <a:xfrm>
            <a:off x="423913" y="3014851"/>
            <a:ext cx="8229600" cy="108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Reading and Writing unstructured data types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0000"/>
              </a:lnSpc>
              <a:spcBef>
                <a:spcPts val="1050"/>
              </a:spcBef>
              <a:spcAft>
                <a:spcPts val="1050"/>
              </a:spcAft>
              <a:buNone/>
            </a:pP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          Now Try for Yourself!</a:t>
            </a:r>
            <a:endParaRPr lang="en-ZA" sz="1600" b="1"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1050"/>
              </a:spcBef>
              <a:spcAft>
                <a:spcPts val="1050"/>
              </a:spcAft>
              <a:buNone/>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Using either the built in GUI or </a:t>
            </a:r>
            <a:r>
              <a:rPr lang="en-ZA" sz="1800" dirty="0" err="1">
                <a:effectLst/>
                <a:latin typeface="Helvetica" panose="020B0604020202020204" pitchFamily="34" charset="0"/>
                <a:ea typeface="Times New Roman" panose="02020603050405020304" pitchFamily="18" charset="0"/>
                <a:cs typeface="Times New Roman" panose="02020603050405020304" pitchFamily="18" charset="0"/>
                <a:hlinkClick r:id="rId2"/>
              </a:rPr>
              <a:t>readtable</a:t>
            </a: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 functionality. Import any populated excel file into the MATLAB environment. Comment on the noted disadvantages/advantages of the selected approach in the space below.</a:t>
            </a:r>
          </a:p>
          <a:p>
            <a:pPr marL="36195" indent="0" algn="just">
              <a:lnSpc>
                <a:spcPts val="1400"/>
              </a:lnSpc>
              <a:spcBef>
                <a:spcPts val="700"/>
              </a:spcBef>
              <a:buNone/>
              <a:tabLst>
                <a:tab pos="180975" algn="l"/>
              </a:tabLst>
            </a:pPr>
            <a:r>
              <a:rPr lang="en-ZA" sz="16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gn="just">
              <a:lnSpc>
                <a:spcPts val="1400"/>
              </a:lnSpc>
              <a:spcBef>
                <a:spcPts val="700"/>
              </a:spcBef>
              <a:buNone/>
              <a:tabLst>
                <a:tab pos="180975" algn="l"/>
              </a:tabLst>
            </a:pPr>
            <a:r>
              <a:rPr lang="en-ZA" sz="16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	%This example will vary depending on what values a student puts into their</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gn="just">
              <a:lnSpc>
                <a:spcPts val="1400"/>
              </a:lnSpc>
              <a:spcAft>
                <a:spcPts val="700"/>
              </a:spcAft>
              <a:buNone/>
              <a:tabLst>
                <a:tab pos="180975" algn="l"/>
              </a:tabLst>
            </a:pPr>
            <a:r>
              <a:rPr lang="en-ZA" sz="16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	%excel file. It is important that students use the </a:t>
            </a:r>
            <a:r>
              <a:rPr lang="en-ZA" sz="1600" dirty="0" err="1">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readtable</a:t>
            </a:r>
            <a:r>
              <a:rPr lang="en-ZA" sz="16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 function or the GUI import data.</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10</a:t>
            </a:fld>
            <a:endParaRPr lang="en-ZA"/>
          </a:p>
        </p:txBody>
      </p:sp>
      <p:pic>
        <p:nvPicPr>
          <p:cNvPr id="7" name="Untitled">
            <a:extLst>
              <a:ext uri="{FF2B5EF4-FFF2-40B4-BE49-F238E27FC236}">
                <a16:creationId xmlns:a16="http://schemas.microsoft.com/office/drawing/2014/main" id="{F31120D2-4456-9957-D56D-2C541432CE29}"/>
              </a:ext>
            </a:extLst>
          </p:cNvPr>
          <p:cNvPicPr>
            <a:picLocks noChangeAspect="1"/>
          </p:cNvPicPr>
          <p:nvPr/>
        </p:nvPicPr>
        <p:blipFill>
          <a:blip r:embed="rId3"/>
          <a:stretch>
            <a:fillRect/>
          </a:stretch>
        </p:blipFill>
        <p:spPr>
          <a:xfrm>
            <a:off x="551650" y="954611"/>
            <a:ext cx="567000" cy="540000"/>
          </a:xfrm>
          <a:prstGeom prst="rect">
            <a:avLst/>
          </a:prstGeom>
        </p:spPr>
      </p:pic>
      <p:pic>
        <p:nvPicPr>
          <p:cNvPr id="8" name="Graphic 7" descr="Chevron arrows with solid fill">
            <a:hlinkClick r:id="rId4" action="ppaction://hlinksldjump"/>
            <a:extLst>
              <a:ext uri="{FF2B5EF4-FFF2-40B4-BE49-F238E27FC236}">
                <a16:creationId xmlns:a16="http://schemas.microsoft.com/office/drawing/2014/main" id="{93BA0D5A-DCC0-A25F-B9CC-24A99BE8BB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024294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Work with Input Data Interactively</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0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Once data has been loaded into a programming environment by the user as an input, the next step is usually to perform some manipulation of the input data as well as to plot visualisations of the data. Using MATLAB, the manipulation of this data can be done by building functions to achieve  a desired output or for common data manipulation algorithms, built-in apps can be used to assist with data manipulation. We will focus on using the MATLAB's Live Editor environment built-in interactive apps to manipulate and visualise data.</a:t>
            </a:r>
          </a:p>
          <a:p>
            <a:pPr marL="0" indent="0" algn="just">
              <a:lnSpc>
                <a:spcPct val="100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On the MATLAB toolstrip, under the "Live Editor“</a:t>
            </a:r>
          </a:p>
          <a:p>
            <a:pPr marL="0" indent="0" algn="just">
              <a:lnSpc>
                <a:spcPct val="100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1050"/>
              </a:spcBef>
              <a:spcAft>
                <a:spcPts val="1050"/>
              </a:spcAft>
              <a:buNone/>
            </a:pPr>
            <a:endParaRPr lang="en-ZA" sz="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These interactive options allow you to perform different data manipulation function such as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preprocessing</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and visualize data interactively on  a Live Editor  without the need for calling functions or writing code. In the example below, the "Create Plot" functionality is used to interactively plot a visualisation of a specified dataset that has been loaded. The different section in the functionality allow you to select the input data that has been loaded onto the workspace, chose a suitable visualisation and then a plot a display of the dataset.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11</a:t>
            </a:fld>
            <a:endParaRPr lang="en-ZA"/>
          </a:p>
        </p:txBody>
      </p:sp>
      <p:pic>
        <p:nvPicPr>
          <p:cNvPr id="8" name="Untitled">
            <a:extLst>
              <a:ext uri="{FF2B5EF4-FFF2-40B4-BE49-F238E27FC236}">
                <a16:creationId xmlns:a16="http://schemas.microsoft.com/office/drawing/2014/main" id="{F8749085-610C-0E47-24BA-AD7684081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267" y="3096256"/>
            <a:ext cx="493026" cy="468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5A23A7C2-A1AE-E8CE-0B48-4CC900D21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600" y="3636211"/>
            <a:ext cx="8362800" cy="941268"/>
          </a:xfrm>
          <a:prstGeom prst="rect">
            <a:avLst/>
          </a:prstGeom>
        </p:spPr>
      </p:pic>
      <p:pic>
        <p:nvPicPr>
          <p:cNvPr id="7" name="Graphic 6" descr="Chevron arrows with solid fill">
            <a:hlinkClick r:id="rId4" action="ppaction://hlinksldjump"/>
            <a:extLst>
              <a:ext uri="{FF2B5EF4-FFF2-40B4-BE49-F238E27FC236}">
                <a16:creationId xmlns:a16="http://schemas.microsoft.com/office/drawing/2014/main" id="{84877031-D369-5034-EB04-D05237793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391714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D71E07-9D4D-AA68-03BF-B1952FFEC005}"/>
              </a:ext>
            </a:extLst>
          </p:cNvPr>
          <p:cNvSpPr/>
          <p:nvPr/>
        </p:nvSpPr>
        <p:spPr>
          <a:xfrm>
            <a:off x="404863" y="1955551"/>
            <a:ext cx="8229600" cy="2304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Work with Input Data Interactively</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0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 full set of the code used to execute this process can be seen by clicking on the triangle at the bottom of the functionality.</a:t>
            </a: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          </a:t>
            </a:r>
          </a:p>
          <a:p>
            <a:pPr marL="266700" lvl="1" indent="0">
              <a:lnSpc>
                <a:spcPct val="100000"/>
              </a:lnSpc>
              <a:spcBef>
                <a:spcPts val="700"/>
              </a:spcBef>
              <a:buNone/>
              <a:tabLst>
                <a:tab pos="266700" algn="l"/>
              </a:tabLst>
            </a:pPr>
            <a:r>
              <a:rPr lang="en-ZA" sz="16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 Create scatter of </a:t>
            </a:r>
            <a:r>
              <a:rPr lang="en-ZA" sz="1600" dirty="0" err="1">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T.Height</a:t>
            </a:r>
            <a:r>
              <a:rPr lang="en-ZA" sz="16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 and </a:t>
            </a:r>
            <a:r>
              <a:rPr lang="en-ZA" sz="1600" dirty="0" err="1">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T.Weight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ct val="100000"/>
              </a:lnSpc>
              <a:buNone/>
              <a:tabLst>
                <a:tab pos="266700"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 = scatter(</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T.Height,T.Weight,</a:t>
            </a:r>
            <a:r>
              <a:rPr lang="en-ZA" sz="1600" dirty="0" err="1">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'Marker</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err="1">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DisplayName'</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err="1">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'Weight</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266700" lvl="1" indent="0">
              <a:lnSpc>
                <a:spcPct val="100000"/>
              </a:lnSpc>
              <a:buNone/>
              <a:tabLst>
                <a:tab pos="266700" algn="l"/>
              </a:tabLst>
            </a:pPr>
            <a:r>
              <a:rPr lang="en-ZA" sz="16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 Add </a:t>
            </a:r>
            <a:r>
              <a:rPr lang="en-ZA" sz="1600" dirty="0" err="1">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xlabel</a:t>
            </a:r>
            <a:r>
              <a:rPr lang="en-ZA" sz="16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ylabel</a:t>
            </a:r>
            <a:r>
              <a:rPr lang="en-ZA" sz="16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 title, and legend</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ct val="100000"/>
              </a:lnSpc>
              <a:buNone/>
              <a:tabLst>
                <a:tab pos="266700" algn="l"/>
              </a:tabLst>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xlabel</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'Height'</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ct val="100000"/>
              </a:lnSpc>
              <a:buNone/>
              <a:tabLst>
                <a:tab pos="266700" algn="l"/>
              </a:tabLst>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ylabel</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'Weight'</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ct val="100000"/>
              </a:lnSpc>
              <a:spcAft>
                <a:spcPts val="700"/>
              </a:spcAft>
              <a:buNone/>
              <a:tabLst>
                <a:tab pos="266700"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title(</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'Height vs. Weight’</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ct val="100000"/>
              </a:lnSpc>
              <a:spcBef>
                <a:spcPts val="0"/>
              </a:spcBef>
              <a:buNone/>
              <a:tabLst>
                <a:tab pos="266700" algn="l"/>
              </a:tabLst>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legend</a:t>
            </a:r>
            <a:endParaRPr lang="en-ZA" sz="1600" b="1"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12</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2BD1493B-3254-72A4-4A0D-E0A1876082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952266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D71E07-9D4D-AA68-03BF-B1952FFEC005}"/>
              </a:ext>
            </a:extLst>
          </p:cNvPr>
          <p:cNvSpPr/>
          <p:nvPr/>
        </p:nvSpPr>
        <p:spPr>
          <a:xfrm>
            <a:off x="404863" y="2572646"/>
            <a:ext cx="8229600" cy="3924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Work with Input Data Interactively</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0000"/>
              </a:lnSpc>
              <a:spcBef>
                <a:spcPts val="0"/>
              </a:spcBef>
              <a:spcAft>
                <a:spcPts val="1050"/>
              </a:spcAft>
              <a:buNone/>
            </a:pPr>
            <a:r>
              <a:rPr lang="en-ZA" sz="1500" b="1" dirty="0">
                <a:effectLst/>
                <a:latin typeface="Helvetica" panose="020B0604020202020204" pitchFamily="34" charset="0"/>
                <a:ea typeface="Times New Roman" panose="02020603050405020304" pitchFamily="18" charset="0"/>
                <a:cs typeface="Times New Roman" panose="02020603050405020304" pitchFamily="18" charset="0"/>
              </a:rPr>
              <a:t>          Now Try for Yourself!</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Using the interactive live editor, investigate the data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preprocessing</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options and use the appropriate functionality to normalize the data in the "myExampleTable.xlsx" dataset. Use the space below to document the process and the results obtained.</a:t>
            </a: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          </a:t>
            </a:r>
          </a:p>
          <a:p>
            <a:pPr marL="0" indent="0">
              <a:lnSpc>
                <a:spcPts val="1400"/>
              </a:lnSpc>
              <a:spcBef>
                <a:spcPts val="700"/>
              </a:spcBef>
              <a:buNone/>
            </a:pPr>
            <a:r>
              <a:rPr lang="en-ZA" sz="145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%Load data</a:t>
            </a:r>
            <a:endParaRPr lang="en-ZA" sz="145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ts val="1400"/>
              </a:lnSpc>
              <a:buNone/>
            </a:pP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 = </a:t>
            </a:r>
            <a:r>
              <a:rPr lang="en-ZA" sz="145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readtable</a:t>
            </a: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45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'myExampleTable.xlsx’</a:t>
            </a: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indent="0">
              <a:lnSpc>
                <a:spcPts val="1400"/>
              </a:lnSpc>
              <a:buNone/>
            </a:pPr>
            <a:endParaRPr lang="en-ZA" sz="8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ts val="1400"/>
              </a:lnSpc>
              <a:buNone/>
            </a:pPr>
            <a:r>
              <a:rPr lang="en-ZA" sz="145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 Normalize Data</a:t>
            </a:r>
            <a:endParaRPr lang="en-ZA" sz="145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ts val="1400"/>
              </a:lnSpc>
              <a:buNone/>
            </a:pP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newTable2 = normalize(T,</a:t>
            </a:r>
            <a:r>
              <a:rPr lang="en-ZA" sz="145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45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450" dirty="0" err="1">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DataVariables</a:t>
            </a:r>
            <a:r>
              <a:rPr lang="en-ZA" sz="145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45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"Age"</a:t>
            </a: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45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"Height"</a:t>
            </a: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45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"Weight"</a:t>
            </a: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45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"BloodPressure1"</a:t>
            </a: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45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"BloodPressure2"</a:t>
            </a: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450" dirty="0">
              <a:solidFill>
                <a:srgbClr val="028009"/>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ts val="1400"/>
              </a:lnSpc>
              <a:buNone/>
            </a:pPr>
            <a:endParaRPr lang="en-ZA" sz="145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lvl="1" indent="0">
              <a:lnSpc>
                <a:spcPts val="1400"/>
              </a:lnSpc>
              <a:buNone/>
              <a:tabLst>
                <a:tab pos="266700" algn="l"/>
              </a:tabLst>
            </a:pPr>
            <a:r>
              <a:rPr lang="en-ZA" sz="145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 Display results</a:t>
            </a:r>
            <a:endParaRPr lang="en-ZA" sz="1450" dirty="0">
              <a:effectLst/>
              <a:latin typeface="Consolas" panose="020B0609020204030204" pitchFamily="49" charset="0"/>
              <a:ea typeface="Times New Roman" panose="02020603050405020304" pitchFamily="18" charset="0"/>
              <a:cs typeface="Times New Roman" panose="02020603050405020304" pitchFamily="18" charset="0"/>
            </a:endParaRPr>
          </a:p>
          <a:p>
            <a:pPr marL="0" lvl="1" indent="0">
              <a:lnSpc>
                <a:spcPts val="1400"/>
              </a:lnSpc>
              <a:buNone/>
              <a:tabLst>
                <a:tab pos="266700" algn="l"/>
              </a:tabLst>
            </a:pPr>
            <a:r>
              <a:rPr lang="en-ZA" sz="145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clf</a:t>
            </a:r>
            <a:endParaRPr lang="en-ZA" sz="1450" dirty="0">
              <a:effectLst/>
              <a:latin typeface="Consolas" panose="020B0609020204030204" pitchFamily="49" charset="0"/>
              <a:ea typeface="Times New Roman" panose="02020603050405020304" pitchFamily="18" charset="0"/>
              <a:cs typeface="Times New Roman" panose="02020603050405020304" pitchFamily="18" charset="0"/>
            </a:endParaRPr>
          </a:p>
          <a:p>
            <a:pPr marL="0" lvl="1" indent="0">
              <a:lnSpc>
                <a:spcPts val="1400"/>
              </a:lnSpc>
              <a:buNone/>
              <a:tabLst>
                <a:tab pos="266700" algn="l"/>
              </a:tabLst>
            </a:pPr>
            <a:r>
              <a:rPr lang="en-ZA" sz="145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tiledlayout</a:t>
            </a: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(2,1);</a:t>
            </a:r>
            <a:endParaRPr lang="en-ZA" sz="1450" dirty="0">
              <a:effectLst/>
              <a:latin typeface="Consolas" panose="020B0609020204030204" pitchFamily="49" charset="0"/>
              <a:ea typeface="Times New Roman" panose="02020603050405020304" pitchFamily="18" charset="0"/>
              <a:cs typeface="Times New Roman" panose="02020603050405020304" pitchFamily="18" charset="0"/>
            </a:endParaRPr>
          </a:p>
          <a:p>
            <a:pPr marL="0" lvl="1" indent="0">
              <a:lnSpc>
                <a:spcPts val="1400"/>
              </a:lnSpc>
              <a:buNone/>
              <a:tabLst>
                <a:tab pos="266700" algn="l"/>
              </a:tabLst>
            </a:pPr>
            <a:r>
              <a:rPr lang="en-ZA" sz="145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nexttile</a:t>
            </a:r>
            <a:endParaRPr lang="en-ZA" sz="1450" dirty="0">
              <a:effectLst/>
              <a:latin typeface="Consolas" panose="020B0609020204030204" pitchFamily="49" charset="0"/>
              <a:ea typeface="Times New Roman" panose="02020603050405020304" pitchFamily="18" charset="0"/>
              <a:cs typeface="Times New Roman" panose="02020603050405020304" pitchFamily="18" charset="0"/>
            </a:endParaRPr>
          </a:p>
          <a:p>
            <a:pPr marL="0" lvl="1" indent="0">
              <a:lnSpc>
                <a:spcPts val="1400"/>
              </a:lnSpc>
              <a:buNone/>
              <a:tabLst>
                <a:tab pos="266700" algn="l"/>
              </a:tabLst>
            </a:pP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plot(T.Age,</a:t>
            </a:r>
            <a:r>
              <a:rPr lang="en-ZA" sz="145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450" dirty="0" err="1">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Color</a:t>
            </a:r>
            <a:r>
              <a:rPr lang="en-ZA" sz="145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,[77 190 238]/255,</a:t>
            </a:r>
            <a:r>
              <a:rPr lang="en-ZA" sz="145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"DisplayName"</a:t>
            </a: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45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"Input data"</a:t>
            </a: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450" dirty="0">
              <a:effectLst/>
              <a:latin typeface="Consolas" panose="020B0609020204030204" pitchFamily="49" charset="0"/>
              <a:ea typeface="Times New Roman" panose="02020603050405020304" pitchFamily="18" charset="0"/>
              <a:cs typeface="Times New Roman" panose="02020603050405020304" pitchFamily="18" charset="0"/>
            </a:endParaRPr>
          </a:p>
          <a:p>
            <a:pPr marL="0" lvl="1" indent="0">
              <a:lnSpc>
                <a:spcPts val="1400"/>
              </a:lnSpc>
              <a:spcAft>
                <a:spcPts val="700"/>
              </a:spcAft>
              <a:buNone/>
              <a:tabLst>
                <a:tab pos="266700" algn="l"/>
              </a:tabLst>
            </a:pPr>
            <a:r>
              <a:rPr lang="en-ZA" sz="145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legend</a:t>
            </a:r>
          </a:p>
          <a:p>
            <a:pPr marL="0" lvl="1" indent="0">
              <a:lnSpc>
                <a:spcPts val="1400"/>
              </a:lnSpc>
              <a:spcAft>
                <a:spcPts val="700"/>
              </a:spcAft>
              <a:buNone/>
              <a:tabLst>
                <a:tab pos="266700" algn="l"/>
              </a:tabLst>
            </a:pPr>
            <a:r>
              <a:rPr lang="en-ZA" sz="1450" dirty="0" err="1">
                <a:effectLst/>
                <a:latin typeface="Helvetica" panose="020B0604020202020204" pitchFamily="34" charset="0"/>
                <a:ea typeface="Times New Roman" panose="02020603050405020304" pitchFamily="18" charset="0"/>
                <a:cs typeface="Times New Roman" panose="02020603050405020304" pitchFamily="18" charset="0"/>
              </a:rPr>
              <a:t>ylabel</a:t>
            </a:r>
            <a:r>
              <a:rPr lang="en-ZA" sz="1450" dirty="0">
                <a:effectLst/>
                <a:latin typeface="Helvetica" panose="020B0604020202020204" pitchFamily="34" charset="0"/>
                <a:ea typeface="Times New Roman" panose="02020603050405020304" pitchFamily="18" charset="0"/>
                <a:cs typeface="Times New Roman" panose="02020603050405020304" pitchFamily="18" charset="0"/>
              </a:rPr>
              <a:t>(</a:t>
            </a:r>
            <a:r>
              <a:rPr lang="en-ZA" sz="1450" dirty="0">
                <a:solidFill>
                  <a:srgbClr val="AA04F9"/>
                </a:solidFill>
                <a:effectLst/>
                <a:latin typeface="Helvetica" panose="020B0604020202020204" pitchFamily="34" charset="0"/>
                <a:ea typeface="Times New Roman" panose="02020603050405020304" pitchFamily="18" charset="0"/>
                <a:cs typeface="Times New Roman" panose="02020603050405020304" pitchFamily="18" charset="0"/>
              </a:rPr>
              <a:t>"Age"</a:t>
            </a:r>
            <a:r>
              <a:rPr lang="en-ZA" sz="1450" dirty="0">
                <a:effectLst/>
                <a:latin typeface="Helvetica" panose="020B0604020202020204" pitchFamily="34" charset="0"/>
                <a:ea typeface="Times New Roman" panose="02020603050405020304" pitchFamily="18" charset="0"/>
                <a:cs typeface="Times New Roman" panose="02020603050405020304" pitchFamily="18" charset="0"/>
              </a:rPr>
              <a:t>)</a:t>
            </a:r>
          </a:p>
          <a:p>
            <a:pPr marL="36195" indent="0">
              <a:lnSpc>
                <a:spcPts val="1400"/>
              </a:lnSpc>
              <a:buNone/>
            </a:pPr>
            <a:endParaRPr lang="en-ZA" sz="15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13</a:t>
            </a:fld>
            <a:endParaRPr lang="en-ZA"/>
          </a:p>
        </p:txBody>
      </p:sp>
      <p:pic>
        <p:nvPicPr>
          <p:cNvPr id="7" name="Untitled">
            <a:extLst>
              <a:ext uri="{FF2B5EF4-FFF2-40B4-BE49-F238E27FC236}">
                <a16:creationId xmlns:a16="http://schemas.microsoft.com/office/drawing/2014/main" id="{F31120D2-4456-9957-D56D-2C541432CE29}"/>
              </a:ext>
            </a:extLst>
          </p:cNvPr>
          <p:cNvPicPr>
            <a:picLocks noChangeAspect="1"/>
          </p:cNvPicPr>
          <p:nvPr/>
        </p:nvPicPr>
        <p:blipFill>
          <a:blip r:embed="rId2"/>
          <a:stretch>
            <a:fillRect/>
          </a:stretch>
        </p:blipFill>
        <p:spPr>
          <a:xfrm>
            <a:off x="551650" y="973661"/>
            <a:ext cx="567000" cy="540000"/>
          </a:xfrm>
          <a:prstGeom prst="rect">
            <a:avLst/>
          </a:prstGeom>
        </p:spPr>
      </p:pic>
      <p:pic>
        <p:nvPicPr>
          <p:cNvPr id="8" name="Graphic 7" descr="Chevron arrows with solid fill">
            <a:hlinkClick r:id="rId3" action="ppaction://hlinksldjump"/>
            <a:extLst>
              <a:ext uri="{FF2B5EF4-FFF2-40B4-BE49-F238E27FC236}">
                <a16:creationId xmlns:a16="http://schemas.microsoft.com/office/drawing/2014/main" id="{FDF25920-0DB2-3C32-9568-C3D63052B6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997865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D71E07-9D4D-AA68-03BF-B1952FFEC005}"/>
              </a:ext>
            </a:extLst>
          </p:cNvPr>
          <p:cNvSpPr/>
          <p:nvPr/>
        </p:nvSpPr>
        <p:spPr>
          <a:xfrm>
            <a:off x="404863" y="1115321"/>
            <a:ext cx="8229600" cy="1512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Work with Input Data Interactively</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266700" lvl="1" indent="0">
              <a:lnSpc>
                <a:spcPts val="1400"/>
              </a:lnSpc>
              <a:buNone/>
              <a:tabLst>
                <a:tab pos="266700" algn="l"/>
              </a:tabLst>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nexttile</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ts val="1400"/>
              </a:lnSpc>
              <a:buNone/>
              <a:tabLst>
                <a:tab pos="266700"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plot(newTable2.Age,</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"Color"</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,[0 114 189]/255,</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"LineWidth"</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,1.5,</a:t>
            </a: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ts val="1400"/>
              </a:lnSpc>
              <a:buNone/>
              <a:tabLst>
                <a:tab pos="266700"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err="1">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DisplayName"</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err="1">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"Normalized</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 data"</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ts val="1400"/>
              </a:lnSpc>
              <a:buNone/>
              <a:tabLst>
                <a:tab pos="266700"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legend</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ts val="1400"/>
              </a:lnSpc>
              <a:spcAft>
                <a:spcPts val="700"/>
              </a:spcAft>
              <a:buNone/>
              <a:tabLst>
                <a:tab pos="266700" algn="l"/>
              </a:tabLst>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ylabel</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"Age"</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b="1" dirty="0">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14</a:t>
            </a:fld>
            <a:endParaRPr lang="en-ZA"/>
          </a:p>
        </p:txBody>
      </p:sp>
      <p:pic>
        <p:nvPicPr>
          <p:cNvPr id="9" name="Picture 8" descr="Chart, line chart">
            <a:extLst>
              <a:ext uri="{FF2B5EF4-FFF2-40B4-BE49-F238E27FC236}">
                <a16:creationId xmlns:a16="http://schemas.microsoft.com/office/drawing/2014/main" id="{77D8C43F-C204-D6A7-FC7E-63676FE70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445" y="2779721"/>
            <a:ext cx="4676436" cy="3600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BB40B265-2332-3B11-E1DE-5073D11AC5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869659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Reading and Writing unstructured data types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Many common programming languages have extensive built-in functionality for reading and writing  structured data types, including MATLAB. However, there are different data structures that are unstructured such as images and audio which can also be specified as an input. In this section we will particularly look at the two common functionalities for reading and writing  images into the MATLAB environment:   </a:t>
            </a:r>
            <a:r>
              <a:rPr lang="en-ZA" sz="16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imread</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ZA" sz="16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imwrite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Use the MATLAB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documentation</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to search how to read other unstructured data types such as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rPr>
              <a:t>audio</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15</a:t>
            </a:fld>
            <a:endParaRPr lang="en-ZA"/>
          </a:p>
        </p:txBody>
      </p:sp>
      <p:pic>
        <p:nvPicPr>
          <p:cNvPr id="7" name="Graphic 6" descr="Chevron arrows with solid fill">
            <a:hlinkClick r:id="rId6" action="ppaction://hlinksldjump"/>
            <a:extLst>
              <a:ext uri="{FF2B5EF4-FFF2-40B4-BE49-F238E27FC236}">
                <a16:creationId xmlns:a16="http://schemas.microsoft.com/office/drawing/2014/main" id="{296718E4-BC47-9141-A995-BB41954E3D5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706591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D71E07-9D4D-AA68-03BF-B1952FFEC005}"/>
              </a:ext>
            </a:extLst>
          </p:cNvPr>
          <p:cNvSpPr/>
          <p:nvPr/>
        </p:nvSpPr>
        <p:spPr>
          <a:xfrm>
            <a:off x="471538" y="2767402"/>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Reading and Writing unstructured data types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MATLAB provides a comprehensive workflow for image processing, analysis and visualisation. The simplest way to begin this process is by reading in an image that is specified as an input by the user. The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imread</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function can be used to read in images into the MATLAB environment. This functionality supports image extensions such as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tif</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.bmp and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png</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More extensions can be found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here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36195" indent="0">
              <a:lnSpc>
                <a:spcPts val="1400"/>
              </a:lnSpc>
              <a:spcBef>
                <a:spcPts val="700"/>
              </a:spcBef>
              <a:spcAft>
                <a:spcPts val="700"/>
              </a:spcAft>
              <a:buNone/>
              <a:tabLst>
                <a:tab pos="266700"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matlabLogo</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imread</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'MATLAB-symbol.jpg'</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gn="just">
              <a:lnSpc>
                <a:spcPts val="1400"/>
              </a:lnSpc>
              <a:spcAft>
                <a:spcPts val="700"/>
              </a:spcAft>
              <a:buNone/>
              <a:tabLst>
                <a:tab pos="266700" algn="l"/>
              </a:tabLst>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imshow</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matlabLogo</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266700" lvl="1" indent="0" algn="just">
              <a:lnSpc>
                <a:spcPts val="1400"/>
              </a:lnSpc>
              <a:spcAft>
                <a:spcPts val="700"/>
              </a:spcAft>
              <a:buNone/>
              <a:tabLst>
                <a:tab pos="266700" algn="l"/>
              </a:tabLst>
            </a:pPr>
            <a:endParaRPr lang="en-ZA"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gn="just">
              <a:lnSpc>
                <a:spcPts val="1400"/>
              </a:lnSpc>
              <a:spcAft>
                <a:spcPts val="700"/>
              </a:spcAft>
              <a:buNone/>
              <a:tabLst>
                <a:tab pos="266700" algn="l"/>
              </a:tabLst>
            </a:pPr>
            <a:endPar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gn="just">
              <a:lnSpc>
                <a:spcPts val="1400"/>
              </a:lnSpc>
              <a:spcAft>
                <a:spcPts val="700"/>
              </a:spcAft>
              <a:buNone/>
              <a:tabLst>
                <a:tab pos="266700" algn="l"/>
              </a:tabLst>
            </a:pPr>
            <a:endParaRPr lang="en-ZA"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gn="just">
              <a:lnSpc>
                <a:spcPts val="1400"/>
              </a:lnSpc>
              <a:spcAft>
                <a:spcPts val="700"/>
              </a:spcAft>
              <a:buNone/>
              <a:tabLst>
                <a:tab pos="266700" algn="l"/>
              </a:tabLst>
            </a:pPr>
            <a:endPar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gn="just">
              <a:lnSpc>
                <a:spcPts val="1400"/>
              </a:lnSpc>
              <a:spcAft>
                <a:spcPts val="700"/>
              </a:spcAft>
              <a:buNone/>
              <a:tabLst>
                <a:tab pos="266700" algn="l"/>
              </a:tabLst>
            </a:pPr>
            <a:endParaRPr lang="en-ZA"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gn="just">
              <a:lnSpc>
                <a:spcPts val="1400"/>
              </a:lnSpc>
              <a:spcAft>
                <a:spcPts val="700"/>
              </a:spcAft>
              <a:buNone/>
              <a:tabLst>
                <a:tab pos="266700" algn="l"/>
              </a:tabLst>
            </a:pPr>
            <a:endPar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16</a:t>
            </a:fld>
            <a:endParaRPr lang="en-ZA"/>
          </a:p>
        </p:txBody>
      </p:sp>
      <p:pic>
        <p:nvPicPr>
          <p:cNvPr id="16" name="Picture 15" descr="Logo, company name">
            <a:extLst>
              <a:ext uri="{FF2B5EF4-FFF2-40B4-BE49-F238E27FC236}">
                <a16:creationId xmlns:a16="http://schemas.microsoft.com/office/drawing/2014/main" id="{E5A5C5DF-2985-E935-FAFB-56CC085AEE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806" y="3627934"/>
            <a:ext cx="3888388" cy="2016000"/>
          </a:xfrm>
          <a:prstGeom prst="rect">
            <a:avLst/>
          </a:prstGeom>
        </p:spPr>
      </p:pic>
      <p:pic>
        <p:nvPicPr>
          <p:cNvPr id="17" name="Untitled">
            <a:extLst>
              <a:ext uri="{FF2B5EF4-FFF2-40B4-BE49-F238E27FC236}">
                <a16:creationId xmlns:a16="http://schemas.microsoft.com/office/drawing/2014/main" id="{40A1B7E4-9043-C295-C33A-2618820ED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731" y="1078983"/>
            <a:ext cx="493026" cy="468000"/>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Chevron arrows with solid fill">
            <a:hlinkClick r:id="rId5" action="ppaction://hlinksldjump"/>
            <a:extLst>
              <a:ext uri="{FF2B5EF4-FFF2-40B4-BE49-F238E27FC236}">
                <a16:creationId xmlns:a16="http://schemas.microsoft.com/office/drawing/2014/main" id="{36A2B865-8C4F-1082-2A92-E9EBEF8272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49842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CA0030-583D-CE4E-F445-D7E2E3BF0E5D}"/>
              </a:ext>
            </a:extLst>
          </p:cNvPr>
          <p:cNvSpPr/>
          <p:nvPr/>
        </p:nvSpPr>
        <p:spPr>
          <a:xfrm>
            <a:off x="481063" y="6097708"/>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4DD71E07-9D4D-AA68-03BF-B1952FFEC005}"/>
              </a:ext>
            </a:extLst>
          </p:cNvPr>
          <p:cNvSpPr/>
          <p:nvPr/>
        </p:nvSpPr>
        <p:spPr>
          <a:xfrm>
            <a:off x="471538" y="2372621"/>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Reading and Writing unstructured data types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Hopefully by now you are familiar with the process once data has been specified as an input by a user - some form of manipulation is done to the data. In this example, we simply manipulate our input by converting our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color</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input image into a black and white image by using the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rgb2gray</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functionality. More image processing functionality can be studied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here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266700" lvl="1" indent="0" algn="just">
              <a:lnSpc>
                <a:spcPts val="1400"/>
              </a:lnSpc>
              <a:spcBef>
                <a:spcPts val="700"/>
              </a:spcBef>
              <a:buNone/>
              <a:tabLst>
                <a:tab pos="266700" algn="l"/>
              </a:tabLst>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matlabBW</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rgb2gray(</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matlabLogo</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gn="just">
              <a:lnSpc>
                <a:spcPts val="1400"/>
              </a:lnSpc>
              <a:spcAft>
                <a:spcPts val="700"/>
              </a:spcAft>
              <a:buNone/>
              <a:tabLst>
                <a:tab pos="266700" algn="l"/>
              </a:tabLst>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imshow</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matlabBW</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266700" lvl="1" indent="0" algn="just">
              <a:lnSpc>
                <a:spcPts val="1400"/>
              </a:lnSpc>
              <a:spcAft>
                <a:spcPts val="700"/>
              </a:spcAft>
              <a:buNone/>
              <a:tabLst>
                <a:tab pos="266700" algn="l"/>
              </a:tabLst>
            </a:pPr>
            <a:endParaRPr lang="en-ZA"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gn="just">
              <a:lnSpc>
                <a:spcPts val="1400"/>
              </a:lnSpc>
              <a:spcAft>
                <a:spcPts val="700"/>
              </a:spcAft>
              <a:buNone/>
              <a:tabLst>
                <a:tab pos="266700" algn="l"/>
              </a:tabLst>
            </a:pPr>
            <a:endParaRPr lang="en-ZA" sz="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gn="just">
              <a:lnSpc>
                <a:spcPts val="1400"/>
              </a:lnSpc>
              <a:spcAft>
                <a:spcPts val="700"/>
              </a:spcAft>
              <a:buNone/>
              <a:tabLst>
                <a:tab pos="266700" algn="l"/>
              </a:tabLst>
            </a:pPr>
            <a:endParaRPr lang="en-ZA" sz="105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gn="just">
              <a:lnSpc>
                <a:spcPts val="1400"/>
              </a:lnSpc>
              <a:spcAft>
                <a:spcPts val="700"/>
              </a:spcAft>
              <a:buNone/>
              <a:tabLst>
                <a:tab pos="266700" algn="l"/>
              </a:tabLst>
            </a:pPr>
            <a:endParaRPr lang="en-ZA"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gn="just">
              <a:lnSpc>
                <a:spcPts val="1400"/>
              </a:lnSpc>
              <a:spcAft>
                <a:spcPts val="700"/>
              </a:spcAft>
              <a:buNone/>
              <a:tabLst>
                <a:tab pos="266700" algn="l"/>
              </a:tabLst>
            </a:pPr>
            <a:endParaRPr lang="en-ZA" sz="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Once our image has been manipulated to our liking, we can save the data/image using the </a:t>
            </a:r>
            <a:r>
              <a:rPr lang="en-ZA" sz="16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imwrite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functionality. Note: Images can be created through plots in MATLAB and saved to file. </a:t>
            </a:r>
          </a:p>
          <a:p>
            <a:pPr marL="0" indent="0" algn="just">
              <a:buNone/>
              <a:tabLst>
                <a:tab pos="266700"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imwrite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matlabBW</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dirty="0">
                <a:solidFill>
                  <a:srgbClr val="AA04F9"/>
                </a:solidFill>
                <a:effectLst/>
                <a:latin typeface="Helvetica" panose="020B0604020202020204" pitchFamily="34" charset="0"/>
                <a:ea typeface="Times New Roman" panose="02020603050405020304" pitchFamily="18" charset="0"/>
                <a:cs typeface="Times New Roman" panose="02020603050405020304" pitchFamily="18" charset="0"/>
              </a:rPr>
              <a:t>'matlabLogoBW.png'</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17</a:t>
            </a:fld>
            <a:endParaRPr lang="en-ZA"/>
          </a:p>
        </p:txBody>
      </p:sp>
      <p:pic>
        <p:nvPicPr>
          <p:cNvPr id="10" name="Picture 9" descr="Logo">
            <a:extLst>
              <a:ext uri="{FF2B5EF4-FFF2-40B4-BE49-F238E27FC236}">
                <a16:creationId xmlns:a16="http://schemas.microsoft.com/office/drawing/2014/main" id="{A5719E25-9613-89B4-8023-ABA1A001EB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53120" y="3180259"/>
            <a:ext cx="3837760" cy="2016000"/>
          </a:xfrm>
          <a:prstGeom prst="rect">
            <a:avLst/>
          </a:prstGeom>
        </p:spPr>
      </p:pic>
      <p:pic>
        <p:nvPicPr>
          <p:cNvPr id="7" name="Graphic 6" descr="Chevron arrows with solid fill">
            <a:hlinkClick r:id="rId6" action="ppaction://hlinksldjump"/>
            <a:extLst>
              <a:ext uri="{FF2B5EF4-FFF2-40B4-BE49-F238E27FC236}">
                <a16:creationId xmlns:a16="http://schemas.microsoft.com/office/drawing/2014/main" id="{AF41EE0C-1CB3-E627-A839-7E19A6F112B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3924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D71E07-9D4D-AA68-03BF-B1952FFEC005}"/>
              </a:ext>
            </a:extLst>
          </p:cNvPr>
          <p:cNvSpPr/>
          <p:nvPr/>
        </p:nvSpPr>
        <p:spPr>
          <a:xfrm>
            <a:off x="519975" y="2755648"/>
            <a:ext cx="8229600" cy="972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Reading and Writing unstructured data types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          Now Try for Yourself!</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Using the MATLAB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documentation</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read</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in an audio, perform some kind of manipulation on the audio and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write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the output of the manipulated  audio to file. Comment on the process in the space below.</a:t>
            </a:r>
          </a:p>
          <a:p>
            <a:pPr marL="493395" lvl="1" indent="0" algn="just">
              <a:lnSpc>
                <a:spcPts val="1400"/>
              </a:lnSpc>
              <a:spcBef>
                <a:spcPts val="700"/>
              </a:spcBef>
              <a:buNone/>
              <a:tabLst>
                <a:tab pos="266700" algn="l"/>
              </a:tabLst>
            </a:pPr>
            <a:r>
              <a:rPr lang="en-ZA" sz="16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%This example will vary depending on what audio a student uses. It is</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3395" lvl="1" indent="0" algn="just">
              <a:lnSpc>
                <a:spcPts val="1400"/>
              </a:lnSpc>
              <a:spcAft>
                <a:spcPts val="700"/>
              </a:spcAft>
              <a:buNone/>
              <a:tabLst>
                <a:tab pos="266700" algn="l"/>
              </a:tabLst>
            </a:pPr>
            <a:r>
              <a:rPr lang="en-ZA" sz="16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%important that students use the </a:t>
            </a:r>
            <a:r>
              <a:rPr lang="en-ZA" sz="1600" dirty="0" err="1">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audioread</a:t>
            </a:r>
            <a:r>
              <a:rPr lang="en-ZA" sz="16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 and </a:t>
            </a:r>
            <a:r>
              <a:rPr lang="en-ZA" sz="1600" dirty="0" err="1">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audiowrite</a:t>
            </a:r>
            <a:r>
              <a:rPr lang="en-ZA" sz="16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 function.</a:t>
            </a:r>
            <a:r>
              <a:rPr lang="en-ZA" sz="1600" dirty="0">
                <a:latin typeface="Helvetica" panose="020B0604020202020204" pitchFamily="34" charset="0"/>
                <a:ea typeface="Times New Roman" panose="02020603050405020304" pitchFamily="18" charset="0"/>
                <a:cs typeface="Times New Roman" panose="02020603050405020304" pitchFamily="18" charset="0"/>
              </a:rPr>
              <a:t>          </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18</a:t>
            </a:fld>
            <a:endParaRPr lang="en-ZA"/>
          </a:p>
        </p:txBody>
      </p:sp>
      <p:pic>
        <p:nvPicPr>
          <p:cNvPr id="7" name="Untitled">
            <a:extLst>
              <a:ext uri="{FF2B5EF4-FFF2-40B4-BE49-F238E27FC236}">
                <a16:creationId xmlns:a16="http://schemas.microsoft.com/office/drawing/2014/main" id="{F31120D2-4456-9957-D56D-2C541432CE29}"/>
              </a:ext>
            </a:extLst>
          </p:cNvPr>
          <p:cNvPicPr>
            <a:picLocks noChangeAspect="1"/>
          </p:cNvPicPr>
          <p:nvPr/>
        </p:nvPicPr>
        <p:blipFill>
          <a:blip r:embed="rId5"/>
          <a:stretch>
            <a:fillRect/>
          </a:stretch>
        </p:blipFill>
        <p:spPr>
          <a:xfrm>
            <a:off x="551650" y="954611"/>
            <a:ext cx="567000" cy="540000"/>
          </a:xfrm>
          <a:prstGeom prst="rect">
            <a:avLst/>
          </a:prstGeom>
        </p:spPr>
      </p:pic>
      <p:pic>
        <p:nvPicPr>
          <p:cNvPr id="8" name="Graphic 7" descr="Chevron arrows with solid fill">
            <a:hlinkClick r:id="rId6" action="ppaction://hlinksldjump"/>
            <a:extLst>
              <a:ext uri="{FF2B5EF4-FFF2-40B4-BE49-F238E27FC236}">
                <a16:creationId xmlns:a16="http://schemas.microsoft.com/office/drawing/2014/main" id="{2844511E-CD8B-4CA6-4329-3C7A7F372B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01261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What we've covered this week</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9" y="1276982"/>
            <a:ext cx="8229600" cy="5112000"/>
          </a:xfrm>
        </p:spPr>
        <p:txBody>
          <a:bodyPr>
            <a:normAutofit/>
          </a:bodyPr>
          <a:lstStyle/>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This we learnt about: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tabLst>
                <a:tab pos="722313"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Different Input and Output systems</a:t>
            </a:r>
          </a:p>
          <a:p>
            <a:pPr marL="722313" lvl="0" indent="-180975">
              <a:lnSpc>
                <a:spcPct val="107000"/>
              </a:lnSpc>
              <a:buFont typeface="Symbol" panose="05050102010706020507" pitchFamily="18" charset="2"/>
              <a:buChar char=""/>
              <a:tabLst>
                <a:tab pos="722313"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Importing data from various structured data types</a:t>
            </a:r>
          </a:p>
          <a:p>
            <a:pPr marL="722313" lvl="0" indent="-180975">
              <a:lnSpc>
                <a:spcPct val="107000"/>
              </a:lnSpc>
              <a:buFont typeface="Symbol" panose="05050102010706020507" pitchFamily="18" charset="2"/>
              <a:buChar char=""/>
              <a:tabLst>
                <a:tab pos="722313"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Processing data using live tasks</a:t>
            </a:r>
          </a:p>
          <a:p>
            <a:pPr marL="722313" lvl="0" indent="-180975">
              <a:lnSpc>
                <a:spcPct val="107000"/>
              </a:lnSpc>
              <a:buFont typeface="Symbol" panose="05050102010706020507" pitchFamily="18" charset="2"/>
              <a:buChar char=""/>
              <a:tabLst>
                <a:tab pos="722313"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Importing data from unstructured data types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19</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42A94514-353F-C384-5365-A933D14C57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69423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a:bodyPr>
          <a:lstStyle/>
          <a:p>
            <a:pPr marL="0" indent="0">
              <a:lnSpc>
                <a:spcPct val="100000"/>
              </a:lnSpc>
              <a:buNone/>
            </a:pPr>
            <a:r>
              <a:rPr lang="en-ZA" sz="2000" dirty="0">
                <a:latin typeface="Helvetica" panose="020B0604020202020204" pitchFamily="34" charset="0"/>
                <a:cs typeface="Helvetica" panose="020B0604020202020204" pitchFamily="34" charset="0"/>
                <a:hlinkClick r:id="rId2" action="ppaction://hlinksldjump"/>
              </a:rPr>
              <a:t>What we covered in Part A</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hlinkClick r:id="rId3" action="ppaction://hlinksldjump"/>
              </a:rPr>
              <a:t>Introduction</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hlinkClick r:id="rId4" action="ppaction://hlinksldjump"/>
              </a:rPr>
              <a:t>Reading and Writing Excel Spreadsheets and CSV's</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4" action="ppaction://hlinksldjump"/>
              </a:rPr>
              <a:t>Tables</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5" action="ppaction://hlinksldjump"/>
              </a:rPr>
              <a:t>Work with Input Data Interactively</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6" action="ppaction://hlinksldjump"/>
              </a:rPr>
              <a:t>Now Try for Yourself!</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hlinkClick r:id="rId7" action="ppaction://hlinksldjump"/>
              </a:rPr>
              <a:t>Reading and Writing unstructured data types</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hlinkClick r:id="rId8" action="ppaction://hlinksldjump"/>
              </a:rPr>
              <a:t>What we've covered this week</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hlinkClick r:id="rId9" action="ppaction://hlinksldjump"/>
              </a:rPr>
              <a:t>Extra Resources</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effectLst/>
                <a:latin typeface="Helvetica" panose="020B0604020202020204" pitchFamily="34" charset="0"/>
                <a:ea typeface="Times New Roman" panose="02020603050405020304" pitchFamily="18" charset="0"/>
                <a:cs typeface="Times New Roman" panose="02020603050405020304" pitchFamily="18" charset="0"/>
                <a:hlinkClick r:id="rId10" action="ppaction://hlinksldjump"/>
              </a:rPr>
              <a:t>MATLAB Live Script</a:t>
            </a:r>
            <a:endParaRPr lang="en-ZA" sz="2000"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7" name="Graphic 6" descr="Chevron arrows with solid fill">
            <a:hlinkClick r:id="rId11" action="ppaction://hlinksldjump"/>
            <a:extLst>
              <a:ext uri="{FF2B5EF4-FFF2-40B4-BE49-F238E27FC236}">
                <a16:creationId xmlns:a16="http://schemas.microsoft.com/office/drawing/2014/main" id="{5790D4C9-6133-76D0-5410-0538AB19633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Extra resources</a:t>
            </a:r>
            <a:endParaRPr lang="en-ZA" sz="6600" b="1" dirty="0"/>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1" y="1276985"/>
            <a:ext cx="8229600" cy="5112000"/>
          </a:xfrm>
        </p:spPr>
        <p:txBody>
          <a:bodyPr>
            <a:normAutofit/>
          </a:bodyPr>
          <a:lstStyle/>
          <a:p>
            <a:pPr marL="342900" lvl="0" indent="-342900">
              <a:lnSpc>
                <a:spcPct val="107000"/>
              </a:lnSpc>
              <a:buFont typeface="Symbol" panose="05050102010706020507" pitchFamily="18" charset="2"/>
              <a:buChar char=""/>
            </a:pPr>
            <a:r>
              <a:rPr lang="en-ZA"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How to Import Excel Data into MATLAB</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ZA"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Data Import and Export</a:t>
            </a: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07000"/>
              </a:lnSpc>
              <a:buFont typeface="Symbol" panose="05050102010706020507" pitchFamily="18" charset="2"/>
              <a:buChar char=""/>
            </a:pPr>
            <a:r>
              <a:rPr lang="en-ZA" sz="18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Preprocessing</a:t>
            </a:r>
            <a:r>
              <a:rPr lang="en-ZA"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 Data</a:t>
            </a: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07000"/>
              </a:lnSpc>
              <a:buFont typeface="Symbol" panose="05050102010706020507" pitchFamily="18" charset="2"/>
              <a:buChar char=""/>
            </a:pPr>
            <a:r>
              <a:rPr lang="en-ZA"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rPr>
              <a:t>Large Files and Big Data </a:t>
            </a:r>
            <a:endParaRPr lang="en-ZA"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endParaRPr lang="en-ZA" sz="18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endParaRPr lang="en-ZA"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20</a:t>
            </a:fld>
            <a:endParaRPr lang="en-ZA"/>
          </a:p>
        </p:txBody>
      </p:sp>
      <p:pic>
        <p:nvPicPr>
          <p:cNvPr id="7" name="Graphic 6" descr="Chevron arrows with solid fill">
            <a:hlinkClick r:id="rId6" action="ppaction://hlinksldjump"/>
            <a:extLst>
              <a:ext uri="{FF2B5EF4-FFF2-40B4-BE49-F238E27FC236}">
                <a16:creationId xmlns:a16="http://schemas.microsoft.com/office/drawing/2014/main" id="{3A47F639-1ADB-9DB4-1A51-B62D322C440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518101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endParaRPr>
          </a:p>
          <a:p>
            <a:pPr>
              <a:lnSpc>
                <a:spcPct val="107000"/>
              </a:lnSpc>
              <a:spcBef>
                <a:spcPts val="1050"/>
              </a:spcBef>
              <a:spcAft>
                <a:spcPts val="1050"/>
              </a:spcAf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file"/>
              </a:rPr>
              <a:t>Week_4_Part_2_Inputs_and_Outputs.mlx</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b="1" i="1" dirty="0">
                <a:effectLst/>
                <a:latin typeface="Helvetica" panose="020B0604020202020204" pitchFamily="34" charset="0"/>
                <a:ea typeface="Times New Roman" panose="02020603050405020304" pitchFamily="18" charset="0"/>
                <a:cs typeface="Times New Roman" panose="02020603050405020304" pitchFamily="18" charset="0"/>
              </a:rPr>
              <a:t>Copyright 2022 The MathWorks, Inc. &amp; Opti-</a:t>
            </a:r>
            <a:r>
              <a:rPr lang="en-GB" sz="1600" b="1" i="1" dirty="0" err="1">
                <a:effectLst/>
                <a:latin typeface="Helvetica" panose="020B0604020202020204" pitchFamily="34" charset="0"/>
                <a:ea typeface="Times New Roman" panose="02020603050405020304" pitchFamily="18" charset="0"/>
                <a:cs typeface="Times New Roman" panose="02020603050405020304" pitchFamily="18" charset="0"/>
              </a:rPr>
              <a:t>Num</a:t>
            </a:r>
            <a:r>
              <a:rPr lang="en-GB" sz="1600" b="1" i="1" dirty="0">
                <a:effectLst/>
                <a:latin typeface="Helvetica" panose="020B0604020202020204" pitchFamily="34" charset="0"/>
                <a:ea typeface="Times New Roman" panose="02020603050405020304" pitchFamily="18" charset="0"/>
                <a:cs typeface="Times New Roman" panose="02020603050405020304" pitchFamily="18" charset="0"/>
              </a:rPr>
              <a:t> Solutions (Pty) Ltd.</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21</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What we covered in Part A</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In part A of Inputs and Outputs we learnt,</a:t>
            </a:r>
          </a:p>
          <a:p>
            <a:pPr marL="722313" lvl="0" indent="-180975">
              <a:lnSpc>
                <a:spcPct val="107000"/>
              </a:lnSpc>
              <a:buFont typeface="Symbol" panose="05050102010706020507" pitchFamily="18" charset="2"/>
              <a:buChar char=""/>
              <a:tabLst>
                <a:tab pos="722313"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Different Input and Output systems </a:t>
            </a:r>
          </a:p>
          <a:p>
            <a:pPr marL="722313" lvl="0" indent="-180975">
              <a:lnSpc>
                <a:spcPct val="107000"/>
              </a:lnSpc>
              <a:buFont typeface="Symbol" panose="05050102010706020507" pitchFamily="18" charset="2"/>
              <a:buChar char=""/>
              <a:tabLst>
                <a:tab pos="722313"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Importing data from various structured data types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6E6051E8-2766-4CA1-CEB7-2A48D70CE8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Introduction</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In Part B we continue learning about different ways to read and write data in MATLAB , we also look at interactive apps that allow you to process data and finally, we touch on reading and writing unstructured data types.</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3BC0EB1D-2F3A-7668-EA52-B2767ABEE1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12213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Reading and Writing Excel Spreadsheets and CSV's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Tables</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ability to read in data from a file onto a workspace allows for intricate algorithms to be built. Tables are one of the most common types of data structures when reading data from a file to a programming environment. Table arrays store column-oriented or tabular data, such as columns from a text file or spreadsheet.  Tables store each piece of column-oriented data in a variable which may contain different types of data.  For instance, tables may contain numerical data, alphanumerical or text strings, or categorical data. </a:t>
            </a:r>
          </a:p>
          <a:p>
            <a:pPr marL="0" indent="0" algn="just">
              <a:lnSpc>
                <a:spcPct val="100000"/>
              </a:lnSpc>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methods discussed above (</a:t>
            </a:r>
            <a:r>
              <a:rPr lang="en-ZA" sz="16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fscanf</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load</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whilst functional, are rather primitive, in that they require a bit of effort by the user to know something about the structure of the file and its format. MATLAB has a long list of advanced Input/Output (IO) functions that can handle a wide variety of data file formats. The most common function used to read tabulated data, whether as an Excel spreadsheet or a comma-separated value file, </a:t>
            </a:r>
            <a:r>
              <a:rPr lang="en-ZA" sz="16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readmatrix</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ZA" sz="16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rPr>
              <a:t>readtable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7" name="Graphic 6" descr="Chevron arrows with solid fill">
            <a:hlinkClick r:id="rId6" action="ppaction://hlinksldjump"/>
            <a:extLst>
              <a:ext uri="{FF2B5EF4-FFF2-40B4-BE49-F238E27FC236}">
                <a16:creationId xmlns:a16="http://schemas.microsoft.com/office/drawing/2014/main" id="{7939588D-E310-9DEF-9846-658D1026F40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372867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D71E07-9D4D-AA68-03BF-B1952FFEC005}"/>
              </a:ext>
            </a:extLst>
          </p:cNvPr>
          <p:cNvSpPr/>
          <p:nvPr/>
        </p:nvSpPr>
        <p:spPr>
          <a:xfrm>
            <a:off x="471538" y="1705871"/>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Rectangle 9">
            <a:extLst>
              <a:ext uri="{FF2B5EF4-FFF2-40B4-BE49-F238E27FC236}">
                <a16:creationId xmlns:a16="http://schemas.microsoft.com/office/drawing/2014/main" id="{18AA31C7-A35F-0B4F-714E-25B595E94FFD}"/>
              </a:ext>
            </a:extLst>
          </p:cNvPr>
          <p:cNvSpPr/>
          <p:nvPr/>
        </p:nvSpPr>
        <p:spPr>
          <a:xfrm>
            <a:off x="462013" y="3975046"/>
            <a:ext cx="8229600" cy="828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Rectangle 8">
            <a:extLst>
              <a:ext uri="{FF2B5EF4-FFF2-40B4-BE49-F238E27FC236}">
                <a16:creationId xmlns:a16="http://schemas.microsoft.com/office/drawing/2014/main" id="{048C84B8-C7BA-1658-A5DC-4235C319410C}"/>
              </a:ext>
            </a:extLst>
          </p:cNvPr>
          <p:cNvSpPr/>
          <p:nvPr/>
        </p:nvSpPr>
        <p:spPr>
          <a:xfrm>
            <a:off x="462013" y="6122233"/>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Reading and Writing Excel Spreadsheets and CSV's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ZA" sz="1600" dirty="0">
                <a:latin typeface="Helvetica" panose="020B0604020202020204" pitchFamily="34" charset="0"/>
                <a:ea typeface="Times New Roman" panose="02020603050405020304" pitchFamily="18" charset="0"/>
                <a:cs typeface="Times New Roman" panose="02020603050405020304" pitchFamily="18" charset="0"/>
              </a:rPr>
              <a:t>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Reading data from files using </a:t>
            </a:r>
            <a:r>
              <a:rPr lang="en-ZA" sz="16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readmatrix</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492125" lvl="1" indent="-311150">
              <a:lnSpc>
                <a:spcPts val="1400"/>
              </a:lnSpc>
              <a:spcBef>
                <a:spcPts val="700"/>
              </a:spcBef>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mat1 =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readmatrix</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'matrix1.csv'</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311150">
              <a:lnSpc>
                <a:spcPts val="1400"/>
              </a:lnSpc>
              <a:spcAft>
                <a:spcPts val="700"/>
              </a:spcAft>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mat2 =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readmatrix</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'matrix2.csv’</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ZA" altLang="en-US" sz="1600" b="0" i="0" u="none" strike="noStrike" cap="none" normalizeH="0" baseline="0" dirty="0">
              <a:ln>
                <a:noFill/>
              </a:ln>
              <a:solidFill>
                <a:schemeClr val="tx1"/>
              </a:solidFill>
              <a:latin typeface="Helvetica" panose="020B0604020202020204" pitchFamily="34" charset="0"/>
              <a:cs typeface="Times New Roman" panose="02020603050405020304" pitchFamily="18" charset="0"/>
            </a:endParaRPr>
          </a:p>
          <a:p>
            <a:pPr marL="0" indent="0">
              <a:lnSpc>
                <a:spcPct val="107000"/>
              </a:lnSpc>
              <a:spcBef>
                <a:spcPts val="1050"/>
              </a:spcBef>
              <a:spcAft>
                <a:spcPts val="1050"/>
              </a:spcAft>
              <a:buNone/>
            </a:pP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          Now Try for Yourself!</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Create a .csv file that has random numbers, using the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readmatrix</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function, read the .csv file into the MATLAB environment. Comment on the results in the space below.</a:t>
            </a:r>
          </a:p>
          <a:p>
            <a:pPr marL="36195" indent="0">
              <a:lnSpc>
                <a:spcPts val="1400"/>
              </a:lnSpc>
              <a:spcBef>
                <a:spcPts val="700"/>
              </a:spcBef>
              <a:buNone/>
            </a:pPr>
            <a:r>
              <a:rPr lang="en-ZA" sz="16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%This example will vary depending on what values a student puts into their</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Aft>
                <a:spcPts val="700"/>
              </a:spcAft>
              <a:buNone/>
            </a:pPr>
            <a:r>
              <a:rPr lang="en-ZA" sz="16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%csv file. It is important that students use the </a:t>
            </a:r>
            <a:r>
              <a:rPr lang="en-ZA" sz="1600" dirty="0" err="1">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readmatrix</a:t>
            </a:r>
            <a:r>
              <a:rPr lang="en-ZA" sz="16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 function.</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Once the files have been read, we can do some manipulation of the data and write the result back into a data file. </a:t>
            </a:r>
          </a:p>
          <a:p>
            <a:pPr marL="36195" indent="0">
              <a:lnSpc>
                <a:spcPts val="1400"/>
              </a:lnSpc>
              <a:spcBef>
                <a:spcPts val="700"/>
              </a:spcBef>
              <a:spcAft>
                <a:spcPts val="700"/>
              </a:spcAft>
              <a:buNone/>
              <a:tabLst>
                <a:tab pos="180975"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mat3 = mat1 * mat2</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28673" name="Untitled">
            <a:extLst>
              <a:ext uri="{FF2B5EF4-FFF2-40B4-BE49-F238E27FC236}">
                <a16:creationId xmlns:a16="http://schemas.microsoft.com/office/drawing/2014/main" id="{310C947E-A7F5-82A5-8D0E-21F05588C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731" y="1078983"/>
            <a:ext cx="493026" cy="468000"/>
          </a:xfrm>
          <a:prstGeom prst="rect">
            <a:avLst/>
          </a:prstGeom>
          <a:noFill/>
          <a:extLst>
            <a:ext uri="{909E8E84-426E-40DD-AFC4-6F175D3DCCD1}">
              <a14:hiddenFill xmlns:a14="http://schemas.microsoft.com/office/drawing/2010/main">
                <a:solidFill>
                  <a:srgbClr val="FFFFFF"/>
                </a:solidFill>
              </a14:hiddenFill>
            </a:ext>
          </a:extLst>
        </p:spPr>
      </p:pic>
      <p:pic>
        <p:nvPicPr>
          <p:cNvPr id="7" name="Untitled">
            <a:extLst>
              <a:ext uri="{FF2B5EF4-FFF2-40B4-BE49-F238E27FC236}">
                <a16:creationId xmlns:a16="http://schemas.microsoft.com/office/drawing/2014/main" id="{F31120D2-4456-9957-D56D-2C541432CE29}"/>
              </a:ext>
            </a:extLst>
          </p:cNvPr>
          <p:cNvPicPr>
            <a:picLocks noChangeAspect="1"/>
          </p:cNvPicPr>
          <p:nvPr/>
        </p:nvPicPr>
        <p:blipFill>
          <a:blip r:embed="rId4"/>
          <a:stretch>
            <a:fillRect/>
          </a:stretch>
        </p:blipFill>
        <p:spPr>
          <a:xfrm>
            <a:off x="551650" y="2469086"/>
            <a:ext cx="567000" cy="540000"/>
          </a:xfrm>
          <a:prstGeom prst="rect">
            <a:avLst/>
          </a:prstGeom>
        </p:spPr>
      </p:pic>
      <p:pic>
        <p:nvPicPr>
          <p:cNvPr id="8" name="Untitled">
            <a:extLst>
              <a:ext uri="{FF2B5EF4-FFF2-40B4-BE49-F238E27FC236}">
                <a16:creationId xmlns:a16="http://schemas.microsoft.com/office/drawing/2014/main" id="{54670061-B34A-BB76-02D6-AA94D234ED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731" y="5264107"/>
            <a:ext cx="493026" cy="468000"/>
          </a:xfrm>
          <a:prstGeom prst="rect">
            <a:avLst/>
          </a:prstGeom>
          <a:noFill/>
          <a:extLst>
            <a:ext uri="{909E8E84-426E-40DD-AFC4-6F175D3DCCD1}">
              <a14:hiddenFill xmlns:a14="http://schemas.microsoft.com/office/drawing/2010/main">
                <a:solidFill>
                  <a:srgbClr val="FFFFFF"/>
                </a:solidFill>
              </a14:hiddenFill>
            </a:ext>
          </a:extLst>
        </p:spPr>
      </p:pic>
      <p:pic>
        <p:nvPicPr>
          <p:cNvPr id="12" name="Graphic 11" descr="Chevron arrows with solid fill">
            <a:hlinkClick r:id="rId5"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876399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AA31C7-A35F-0B4F-714E-25B595E94FFD}"/>
              </a:ext>
            </a:extLst>
          </p:cNvPr>
          <p:cNvSpPr/>
          <p:nvPr/>
        </p:nvSpPr>
        <p:spPr>
          <a:xfrm>
            <a:off x="384189" y="3298170"/>
            <a:ext cx="8388000" cy="21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4DD71E07-9D4D-AA68-03BF-B1952FFEC005}"/>
              </a:ext>
            </a:extLst>
          </p:cNvPr>
          <p:cNvSpPr/>
          <p:nvPr/>
        </p:nvSpPr>
        <p:spPr>
          <a:xfrm>
            <a:off x="471538" y="1772546"/>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Reading and Writing Excel Spreadsheets and CSV's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233464" y="1276983"/>
            <a:ext cx="8657617" cy="5112000"/>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writematrix</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built-in function can be used to save the results of "mat3" into a .csv file.</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tabLst>
                <a:tab pos="180975"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writematrix</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(mat3, </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'matrix3.csv’</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ZA" altLang="en-US" sz="1600" b="0" i="0" u="none" strike="noStrike" cap="none" normalizeH="0" baseline="0" dirty="0">
              <a:ln>
                <a:noFill/>
              </a:ln>
              <a:solidFill>
                <a:schemeClr val="tx1"/>
              </a:solidFill>
              <a:latin typeface="Helvetica" panose="020B060402020202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Alternative to using the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readmatrix</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which outputs the contents of a file into a matrix structure, the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readtable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functionality can be formatted  to output an actual table. Let's first create a table on the MATLAB environment using the function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table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ZA" altLang="en-US" sz="1600" b="0" i="0" u="none" strike="noStrike" cap="none" normalizeH="0" baseline="0" dirty="0">
              <a:ln>
                <a:noFill/>
              </a:ln>
              <a:solidFill>
                <a:schemeClr val="tx1"/>
              </a:solidFill>
              <a:latin typeface="Helvetica" panose="020B0604020202020204" pitchFamily="34" charset="0"/>
              <a:cs typeface="Times New Roman" panose="02020603050405020304" pitchFamily="18" charset="0"/>
            </a:endParaRPr>
          </a:p>
          <a:p>
            <a:pPr marL="492125" lvl="1" indent="-311150">
              <a:lnSpc>
                <a:spcPts val="1400"/>
              </a:lnSpc>
              <a:spcBef>
                <a:spcPts val="700"/>
              </a:spcBef>
              <a:buNone/>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LastName</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'Sanchez'</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'Johnson'</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'Li'</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'Diaz'</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'Brown'</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311150">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Age = [38; 43; 38; 40; 49];</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311150">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Smoker = logical([1; 0; 1; 0; 1]);</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311150">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Height = [71; 69; 64; 67; 64];</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311150">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Weight = [176; 163; 131; 133; 119];</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311150">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BloodPressure1 = [124; 109 ; 125 ; 117 ; 122 ];</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311150">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BloodPressure2 = [73; 98; 101; 70; 1000000;];</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311150">
              <a:lnSpc>
                <a:spcPts val="1400"/>
              </a:lnSpc>
              <a:spcAft>
                <a:spcPts val="700"/>
              </a:spcAft>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 = table(LastName,Age,Smoker,Height,Weight,BloodPressure1,BloodPressure2)</a:t>
            </a:r>
          </a:p>
          <a:p>
            <a:pPr marL="492125" lvl="1" indent="-311150">
              <a:lnSpc>
                <a:spcPts val="1400"/>
              </a:lnSpc>
              <a:spcAft>
                <a:spcPts val="700"/>
              </a:spcAft>
              <a:buNone/>
            </a:pPr>
            <a:endPar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lvl="1" indent="0">
              <a:lnSpc>
                <a:spcPts val="1400"/>
              </a:lnSpc>
              <a:spcAft>
                <a:spcPts val="70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results of the created table can be written into an excel file using the </a:t>
            </a:r>
            <a:r>
              <a:rPr lang="en-ZA" sz="16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writetable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functionality.</a:t>
            </a:r>
          </a:p>
          <a:p>
            <a:pPr marL="492125" lvl="1" indent="-311150">
              <a:lnSpc>
                <a:spcPts val="1400"/>
              </a:lnSpc>
              <a:spcAft>
                <a:spcPts val="700"/>
              </a:spcAft>
              <a:buNone/>
            </a:pPr>
            <a:endPar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dirty="0"/>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7" name="Graphic 6" descr="Chevron arrows with solid fill">
            <a:hlinkClick r:id="rId4" action="ppaction://hlinksldjump"/>
            <a:extLst>
              <a:ext uri="{FF2B5EF4-FFF2-40B4-BE49-F238E27FC236}">
                <a16:creationId xmlns:a16="http://schemas.microsoft.com/office/drawing/2014/main" id="{8CDDD834-7F5F-A141-6327-3BC5EA920A8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27531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D71E07-9D4D-AA68-03BF-B1952FFEC005}"/>
              </a:ext>
            </a:extLst>
          </p:cNvPr>
          <p:cNvSpPr/>
          <p:nvPr/>
        </p:nvSpPr>
        <p:spPr>
          <a:xfrm>
            <a:off x="471538" y="196912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Reading and Writing Excel Spreadsheets and CSV's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1"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Note: This functionality allows you to save a file under different file extensions  such as .txt or .dat. </a:t>
            </a:r>
          </a:p>
          <a:p>
            <a:pPr marL="36195" indent="0">
              <a:lnSpc>
                <a:spcPts val="1400"/>
              </a:lnSpc>
              <a:spcBef>
                <a:spcPts val="700"/>
              </a:spcBef>
              <a:spcAft>
                <a:spcPts val="700"/>
              </a:spcAft>
              <a:buNone/>
              <a:tabLst>
                <a:tab pos="180975"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writetable</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 </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'myExampleTable.xlsx'</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dirty="0"/>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9C501524-0851-E098-8EEC-C68F78436B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836560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D71E07-9D4D-AA68-03BF-B1952FFEC005}"/>
              </a:ext>
            </a:extLst>
          </p:cNvPr>
          <p:cNvSpPr/>
          <p:nvPr/>
        </p:nvSpPr>
        <p:spPr>
          <a:xfrm>
            <a:off x="452488" y="2721397"/>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Reading and Writing Excel Spreadsheets and CSV's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1"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Now that we have written the contents of the table to file, we can use the </a:t>
            </a:r>
            <a:r>
              <a:rPr lang="en-ZA" sz="16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readtable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functionality to read the contents of the file into the MATLAB environment. Other input parameters can be specified in the </a:t>
            </a:r>
            <a:r>
              <a:rPr lang="en-ZA" sz="16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readtable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function which can assist with the formatting of a table, to see more of these options  read the MATLAB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documentation</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on </a:t>
            </a:r>
            <a:r>
              <a:rPr lang="en-ZA" sz="16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readtable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36195" indent="0" algn="just">
              <a:lnSpc>
                <a:spcPts val="1400"/>
              </a:lnSpc>
              <a:spcBef>
                <a:spcPts val="700"/>
              </a:spcBef>
              <a:buNone/>
              <a:tabLst>
                <a:tab pos="85725"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clear</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gn="just">
              <a:lnSpc>
                <a:spcPts val="1400"/>
              </a:lnSpc>
              <a:spcAft>
                <a:spcPts val="700"/>
              </a:spcAft>
              <a:buNone/>
              <a:tabLst>
                <a:tab pos="85725"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T =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readtable</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'myExampleTable.xlsx'</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An interactive and alternative approach to reading a file is to use the built in Graphical User Interface (GUI) for importing data into MATLAB called "Import Data". Watch a quick video on how this app can be used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here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This app can be found on the toolstrip of the MATLAB app, under the "Home" tab. The icon looks as follows,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dirty="0"/>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9</a:t>
            </a:fld>
            <a:endParaRPr lang="en-ZA"/>
          </a:p>
        </p:txBody>
      </p:sp>
      <p:pic>
        <p:nvPicPr>
          <p:cNvPr id="8" name="Picture 7">
            <a:extLst>
              <a:ext uri="{FF2B5EF4-FFF2-40B4-BE49-F238E27FC236}">
                <a16:creationId xmlns:a16="http://schemas.microsoft.com/office/drawing/2014/main" id="{0FDF7B55-AE06-63C1-BC50-CFC6822F67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693" y="4717017"/>
            <a:ext cx="8364255" cy="864000"/>
          </a:xfrm>
          <a:prstGeom prst="rect">
            <a:avLst/>
          </a:prstGeom>
        </p:spPr>
      </p:pic>
      <p:pic>
        <p:nvPicPr>
          <p:cNvPr id="7" name="Graphic 6" descr="Chevron arrows with solid fill">
            <a:hlinkClick r:id="rId6" action="ppaction://hlinksldjump"/>
            <a:extLst>
              <a:ext uri="{FF2B5EF4-FFF2-40B4-BE49-F238E27FC236}">
                <a16:creationId xmlns:a16="http://schemas.microsoft.com/office/drawing/2014/main" id="{8BCCE266-71F0-8C00-2E5D-FDE09F753C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7936929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4353</TotalTime>
  <Words>2303</Words>
  <Application>Microsoft Office PowerPoint</Application>
  <PresentationFormat>On-screen Show (4:3)</PresentationFormat>
  <Paragraphs>220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Consolas</vt:lpstr>
      <vt:lpstr>Helvetica</vt:lpstr>
      <vt:lpstr>Symbol</vt:lpstr>
      <vt:lpstr>Office Theme</vt:lpstr>
      <vt:lpstr>Input and Outputs - Part B : Solutions </vt:lpstr>
      <vt:lpstr>Table of Contents</vt:lpstr>
      <vt:lpstr>What we covered in Part A</vt:lpstr>
      <vt:lpstr>Introduction</vt:lpstr>
      <vt:lpstr>Reading and Writing Excel Spreadsheets and CSV's</vt:lpstr>
      <vt:lpstr>Reading and Writing Excel Spreadsheets and CSV's</vt:lpstr>
      <vt:lpstr>Reading and Writing Excel Spreadsheets and CSV's</vt:lpstr>
      <vt:lpstr>Reading and Writing Excel Spreadsheets and CSV's</vt:lpstr>
      <vt:lpstr>Reading and Writing Excel Spreadsheets and CSV's</vt:lpstr>
      <vt:lpstr>Reading and Writing unstructured data types</vt:lpstr>
      <vt:lpstr>Work with Input Data Interactively</vt:lpstr>
      <vt:lpstr>Work with Input Data Interactively</vt:lpstr>
      <vt:lpstr>Work with Input Data Interactively</vt:lpstr>
      <vt:lpstr>Work with Input Data Interactively</vt:lpstr>
      <vt:lpstr>Reading and Writing unstructured data types</vt:lpstr>
      <vt:lpstr>Reading and Writing unstructured data types</vt:lpstr>
      <vt:lpstr>Reading and Writing unstructured data types</vt:lpstr>
      <vt:lpstr>Reading and Writing unstructured data types</vt:lpstr>
      <vt:lpstr>What we've covered this week</vt:lpstr>
      <vt:lpstr>Extra resources</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707</cp:revision>
  <dcterms:created xsi:type="dcterms:W3CDTF">2023-05-01T18:31:50Z</dcterms:created>
  <dcterms:modified xsi:type="dcterms:W3CDTF">2023-05-23T12:02:49Z</dcterms:modified>
</cp:coreProperties>
</file>