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9" r:id="rId3"/>
    <p:sldId id="258" r:id="rId4"/>
    <p:sldId id="271" r:id="rId5"/>
    <p:sldId id="359" r:id="rId6"/>
    <p:sldId id="360" r:id="rId7"/>
    <p:sldId id="379" r:id="rId8"/>
    <p:sldId id="380" r:id="rId9"/>
    <p:sldId id="361" r:id="rId10"/>
    <p:sldId id="363" r:id="rId11"/>
    <p:sldId id="364" r:id="rId12"/>
    <p:sldId id="381" r:id="rId13"/>
    <p:sldId id="371" r:id="rId14"/>
    <p:sldId id="372" r:id="rId15"/>
    <p:sldId id="374" r:id="rId16"/>
    <p:sldId id="375" r:id="rId17"/>
    <p:sldId id="376" r:id="rId18"/>
    <p:sldId id="369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9F5"/>
    <a:srgbClr val="D5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B4203-FCE6-4DB9-8B82-6DDA69D645A0}" type="datetimeFigureOut">
              <a:rPr lang="en-ZA" smtClean="0"/>
              <a:t>23 May 2023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472AB-2CCE-4B7A-93C7-8211D0BB5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59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6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6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80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58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0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16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59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89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4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9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0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.mathworks.com/" TargetMode="External"/><Relationship Id="rId2" Type="http://schemas.openxmlformats.org/officeDocument/2006/relationships/hyperlink" Target="https://www.mathworks.com/academia/tah-portal/wits-university-40783970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Live%20Scripts/Week_5_Part_1_Functions_and_Graphing.mlx" TargetMode="External"/><Relationship Id="rId2" Type="http://schemas.openxmlformats.org/officeDocument/2006/relationships/hyperlink" Target="../Live%20Scripts/Week_1_Part_1_Fundamentals.ml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4.svg"/><Relationship Id="rId3" Type="http://schemas.openxmlformats.org/officeDocument/2006/relationships/slide" Target="slide4.xml"/><Relationship Id="rId7" Type="http://schemas.openxmlformats.org/officeDocument/2006/relationships/slide" Target="slide14.xml"/><Relationship Id="rId12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.xml"/><Relationship Id="rId5" Type="http://schemas.openxmlformats.org/officeDocument/2006/relationships/slide" Target="slide9.xml"/><Relationship Id="rId10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F4C8-F384-0BF0-5F9A-EE6D6D79E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Graphing</a:t>
            </a:r>
            <a:b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3200" b="1" dirty="0">
              <a:solidFill>
                <a:srgbClr val="D55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D9D6-A45C-2A84-C21C-AE60F2B5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2812839"/>
          </a:xfrm>
        </p:spPr>
        <p:txBody>
          <a:bodyPr>
            <a:normAutofit/>
          </a:bodyPr>
          <a:lstStyle/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Where do I find MATLAB?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Here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pPr algn="l"/>
            <a:endParaRPr lang="en-ZA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Do I have to have MATLAB installed on my computer right now? No, you can use 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MATLAB Online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F971-D65A-9E47-A6C5-91318E10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256-374D-A3C0-7171-FF366E7E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2885" y="6356351"/>
            <a:ext cx="5768502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77D8-63C5-A2A2-F5CA-A3FB227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</a:t>
            </a:fld>
            <a:endParaRPr lang="en-ZA"/>
          </a:p>
        </p:txBody>
      </p:sp>
      <p:pic>
        <p:nvPicPr>
          <p:cNvPr id="10" name="Untitled">
            <a:extLst>
              <a:ext uri="{FF2B5EF4-FFF2-40B4-BE49-F238E27FC236}">
                <a16:creationId xmlns:a16="http://schemas.microsoft.com/office/drawing/2014/main" id="{1DB7BB5D-F81A-4C40-D210-B447B99982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0898" y="3454618"/>
            <a:ext cx="504825" cy="514350"/>
          </a:xfrm>
          <a:prstGeom prst="rect">
            <a:avLst/>
          </a:prstGeom>
        </p:spPr>
      </p:pic>
      <p:pic>
        <p:nvPicPr>
          <p:cNvPr id="11" name="Untitled">
            <a:extLst>
              <a:ext uri="{FF2B5EF4-FFF2-40B4-BE49-F238E27FC236}">
                <a16:creationId xmlns:a16="http://schemas.microsoft.com/office/drawing/2014/main" id="{A946600A-ACAD-70E2-2998-8F06C95F9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336" y="4380909"/>
            <a:ext cx="581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Controlling the Plot View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1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that do not require interactive input, such as adding a legend, are available as buttons along the top of the figure.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Experiment with zooming in and out of your plot. Use the tools to reset the original view.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10</a:t>
            </a:fld>
            <a:endParaRPr lang="en-ZA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041CC8A-AFAB-BE73-6841-5A8CD9DB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"/>
          <a:stretch/>
        </p:blipFill>
        <p:spPr>
          <a:xfrm>
            <a:off x="902890" y="1906983"/>
            <a:ext cx="7338220" cy="3852000"/>
          </a:xfrm>
          <a:prstGeom prst="rect">
            <a:avLst/>
          </a:prstGeom>
        </p:spPr>
      </p:pic>
      <p:pic>
        <p:nvPicPr>
          <p:cNvPr id="13" name="Untitled">
            <a:extLst>
              <a:ext uri="{FF2B5EF4-FFF2-40B4-BE49-F238E27FC236}">
                <a16:creationId xmlns:a16="http://schemas.microsoft.com/office/drawing/2014/main" id="{344DC190-4FDA-2811-F9EA-F83A034C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0" y="5547935"/>
            <a:ext cx="567000" cy="540000"/>
          </a:xfrm>
          <a:prstGeom prst="rect">
            <a:avLst/>
          </a:prstGeom>
        </p:spPr>
      </p:pic>
      <p:pic>
        <p:nvPicPr>
          <p:cNvPr id="8" name="Graphic 7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27F6CC8A-738D-8308-426F-3B1E998EA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1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format the plot so that it conveys exactly the information you want. The Property Inspector button at the top of any MATLAB figure window opens a list of the properties of objects in a plot. You can use the Property Inspector to view and edit these properties.</a:t>
            </a: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Inspector includes: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expandable menu to select the object you are editing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search bar to quickly find properties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 to view and edit property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 of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11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56B31BF7-BE6E-D37F-A77B-D9F384D02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17615"/>
            <a:ext cx="3886200" cy="478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edit the properties of the specific elements (figure, axes, line, etc.), clicking on the appropriate part of the graph will show the appropriate properties. If you add a new item such as a label, the Property Inspector shows the properties for this new item. You can click on another item or use the menu to change to another item.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Open the Property Inspector interface for your plot of the gasoline price data. Click the line representing gas prices in Australia to see its properties.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12</a:t>
            </a:fld>
            <a:endParaRPr lang="en-ZA"/>
          </a:p>
        </p:txBody>
      </p:sp>
      <p:pic>
        <p:nvPicPr>
          <p:cNvPr id="8" name="Untitled">
            <a:extLst>
              <a:ext uri="{FF2B5EF4-FFF2-40B4-BE49-F238E27FC236}">
                <a16:creationId xmlns:a16="http://schemas.microsoft.com/office/drawing/2014/main" id="{80960DB5-CD3C-8038-B726-0A447284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4" y="4392903"/>
            <a:ext cx="567000" cy="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78077-E6D0-6C6E-BA6E-2A7E814AE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22" y="1409615"/>
            <a:ext cx="3224974" cy="4896000"/>
          </a:xfrm>
          <a:prstGeom prst="rect">
            <a:avLst/>
          </a:prstGeom>
        </p:spPr>
      </p:pic>
      <p:pic>
        <p:nvPicPr>
          <p:cNvPr id="9" name="Graphic 8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7DB2F56-0ABA-42E0-1648-344EE1B02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2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Inspector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4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should see the properties below.</a:t>
            </a:r>
            <a:endParaRPr lang="en-ZA" sz="1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13</a:t>
            </a:fld>
            <a:endParaRPr lang="en-ZA"/>
          </a:p>
        </p:txBody>
      </p:sp>
      <p:pic>
        <p:nvPicPr>
          <p:cNvPr id="10" name="Picture 9" descr="Chart, line chart">
            <a:extLst>
              <a:ext uri="{FF2B5EF4-FFF2-40B4-BE49-F238E27FC236}">
                <a16:creationId xmlns:a16="http://schemas.microsoft.com/office/drawing/2014/main" id="{C2C810D0-D779-9837-B8E3-6C47F4A9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1" y="1883858"/>
            <a:ext cx="8038832" cy="4140000"/>
          </a:xfrm>
          <a:prstGeom prst="rect">
            <a:avLst/>
          </a:prstGeom>
        </p:spPr>
      </p:pic>
      <p:pic>
        <p:nvPicPr>
          <p:cNvPr id="7" name="Graphic 6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F0B6173-949C-30C6-75C8-0AEB70C03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add a title and labels to the plot by selecting the axes and examining the </a:t>
            </a:r>
            <a:r>
              <a:rPr lang="en-ZA" sz="1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 Grids lines may be added and modified through the </a:t>
            </a:r>
            <a:r>
              <a:rPr lang="en-ZA" sz="1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Grids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properties, and the tick marks for the </a:t>
            </a:r>
            <a:r>
              <a:rPr lang="en-ZA" sz="1600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ZA" sz="1600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axes can be controlled from the </a:t>
            </a:r>
            <a:r>
              <a:rPr lang="en-ZA" sz="1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Ticks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selecting a line object, you can specify the style, </a:t>
            </a:r>
            <a:r>
              <a:rPr lang="en-ZA" sz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size of the markers and lines.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14</a:t>
            </a:fld>
            <a:endParaRPr lang="en-ZA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C826EE34-48E8-FD1A-B2AE-0755FB85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2" y="2995236"/>
            <a:ext cx="7579396" cy="3348000"/>
          </a:xfrm>
          <a:prstGeom prst="rect">
            <a:avLst/>
          </a:prstGeom>
        </p:spPr>
      </p:pic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F48540EE-3924-ADC0-99CD-A6217B5F1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7884318" cy="528351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Formatting Plots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212783"/>
            <a:ext cx="2949178" cy="513045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Let’s format the Mexican gasoline price data figure: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axes and add an </a:t>
            </a:r>
            <a:r>
              <a:rPr lang="en-ZA" sz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Title to the graph.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legend to the graph (You can edit the legend by double-clicking the text in the legend box).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line representing Mexico and add circle data markers.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line representing Mexico and change the line width to 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15</a:t>
            </a:fld>
            <a:endParaRPr lang="en-ZA"/>
          </a:p>
        </p:txBody>
      </p:sp>
      <p:pic>
        <p:nvPicPr>
          <p:cNvPr id="8" name="Untitled">
            <a:extLst>
              <a:ext uri="{FF2B5EF4-FFF2-40B4-BE49-F238E27FC236}">
                <a16:creationId xmlns:a16="http://schemas.microsoft.com/office/drawing/2014/main" id="{A8705AD8-9055-E4BB-65C4-01D9BF0C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7" y="908551"/>
            <a:ext cx="567000" cy="5400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E3CB1C8-A04F-C596-4593-A98167440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63" y="1212783"/>
            <a:ext cx="5103280" cy="4572000"/>
          </a:xfrm>
          <a:prstGeom prst="rect">
            <a:avLst/>
          </a:prstGeom>
        </p:spPr>
      </p:pic>
      <p:pic>
        <p:nvPicPr>
          <p:cNvPr id="9" name="Graphic 8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8EE9ECA1-2AD7-ECAB-DCE1-B710DF80F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6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Exporting to Another Application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save, copy, and export MATLAB figures to applications such as word processors, presentation software, and Web pages.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save a figure as an image by selecting the export icon in the upper-right corner of the axes and choosing the first icon in the drop-down menu.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selecting the second or third icon you can copy the figure. The second icon copies the figure as an image while the third copies it as a vector graphic.  </a:t>
            </a:r>
          </a:p>
          <a:p>
            <a:pPr marL="0" indent="0" algn="just"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selecting </a:t>
            </a:r>
            <a:r>
              <a:rPr lang="en-ZA" sz="1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&gt; Save as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menu at the top of the figure window, you can save the figure as a .fig file. The .fig format is a binary format specific to MATLAB. These files contain all the information about a figure, including the data, property settings, annotations, etc. You can therefore open figures saved in this format and continue working with them in MATLAB.</a:t>
            </a:r>
            <a:endParaRPr lang="en-ZA" sz="1600" dirty="0">
              <a:solidFill>
                <a:srgbClr val="028009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16</a:t>
            </a:fld>
            <a:endParaRPr lang="en-ZA"/>
          </a:p>
        </p:txBody>
      </p:sp>
      <p:pic>
        <p:nvPicPr>
          <p:cNvPr id="7" name="Graphic 6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5C4DA13-3FEF-0430-7610-D688471E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with Input Data Interactively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17</a:t>
            </a:fld>
            <a:endParaRPr lang="en-ZA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F6798E2-150D-EF89-FFC9-A4ED2C972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71" y="1699236"/>
            <a:ext cx="5135257" cy="4644000"/>
          </a:xfrm>
          <a:prstGeom prst="rect">
            <a:avLst/>
          </a:prstGeom>
        </p:spPr>
      </p:pic>
      <p:pic>
        <p:nvPicPr>
          <p:cNvPr id="3" name="Graphic 2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6116E930-297A-576D-3312-C9DD23CC1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we've covered this week in Part 1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1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Interactively plotting data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Interactively controlling the plot view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inspector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Interactively formatting plots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Interactively exporting to another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18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6641433-73BB-647A-463C-B28E24036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Live Script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link below for this lecture’s MATLAB live Script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hlinkClick r:id="rId2" action="ppaction://hlinkfile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Week_5_Part_1_Functions_and_Graphing.mlx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GB" sz="1800" b="1" i="1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GB" sz="1600" b="1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Copyright 2022 The MathWorks, Inc. &amp; Opti-</a:t>
            </a:r>
            <a:r>
              <a:rPr lang="en-GB" sz="1600" b="1" i="1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1600" b="1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Solutions (Pty) Ltd. 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19</a:t>
            </a:fld>
            <a:endParaRPr lang="en-ZA"/>
          </a:p>
        </p:txBody>
      </p:sp>
      <p:pic>
        <p:nvPicPr>
          <p:cNvPr id="8" name="Graphic 7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of Contents</a:t>
            </a:r>
            <a:endParaRPr lang="en-ZA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18" y="1276981"/>
            <a:ext cx="8229600" cy="5112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2" action="ppaction://hlinksldjump"/>
              </a:rPr>
              <a:t>What we cover last week (Week 4: Input/Output)</a:t>
            </a: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/>
              </a:rPr>
              <a:t>Interactive Plotting</a:t>
            </a: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Plotting the data 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Controlling the Plot View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Property Inspector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55600" lvl="1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Formatting Plots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55600" lvl="1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Exporting to Another Application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What we've covered this week in Part 1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MATLAB Live Script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2</a:t>
            </a:fld>
            <a:endParaRPr lang="en-ZA"/>
          </a:p>
        </p:txBody>
      </p:sp>
      <p:pic>
        <p:nvPicPr>
          <p:cNvPr id="7" name="Graphic 6" descr="Chevron arrows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5790D4C9-6133-76D0-5410-0538AB196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covered last week (Week 4: Input/Output)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week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 from various structured data types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 data using live tasks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 from unstructured data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3</a:t>
            </a:fld>
            <a:endParaRPr lang="en-ZA"/>
          </a:p>
        </p:txBody>
      </p:sp>
      <p:pic>
        <p:nvPicPr>
          <p:cNvPr id="7" name="Graphic 6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54D997A-FE03-5D78-7937-06472ED82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Plotting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exploring data sets, it's helpful to visualize the data in different ways. You might want to use an area chart to visualize the difference between two series, or a scatter plot to visualize correlation</a:t>
            </a:r>
            <a:r>
              <a:rPr lang="en-ZA" sz="1600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MATLAB you can plot your data interactively using the Plots tab or programmatically using the MATLAB built-in functions for different plot types. We’ll start by learning how to plot interactively.</a:t>
            </a:r>
            <a:endParaRPr kumimoji="0" lang="en-ZA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4</a:t>
            </a:fld>
            <a:endParaRPr lang="en-ZA"/>
          </a:p>
        </p:txBody>
      </p:sp>
      <p:pic>
        <p:nvPicPr>
          <p:cNvPr id="7" name="Graphic 6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2C9F80E-4C85-604E-2EF0-B37B61DE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Week 4: Input/Output you learnt how to import data into MATLAB. Once you’ve imported your data, you might want to visualize it. In MATLAB you can create a plot from variables in the base workspace as follows: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variables in the Workspace browser.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Plots tab in the toolstrip. Some common plot types, suitable for the selected data, are listed.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 over any of the plot buttons to bring up more information on that type of plot.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desired plot icon to make the plot.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plot subsets of your data by first selecting a portion of a variable displayed in the Variable Editor</a:t>
            </a: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5</a:t>
            </a:fld>
            <a:endParaRPr lang="en-ZA"/>
          </a:p>
        </p:txBody>
      </p:sp>
      <p:pic>
        <p:nvPicPr>
          <p:cNvPr id="7" name="Graphic 6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0753998-3C00-2842-E3CC-AAD22A12A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6</a:t>
            </a:fld>
            <a:endParaRPr lang="en-ZA"/>
          </a:p>
        </p:txBody>
      </p:sp>
      <p:pic>
        <p:nvPicPr>
          <p:cNvPr id="16" name="Picture 15" descr="Application, Word&#10;&#10;Description automatically generated">
            <a:extLst>
              <a:ext uri="{FF2B5EF4-FFF2-40B4-BE49-F238E27FC236}">
                <a16:creationId xmlns:a16="http://schemas.microsoft.com/office/drawing/2014/main" id="{45E611F7-BF56-DECC-C6EC-ADD7C0116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" y="1755000"/>
            <a:ext cx="8612929" cy="3348000"/>
          </a:xfrm>
          <a:prstGeom prst="rect">
            <a:avLst/>
          </a:prstGeom>
        </p:spPr>
      </p:pic>
      <p:pic>
        <p:nvPicPr>
          <p:cNvPr id="3" name="Graphic 2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0229C5D9-CBE2-85C1-9A51-25B111FC6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9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D71E07-9D4D-AA68-03BF-B1952FFEC005}"/>
              </a:ext>
            </a:extLst>
          </p:cNvPr>
          <p:cNvSpPr/>
          <p:nvPr/>
        </p:nvSpPr>
        <p:spPr>
          <a:xfrm>
            <a:off x="462013" y="2716526"/>
            <a:ext cx="82296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create a plot using the Plots tab.</a:t>
            </a: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ZA" sz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AuDeMx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mat file containing historical data of annual retail gasoline prices, in US dollars per gallon, for Australia, Germany, and Mexico from 1990 to 2008.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2125" lvl="1" indent="-311150" algn="just">
              <a:lnSpc>
                <a:spcPts val="1400"/>
              </a:lnSpc>
              <a:spcBef>
                <a:spcPts val="700"/>
              </a:spcBef>
              <a:buNone/>
            </a:pPr>
            <a:r>
              <a:rPr lang="en-ZA" sz="16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%Load the mat file</a:t>
            </a:r>
            <a:endParaRPr lang="en-ZA" sz="16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2125" lvl="1" indent="-311150" algn="just">
              <a:lnSpc>
                <a:spcPts val="1400"/>
              </a:lnSpc>
              <a:spcBef>
                <a:spcPts val="700"/>
              </a:spcBef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ZA" sz="1600" dirty="0" err="1">
                <a:solidFill>
                  <a:srgbClr val="A709F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AuDeMx</a:t>
            </a:r>
            <a:endParaRPr lang="en-ZA" sz="16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 the workspace you’ll see that there are 4 variables: Australia, Germany, Mexico, and Year, use the Plots tab to plot the Mexico data as a function of Year using the 4 steps outlined above.</a:t>
            </a: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7</a:t>
            </a:fld>
            <a:endParaRPr lang="en-ZA"/>
          </a:p>
        </p:txBody>
      </p:sp>
      <p:pic>
        <p:nvPicPr>
          <p:cNvPr id="28673" name="Untitled">
            <a:extLst>
              <a:ext uri="{FF2B5EF4-FFF2-40B4-BE49-F238E27FC236}">
                <a16:creationId xmlns:a16="http://schemas.microsoft.com/office/drawing/2014/main" id="{310C947E-A7F5-82A5-8D0E-21F05588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1" y="1816407"/>
            <a:ext cx="49302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Untitled">
            <a:extLst>
              <a:ext uri="{FF2B5EF4-FFF2-40B4-BE49-F238E27FC236}">
                <a16:creationId xmlns:a16="http://schemas.microsoft.com/office/drawing/2014/main" id="{F31120D2-4456-9957-D56D-2C541432C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0" y="3613257"/>
            <a:ext cx="567000" cy="540000"/>
          </a:xfrm>
          <a:prstGeom prst="rect">
            <a:avLst/>
          </a:prstGeom>
        </p:spPr>
      </p:pic>
      <p:pic>
        <p:nvPicPr>
          <p:cNvPr id="8" name="Graphic 7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9894E407-BD53-28AA-5BA8-EBF9E6AE7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your plot look like the below figure?</a:t>
            </a: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8</a:t>
            </a:fld>
            <a:endParaRPr lang="en-ZA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34884FD5-1726-4655-C8F5-110943C49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26" y="1614094"/>
            <a:ext cx="5169548" cy="4608000"/>
          </a:xfrm>
          <a:prstGeom prst="rect">
            <a:avLst/>
          </a:prstGeom>
        </p:spPr>
      </p:pic>
      <p:pic>
        <p:nvPicPr>
          <p:cNvPr id="7" name="Graphic 6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4175DB7-BE89-98A2-69AF-350A05791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6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Controlling the Plot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several tools to interactively explore and change the view in a plot. These tools automatically appear when the mouse approaches the upper-right corner of an axis. With these tools you can zoom, pan, and reset the plot view. These tools are toggled on/off when clicked and are controlled using the mouse (click to zoom in a fixed amount, click and drag to zoom-in to a region, etc.)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that do not require interactive input, such as adding a legend, are available as buttons along the top of the figure.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9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E4A472-CC1E-20A3-E8A8-0CD6C8E5F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4607</TotalTime>
  <Words>1405</Words>
  <Application>Microsoft Office PowerPoint</Application>
  <PresentationFormat>On-screen Show 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Helvetica</vt:lpstr>
      <vt:lpstr>Symbol</vt:lpstr>
      <vt:lpstr>Office Theme</vt:lpstr>
      <vt:lpstr>Graphing </vt:lpstr>
      <vt:lpstr>Table of Contents</vt:lpstr>
      <vt:lpstr>What we covered last week (Week 4: Input/Output)</vt:lpstr>
      <vt:lpstr>Interactive Plotting</vt:lpstr>
      <vt:lpstr>Plotting the data</vt:lpstr>
      <vt:lpstr>Plotting the data</vt:lpstr>
      <vt:lpstr>Plotting the data</vt:lpstr>
      <vt:lpstr>Plotting the data</vt:lpstr>
      <vt:lpstr>Controlling the Plot View</vt:lpstr>
      <vt:lpstr>Controlling the Plot View</vt:lpstr>
      <vt:lpstr>Property Inspector</vt:lpstr>
      <vt:lpstr>Property Inspector</vt:lpstr>
      <vt:lpstr>Property Inspector</vt:lpstr>
      <vt:lpstr>Formatting Plots</vt:lpstr>
      <vt:lpstr>Formatting Plots</vt:lpstr>
      <vt:lpstr>Exporting to Another Application</vt:lpstr>
      <vt:lpstr>Work with Input Data Interactively</vt:lpstr>
      <vt:lpstr>What we've covered this week in Part 1</vt:lpstr>
      <vt:lpstr>MATLAB Live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Ekoru</dc:creator>
  <cp:lastModifiedBy>John Ekoru</cp:lastModifiedBy>
  <cp:revision>771</cp:revision>
  <dcterms:created xsi:type="dcterms:W3CDTF">2023-05-01T18:31:50Z</dcterms:created>
  <dcterms:modified xsi:type="dcterms:W3CDTF">2023-05-23T11:52:51Z</dcterms:modified>
</cp:coreProperties>
</file>