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67" r:id="rId2"/>
    <p:sldId id="257" r:id="rId3"/>
    <p:sldId id="258" r:id="rId4"/>
    <p:sldId id="271" r:id="rId5"/>
    <p:sldId id="359" r:id="rId6"/>
    <p:sldId id="382" r:id="rId7"/>
    <p:sldId id="383" r:id="rId8"/>
    <p:sldId id="384" r:id="rId9"/>
    <p:sldId id="385" r:id="rId10"/>
    <p:sldId id="386" r:id="rId11"/>
    <p:sldId id="379"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369" r:id="rId27"/>
    <p:sldId id="404" r:id="rId28"/>
    <p:sldId id="402" r:id="rId29"/>
    <p:sldId id="403" r:id="rId30"/>
    <p:sldId id="2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9.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7.xml"/><Relationship Id="rId17" Type="http://schemas.openxmlformats.org/officeDocument/2006/relationships/image" Target="../media/image4.svg"/><Relationship Id="rId2" Type="http://schemas.openxmlformats.org/officeDocument/2006/relationships/slide" Target="slide3.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6.xml"/><Relationship Id="rId5" Type="http://schemas.openxmlformats.org/officeDocument/2006/relationships/slide" Target="slide8.xml"/><Relationship Id="rId15" Type="http://schemas.openxmlformats.org/officeDocument/2006/relationships/slide" Target="slide1.xml"/><Relationship Id="rId10"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17.xml"/><Relationship Id="rId14" Type="http://schemas.openxmlformats.org/officeDocument/2006/relationships/slide" Target="slide30.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hyperlink" Target="https://www.mathworks.com/help/matlab/ref/error.html" TargetMode="External"/><Relationship Id="rId2" Type="http://schemas.openxmlformats.org/officeDocument/2006/relationships/hyperlink" Target="https://www.mathworks.com/help/matlab/ref/try.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hyperlink" Target="#MW_M_0283A87B"/><Relationship Id="rId7" Type="http://schemas.openxmlformats.org/officeDocument/2006/relationships/image" Target="../media/image6.png"/><Relationship Id="rId2" Type="http://schemas.openxmlformats.org/officeDocument/2006/relationships/hyperlink" Target="#MW_M_0DBF964C"/><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M_DA8743A8"/><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M_8B650C2C"/><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ref/iscell.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hyperlink" Target="../Live%20Scripts/Week_5_Part_3_Functions_and_Graphing.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M_2A68DE08"/><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MW_M_FAAF607C"/><Relationship Id="rId7" Type="http://schemas.openxmlformats.org/officeDocument/2006/relationships/image" Target="../media/image5.png"/><Relationship Id="rId2" Type="http://schemas.openxmlformats.org/officeDocument/2006/relationships/hyperlink" Target="#MW_M_2A68DE08"/><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Functions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3034169"/>
            <a:ext cx="8229600" cy="20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Calling a Function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always, if no return variable is specified when the function is called, the result is returned to the default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ans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If the function returns more than one output, the first will be assigned to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ans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the others ignored).</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Call your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giving it input values to use in the function</a:t>
            </a:r>
          </a:p>
          <a:p>
            <a:pPr marL="36195" indent="0" algn="just">
              <a:lnSpc>
                <a:spcPts val="1400"/>
              </a:lnSpc>
              <a:spcBef>
                <a:spcPts val="700"/>
              </a:spcBef>
              <a:buNone/>
              <a:tabLst>
                <a:tab pos="182563" algn="l"/>
              </a:tabLst>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%Define input variables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spcAft>
                <a:spcPts val="700"/>
              </a:spcAft>
              <a:buNone/>
              <a:tabLst>
                <a:tab pos="182563" algn="l"/>
              </a:tabLst>
            </a:pPr>
            <a:r>
              <a:rPr lang="en-ZA" sz="16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%Call function with input variables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8B43324D-0871-FA40-A318-A1767BA68395}"/>
              </a:ext>
            </a:extLst>
          </p:cNvPr>
          <p:cNvPicPr>
            <a:picLocks noChangeAspect="1"/>
          </p:cNvPicPr>
          <p:nvPr/>
        </p:nvPicPr>
        <p:blipFill>
          <a:blip r:embed="rId5"/>
          <a:stretch>
            <a:fillRect/>
          </a:stretch>
        </p:blipFill>
        <p:spPr>
          <a:xfrm>
            <a:off x="551650" y="2313846"/>
            <a:ext cx="567000" cy="540000"/>
          </a:xfrm>
          <a:prstGeom prst="rect">
            <a:avLst/>
          </a:prstGeom>
        </p:spPr>
      </p:pic>
    </p:spTree>
    <p:extLst>
      <p:ext uri="{BB962C8B-B14F-4D97-AF65-F5344CB8AC3E}">
        <p14:creationId xmlns:p14="http://schemas.microsoft.com/office/powerpoint/2010/main" val="5698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Functions operate within their own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function workspace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separate from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base workspace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accessed at the prompt or from within scripts. If a function calls another function, each maintains its own separate workspace.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Because workspaces are kept separate, MATLAB passes variables by value. That is, when you make a call such as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 = foo(b)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a function with a declaration line of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y = foo(x)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passes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value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of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into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foo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the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foo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workspace thus takes this value but is a separate variable to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(which resides in the base workspace). Hence, changes to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do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not affect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Similarly, once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foo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done running, it copies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value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currently in its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back to the workspace from which it was called, in this case into the base workspace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Once the function is finished, its workspace is destroyed.</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875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Check the workspace after you’ve called your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and verify that the original function variables are not in the base workspace and only the variables defined in your function call are present in the base workspace.</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5288055"/>
            <a:ext cx="567000" cy="540000"/>
          </a:xfrm>
          <a:prstGeom prst="rect">
            <a:avLst/>
          </a:prstGeom>
        </p:spPr>
      </p:pic>
      <p:pic>
        <p:nvPicPr>
          <p:cNvPr id="9" name="Picture 8">
            <a:extLst>
              <a:ext uri="{FF2B5EF4-FFF2-40B4-BE49-F238E27FC236}">
                <a16:creationId xmlns:a16="http://schemas.microsoft.com/office/drawing/2014/main" id="{5EFD2C51-6773-5499-EAF8-7B23B3FD6A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7084" y="1809000"/>
            <a:ext cx="5443201" cy="3240000"/>
          </a:xfrm>
          <a:prstGeom prst="rect">
            <a:avLst/>
          </a:prstGeom>
        </p:spPr>
      </p:pic>
    </p:spTree>
    <p:extLst>
      <p:ext uri="{BB962C8B-B14F-4D97-AF65-F5344CB8AC3E}">
        <p14:creationId xmlns:p14="http://schemas.microsoft.com/office/powerpoint/2010/main" val="199946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Functions may also be saved in their own file. While local functions can only be accessed by the script in which they live, functions defined in function files can be called from the command line, live scripts, and other functions.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 files have one key syntactic element: function files always begin with the function declaration. </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keyword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must be the first (non-comment) code in the file. </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avoid confusion, the name of the function and the file name the function is saved in should always match. That is, to create a function named </a:t>
            </a:r>
            <a:r>
              <a:rPr lang="en-ZA" sz="1600" b="1" i="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file should be named </a:t>
            </a:r>
            <a:r>
              <a:rPr lang="en-ZA" sz="1600" b="1" i="1" dirty="0" err="1">
                <a:effectLst/>
                <a:latin typeface="Consolas" panose="020B0609020204030204" pitchFamily="49" charset="0"/>
                <a:ea typeface="Times New Roman" panose="02020603050405020304" pitchFamily="18" charset="0"/>
                <a:cs typeface="Times New Roman" panose="02020603050405020304" pitchFamily="18" charset="0"/>
              </a:rPr>
              <a:t>function_name.mlx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2008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Note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always uses the function definition that is saved on disk. Be sure to save any changes made to a function before calling it.</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5288057"/>
            <a:ext cx="567000" cy="540000"/>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8CFAE4BE-976A-6A27-91A2-B9B47C2305B2}"/>
              </a:ext>
            </a:extLst>
          </p:cNvPr>
          <p:cNvPicPr>
            <a:picLocks noChangeAspect="1"/>
          </p:cNvPicPr>
          <p:nvPr/>
        </p:nvPicPr>
        <p:blipFill rotWithShape="1">
          <a:blip r:embed="rId6">
            <a:extLst>
              <a:ext uri="{28A0092B-C50C-407E-A947-70E740481C1C}">
                <a14:useLocalDpi xmlns:a14="http://schemas.microsoft.com/office/drawing/2010/main" val="0"/>
              </a:ext>
            </a:extLst>
          </a:blip>
          <a:srcRect l="2941" t="3792"/>
          <a:stretch/>
        </p:blipFill>
        <p:spPr>
          <a:xfrm>
            <a:off x="1299410" y="944490"/>
            <a:ext cx="6749699" cy="4591723"/>
          </a:xfrm>
          <a:prstGeom prst="rect">
            <a:avLst/>
          </a:prstGeom>
        </p:spPr>
      </p:pic>
    </p:spTree>
    <p:extLst>
      <p:ext uri="{BB962C8B-B14F-4D97-AF65-F5344CB8AC3E}">
        <p14:creationId xmlns:p14="http://schemas.microsoft.com/office/powerpoint/2010/main" val="191433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We’ve created a function file for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declared earlier, we are now able to call it from the command line as it is now longer a local function.</a:t>
            </a:r>
          </a:p>
          <a:p>
            <a:pPr marL="0" indent="0" algn="ctr">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&gt;&gt;[x, y]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(42, pi, 0);</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452438"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Turn your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into a function file using the following 	steps:</a:t>
            </a:r>
          </a:p>
          <a:p>
            <a:pPr marL="795338" lvl="2" indent="-342900" algn="just">
              <a:lnSpc>
                <a:spcPct val="100000"/>
              </a:lnSpc>
              <a:spcBef>
                <a:spcPts val="0"/>
              </a:spcBef>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Create a new Live Script using the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New</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drop-down menu in the File toolstrip section</a:t>
            </a:r>
          </a:p>
          <a:p>
            <a:pPr marL="452438" lvl="2" indent="0" algn="just">
              <a:lnSpc>
                <a:spcPct val="100000"/>
              </a:lnSpc>
              <a:spcBef>
                <a:spcPts val="0"/>
              </a:spcBef>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2" indent="-342900" algn="just">
              <a:lnSpc>
                <a:spcPct val="100000"/>
              </a:lnSpc>
              <a:spcBef>
                <a:spcPts val="0"/>
              </a:spcBef>
              <a:buAutoNum type="arabicPeriod" startAt="2"/>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Copy-paste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code you wrote earlier into the new Live Script</a:t>
            </a:r>
          </a:p>
          <a:p>
            <a:pPr marL="800100" lvl="2" indent="-342900" algn="just">
              <a:lnSpc>
                <a:spcPct val="100000"/>
              </a:lnSpc>
              <a:spcBef>
                <a:spcPts val="0"/>
              </a:spcBef>
              <a:buAutoNum type="arabicPeriod" startAt="2"/>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2" indent="-342900" algn="just">
              <a:lnSpc>
                <a:spcPct val="100000"/>
              </a:lnSpc>
              <a:spcBef>
                <a:spcPts val="0"/>
              </a:spcBef>
              <a:buAutoNum type="arabicPeriod" startAt="3"/>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Save the new Live Script with the name identical to your function name, in the same folder the Week 5 Live Scripts are saved</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try call your function from the command line and see if it works.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2862485"/>
            <a:ext cx="567000" cy="540000"/>
          </a:xfrm>
          <a:prstGeom prst="rect">
            <a:avLst/>
          </a:prstGeom>
        </p:spPr>
      </p:pic>
      <p:pic>
        <p:nvPicPr>
          <p:cNvPr id="8" name="Untitled">
            <a:extLst>
              <a:ext uri="{FF2B5EF4-FFF2-40B4-BE49-F238E27FC236}">
                <a16:creationId xmlns:a16="http://schemas.microsoft.com/office/drawing/2014/main" id="{FB32B73C-257E-3796-CB63-594F6AA017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10560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1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Debugging &amp; Error Handling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spcBef>
                <a:spcPts val="700"/>
              </a:spcBef>
              <a:spcAft>
                <a:spcPts val="700"/>
              </a:spcAft>
              <a:buNone/>
            </a:pPr>
            <a:r>
              <a:rPr lang="en-ZA" sz="1800" b="1" dirty="0">
                <a:effectLst/>
                <a:latin typeface="Helvetica" panose="020B0604020202020204" pitchFamily="34" charset="0"/>
                <a:ea typeface="Times New Roman" panose="02020603050405020304" pitchFamily="18" charset="0"/>
                <a:cs typeface="Times New Roman" panose="02020603050405020304" pitchFamily="18" charset="0"/>
              </a:rPr>
              <a:t>What is Debugging and Error Handling?</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programming it is more likely than not that your code will produce some errors, this is the nature of writing code, it is error prone. Errors are also referred to as bugs in programming and therefore the process of finding them and correcting them is referred to as debugging.</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Error handling is your program’s ability to counter or seize any errors that may have been brought about by the programmer or an actual problem. Error handling is a good way to ensure that your program is robust.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63373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Because function workspaces are local and temporary, finding problems with your code can be difficult.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MATLAB Editor has an integrated code analysis tool that provides a check for syntax errors as the code is being written. For example, strings missing a delimiter (“) are coloured red, while closed strings turn purple. Code inside loops is indented and closing parentheses are briefly highlighted with their opening counterpart. </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small icon in the upper-right corner of the Editor warns when the code may contain a problem.</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A picture containing table">
            <a:extLst>
              <a:ext uri="{FF2B5EF4-FFF2-40B4-BE49-F238E27FC236}">
                <a16:creationId xmlns:a16="http://schemas.microsoft.com/office/drawing/2014/main" id="{53D0C010-6327-5137-E729-29AA62639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8916" y="4169034"/>
            <a:ext cx="4446167" cy="1080000"/>
          </a:xfrm>
          <a:prstGeom prst="rect">
            <a:avLst/>
          </a:prstGeom>
        </p:spPr>
      </p:pic>
    </p:spTree>
    <p:extLst>
      <p:ext uri="{BB962C8B-B14F-4D97-AF65-F5344CB8AC3E}">
        <p14:creationId xmlns:p14="http://schemas.microsoft.com/office/powerpoint/2010/main" val="5896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Additionally, specific problems within the code appear with an orange or red underline. A description is shown whenever the mouse is hovered over the highlighted code. Sometimes the message suggests a correction or improvement.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Scripts and functions can invoke other scripts and functions. Hence, when errors do occur, they may originate several layers deep into the progression of function calls. As mentioned in Week 1, in the “Basic Debugging in MATLAB” sub-section, MATLAB shows a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stack trace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which is a list of the error messages from each function. Careful review of this stack trace may reveal the source of the error.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Error messages in MATLAB give the line number where the error occurred. Clicking the error message will open the appropriate file in the Editor.</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1863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dirty="0"/>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Picture 12" descr="A picture containing whiteboard&#10;&#10;Description automatically generated">
            <a:extLst>
              <a:ext uri="{FF2B5EF4-FFF2-40B4-BE49-F238E27FC236}">
                <a16:creationId xmlns:a16="http://schemas.microsoft.com/office/drawing/2014/main" id="{89322D8D-AABE-D3F6-6A3F-CF8C9C6D58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007" y="1970144"/>
            <a:ext cx="7154273" cy="3429479"/>
          </a:xfrm>
          <a:prstGeom prst="rect">
            <a:avLst/>
          </a:prstGeom>
        </p:spPr>
      </p:pic>
    </p:spTree>
    <p:extLst>
      <p:ext uri="{BB962C8B-B14F-4D97-AF65-F5344CB8AC3E}">
        <p14:creationId xmlns:p14="http://schemas.microsoft.com/office/powerpoint/2010/main" val="115309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sldjump"/>
              </a:rPr>
              <a:t>What we've covered this week in Part 2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sldjump"/>
              </a:rPr>
              <a:t>Why Use Functions?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Creating and Calling Functions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Creating a Function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sldjump"/>
              </a:rPr>
              <a:t>Calling a Function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Function</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 Workspaces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ction="ppaction://hlinksldjump"/>
              </a:rPr>
              <a:t>Creating a Function File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Debugging &amp; Error Handling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What is Debugging and Error Handling?</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Debugging in MATLAB</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Error Handling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1" action="ppaction://hlinksldjump"/>
              </a:rPr>
              <a:t>What we've covered this week in Part 3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2" action="ppaction://hlinksldjump"/>
              </a:rPr>
              <a:t>Creating a Function Examples and Exercises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3" action="ppaction://hlinksldjump"/>
              </a:rPr>
              <a:t>Debugging and Error-Handling Examples and Exercises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4"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5"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View a version of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has a bug in it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myfunction_debug.mlx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Use the Code Analyzer messages to find the potential problems. Try to call the function in the command line. Did it work? If not, follow the error message link to find where the problem occurred.</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&gt;&gt;[x, y] =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myfunction_debug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(42, pi, 0);</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Fix the bug in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myfunction_debug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try calling it again from the command line.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dirty="0"/>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55085EA6-46A5-5E5A-8B2C-1BC6E1901675}"/>
              </a:ext>
            </a:extLst>
          </p:cNvPr>
          <p:cNvPicPr>
            <a:picLocks noChangeAspect="1"/>
          </p:cNvPicPr>
          <p:nvPr/>
        </p:nvPicPr>
        <p:blipFill>
          <a:blip r:embed="rId5"/>
          <a:stretch>
            <a:fillRect/>
          </a:stretch>
        </p:blipFill>
        <p:spPr>
          <a:xfrm>
            <a:off x="551650" y="3420753"/>
            <a:ext cx="567000" cy="540000"/>
          </a:xfrm>
          <a:prstGeom prst="rect">
            <a:avLst/>
          </a:prstGeom>
        </p:spPr>
      </p:pic>
      <p:pic>
        <p:nvPicPr>
          <p:cNvPr id="10" name="Untitled">
            <a:extLst>
              <a:ext uri="{FF2B5EF4-FFF2-40B4-BE49-F238E27FC236}">
                <a16:creationId xmlns:a16="http://schemas.microsoft.com/office/drawing/2014/main" id="{F3770A31-AB52-FA29-C6BD-B9FF467AA7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1075268"/>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60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a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try/catch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statement to execute code after your program encounters an error or using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error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built-in function to print error messages to the command line are two common ways of error handling.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try/catch statements can be useful if you:</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Want to finish the program in another way that avoids errors</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Need to clean up unwanted side effects of the error</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Have many problematic input parameters or commands</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Arrange try/catch statements into blocks of code, like this pseudocode:</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try</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try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catch</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catch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end</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dirty="0"/>
          </a:p>
        </p:txBody>
      </p:sp>
      <p:pic>
        <p:nvPicPr>
          <p:cNvPr id="12" name="Graphic 11" descr="Chevron arrows with solid fill">
            <a:hlinkClick r:id="rId4"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53280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A2EA12-5091-7F9F-186B-7C854B1D1C69}"/>
              </a:ext>
            </a:extLst>
          </p:cNvPr>
          <p:cNvSpPr/>
          <p:nvPr/>
        </p:nvSpPr>
        <p:spPr>
          <a:xfrm>
            <a:off x="452388" y="410256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an error occurs within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try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MATLAB skips any remaining commands in the try block and executes the commands in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catch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If no error occurs within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try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MATLAB skips the entire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catch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look at an example of a try/catch statement. </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Consider the combinations function that returns the number of combinations of k elements from n elements. Find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gn="just">
              <a:lnSpc>
                <a:spcPts val="1400"/>
              </a:lnSpc>
              <a:spcBef>
                <a:spcPts val="700"/>
              </a:spcBef>
              <a:spcAft>
                <a:spcPts val="700"/>
              </a:spcAft>
              <a:buNone/>
              <a:tabLst>
                <a:tab pos="182563" algn="l"/>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 = combinations(4, 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throws an error whenever k &gt; n. You cannot construct a set with more elements, k, than elements you possess, n. Using a try/catch statement, you can avoid the error and execute this function regardless of the order of inputs. See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robust_combine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dirty="0"/>
          </a:p>
        </p:txBody>
      </p:sp>
      <p:pic>
        <p:nvPicPr>
          <p:cNvPr id="12" name="Graphic 11" descr="Chevron arrows with solid fill">
            <a:hlinkClick r:id="rId4"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2CED7531-5A4A-2754-604A-2FBE7B4643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731" y="3212078"/>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90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A2EA12-5091-7F9F-186B-7C854B1D1C69}"/>
              </a:ext>
            </a:extLst>
          </p:cNvPr>
          <p:cNvSpPr/>
          <p:nvPr/>
        </p:nvSpPr>
        <p:spPr>
          <a:xfrm>
            <a:off x="452388" y="169624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robust_combine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treats any order of integers as valid inputs:</a:t>
            </a:r>
          </a:p>
          <a:p>
            <a:pPr marL="269875" indent="0" algn="just">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C1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robust_combine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(8, 4)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9875" indent="0" algn="just">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C2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robust_combine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(4, 8)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throw an error to flag fatal problems within the program using the error function. After displaying the message, MATLAB stops the execution of the current program.</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use the combinations function to display an error message in the command window.</a:t>
            </a:r>
          </a:p>
          <a:p>
            <a:pPr marL="0" indent="0" algn="jus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As mentioned previously, such a function is nonsensical if k &gt; n; you cannot choose 8 elements if you start with just 4. You must incorporate this fact into the function to let anyone using combinations know of the problem. Find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dirty="0"/>
          </a:p>
        </p:txBody>
      </p:sp>
      <p:pic>
        <p:nvPicPr>
          <p:cNvPr id="12" name="Graphic 11" descr="Chevron arrows with solid fill">
            <a:hlinkClick r:id="rId3"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2CED7531-5A4A-2754-604A-2FBE7B4643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1084890"/>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Untitled">
            <a:extLst>
              <a:ext uri="{FF2B5EF4-FFF2-40B4-BE49-F238E27FC236}">
                <a16:creationId xmlns:a16="http://schemas.microsoft.com/office/drawing/2014/main" id="{05BADA2D-95D0-80C5-C740-88FD0CA1A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128" y="454838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999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A2EA12-5091-7F9F-186B-7C854B1D1C69}"/>
              </a:ext>
            </a:extLst>
          </p:cNvPr>
          <p:cNvSpPr/>
          <p:nvPr/>
        </p:nvSpPr>
        <p:spPr>
          <a:xfrm>
            <a:off x="452388" y="45453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the combinations function receives invalid input, MATLAB stops execution immediately after throwing the error message:</a:t>
            </a:r>
          </a:p>
          <a:p>
            <a:pPr marL="269875" indent="0" algn="just">
              <a:lnSpc>
                <a:spcPts val="1400"/>
              </a:lnSpc>
              <a:spcBef>
                <a:spcPts val="700"/>
              </a:spcBef>
              <a:spcAft>
                <a:spcPts val="700"/>
              </a:spcAft>
              <a:buNone/>
              <a:tabLst>
                <a:tab pos="269875"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combinations_with_error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(4, 8)</a:t>
            </a:r>
          </a:p>
          <a:p>
            <a:pPr marL="269875" indent="0" algn="just">
              <a:lnSpc>
                <a:spcPts val="1400"/>
              </a:lnSpc>
              <a:spcBef>
                <a:spcPts val="700"/>
              </a:spcBef>
              <a:spcAft>
                <a:spcPts val="700"/>
              </a:spcAft>
              <a:buNone/>
              <a:tabLst>
                <a:tab pos="269875"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Adding run-time parameters to your errors can clarify the problems within a program. Consider the function combinations, you can throw a much more informative error using run-time parameters. Find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this function receives invalid arguments, MATLAB throws an error message and stops the program:</a:t>
            </a:r>
          </a:p>
          <a:p>
            <a:pPr marL="269875" indent="0" algn="just">
              <a:lnSpc>
                <a:spcPts val="1400"/>
              </a:lnSpc>
              <a:spcBef>
                <a:spcPts val="700"/>
              </a:spcBef>
              <a:spcAft>
                <a:spcPts val="700"/>
              </a:spcAft>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combinations_with_runtime_parameters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(6, 9)</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dirty="0"/>
          </a:p>
        </p:txBody>
      </p:sp>
      <p:pic>
        <p:nvPicPr>
          <p:cNvPr id="12" name="Graphic 11" descr="Chevron arrows with solid fill">
            <a:hlinkClick r:id="rId3"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2CED7531-5A4A-2754-604A-2FBE7B4643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2605684"/>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20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Open the function file </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sentenceMaker.mlx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This function receives a cell array of character arrays and returns a sentence stored in a single row character vector made up of the words in each cell. For example, if the input cell array is:</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words = {'Hello,' ; 'how'; 'are'; 'you'; 'doing?'}</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then the function should return the character array:</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sentence = 'Hello, how are you doing?'</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sentenceMaker_error.mlx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write an if-statement in the function that checks if the input to the function is </a:t>
            </a:r>
            <a:r>
              <a:rPr lang="en-ZA" sz="1600" b="1" i="1" dirty="0">
                <a:effectLst/>
                <a:latin typeface="Helvetica" panose="020B0604020202020204" pitchFamily="34" charset="0"/>
                <a:ea typeface="Times New Roman" panose="02020603050405020304" pitchFamily="18" charset="0"/>
                <a:cs typeface="Times New Roman" panose="02020603050405020304" pitchFamily="18" charset="0"/>
              </a:rPr>
              <a:t>not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 cell array (Hint: use the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iscell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built-in function), and if it’s not, write an error message telling the user that the input must be a cell array.</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Call </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sentenceMaker_error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the command line as follows and check that you get the error message you specified:</a:t>
            </a:r>
          </a:p>
          <a:p>
            <a:pPr marL="0" indent="0" algn="ctr">
              <a:buNone/>
            </a:pP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sentenceMaker_error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([‘Hello world!’])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dirty="0"/>
          </a:p>
        </p:txBody>
      </p:sp>
      <p:pic>
        <p:nvPicPr>
          <p:cNvPr id="12" name="Graphic 11" descr="Chevron arrows with solid fill">
            <a:hlinkClick r:id="rId3"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F568A5AF-3D64-11FA-86A9-BEC5F2785746}"/>
              </a:ext>
            </a:extLst>
          </p:cNvPr>
          <p:cNvPicPr>
            <a:picLocks noChangeAspect="1"/>
          </p:cNvPicPr>
          <p:nvPr/>
        </p:nvPicPr>
        <p:blipFill>
          <a:blip r:embed="rId6"/>
          <a:stretch>
            <a:fillRect/>
          </a:stretch>
        </p:blipFill>
        <p:spPr>
          <a:xfrm>
            <a:off x="551650" y="985547"/>
            <a:ext cx="567000" cy="540000"/>
          </a:xfrm>
          <a:prstGeom prst="rect">
            <a:avLst/>
          </a:prstGeom>
        </p:spPr>
      </p:pic>
    </p:spTree>
    <p:extLst>
      <p:ext uri="{BB962C8B-B14F-4D97-AF65-F5344CB8AC3E}">
        <p14:creationId xmlns:p14="http://schemas.microsoft.com/office/powerpoint/2010/main" val="273970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3</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3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Why we use functions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Debugging and error-handling</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0659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B77D8F-E482-7DE4-D6A3-5BA6344CC854}"/>
              </a:ext>
            </a:extLst>
          </p:cNvPr>
          <p:cNvSpPr/>
          <p:nvPr/>
        </p:nvSpPr>
        <p:spPr>
          <a:xfrm>
            <a:off x="460411" y="1634688"/>
            <a:ext cx="8229600" cy="145983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Examples and Exercises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function example:</a:t>
            </a:r>
          </a:p>
          <a:p>
            <a:pPr marL="34925" indent="147638">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[frogs, bats]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b, c)</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905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frogs = a + b;</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9055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bats = b + c;</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spcAft>
                <a:spcPts val="700"/>
              </a:spcAft>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end</a:t>
            </a:r>
          </a:p>
          <a:p>
            <a:pPr marL="34925" indent="147638">
              <a:lnSpc>
                <a:spcPts val="1400"/>
              </a:lnSpc>
              <a:spcAft>
                <a:spcPts val="700"/>
              </a:spcAft>
              <a:buNone/>
            </a:pPr>
            <a:endParaRPr lang="en-ZA" sz="1600" dirty="0">
              <a:solidFill>
                <a:srgbClr val="0E00FF"/>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Write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here:</a:t>
            </a:r>
          </a:p>
          <a:p>
            <a:pPr marL="0" indent="0">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
        <p:nvSpPr>
          <p:cNvPr id="8" name="Rectangle 7">
            <a:extLst>
              <a:ext uri="{FF2B5EF4-FFF2-40B4-BE49-F238E27FC236}">
                <a16:creationId xmlns:a16="http://schemas.microsoft.com/office/drawing/2014/main" id="{3DD774F5-6DE4-F1AD-7604-0208239EDDC0}"/>
              </a:ext>
            </a:extLst>
          </p:cNvPr>
          <p:cNvSpPr/>
          <p:nvPr/>
        </p:nvSpPr>
        <p:spPr>
          <a:xfrm>
            <a:off x="452388" y="3965610"/>
            <a:ext cx="8229600" cy="22507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339122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11D9D-5410-0EF3-C0D2-DA6033B17FDD}"/>
              </a:ext>
            </a:extLst>
          </p:cNvPr>
          <p:cNvSpPr/>
          <p:nvPr/>
        </p:nvSpPr>
        <p:spPr>
          <a:xfrm>
            <a:off x="460407" y="1673194"/>
            <a:ext cx="8229600" cy="116625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685118B-7F79-978D-A2FE-16601F96001A}"/>
              </a:ext>
            </a:extLst>
          </p:cNvPr>
          <p:cNvSpPr/>
          <p:nvPr/>
        </p:nvSpPr>
        <p:spPr>
          <a:xfrm>
            <a:off x="452388" y="3773104"/>
            <a:ext cx="8229600" cy="22507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and Error-Handling Examples and Exercises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combinations function:</a:t>
            </a:r>
          </a:p>
          <a:p>
            <a:pPr marL="36195" indent="0">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combinations(n,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end</a:t>
            </a: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robust_combine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t>
            </a:r>
          </a:p>
          <a:p>
            <a:pPr marL="34925" indent="147638">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robust_combine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factorial(k)/(factorial(n)*factorial(k -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spcAft>
                <a:spcPts val="70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82258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A5ED0-FB78-C3FF-8C3A-2470BC112BFC}"/>
              </a:ext>
            </a:extLst>
          </p:cNvPr>
          <p:cNvSpPr/>
          <p:nvPr/>
        </p:nvSpPr>
        <p:spPr>
          <a:xfrm>
            <a:off x="460410" y="1673188"/>
            <a:ext cx="8229600" cy="196199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DA58FC4-AA9C-F289-6FE8-FAEC508FE704}"/>
              </a:ext>
            </a:extLst>
          </p:cNvPr>
          <p:cNvSpPr/>
          <p:nvPr/>
        </p:nvSpPr>
        <p:spPr>
          <a:xfrm>
            <a:off x="452388" y="4061862"/>
            <a:ext cx="8229600" cy="196199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and Error-Handling Examples and Exercises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34925" indent="-34925">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combinations function with an error message:</a:t>
            </a:r>
          </a:p>
          <a:p>
            <a:pPr marL="34925" indent="147638">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combinations_with_error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k &gt;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error(</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'Cannot calculate with given values'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spcAft>
                <a:spcPts val="70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Combinations function with runtime parameters:</a:t>
            </a:r>
          </a:p>
          <a:p>
            <a:pPr marL="34925" indent="234950">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combinations_with_runtime_parameters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k &gt;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error(</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'Cannot choose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from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elements'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k,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spcAft>
                <a:spcPts val="70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29</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89673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this week in Part 2</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 options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Axis control</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Week_5_Part_3_Functions_and_Graphing.mlx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6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30</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Why Use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the complexity of your scripts increases, you will most likely find that certain pieces of code are repeated in several different places. In this case, it makes sense to package this segment of code as a separate, general “helper” code that you can call with a single command. In this way you reduce maintenance effort: if you change this block of code, you now need change it in one place only.</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It is possible to call scripts from within other scripts. However, this is generally not recommended as all scripts share the MATLAB (base) workspace. Hence, any change made to a variable by one script affects all the other scripts that reference that variable. Furthermore, you need to keep a careful inventory of your workspace so that all scripts are using the same variable names. This undermines the purpose of keeping your code modular to be more maintainable.</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better solution is to create your own functions. A function can be seen as a “black box”: code that requires certain types of inputs, performs some action, and returns some outputs. As it is running, you typically never see the actions “inside the box,” just the output. The variables in a function occupy their own, separate workspace.</a:t>
            </a:r>
            <a:endParaRPr kumimoji="0" lang="en-ZA" altLang="en-US" sz="12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Creating a Function</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Any script can contain code to define a function. Functions are created using a function declaration.</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[out1,  out2,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(in1, in2,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declaration starts with the function keyword.</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function declaration syntax (after the function keyword) is identical to the syntax for calling functions in MATLAB.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functions with a single output, the square brackets are unnecessary (and slightly less efficient).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Values are assigned to input variables when the function is called with specific inputs.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Code following the function declaration describes how output variables are computed from input variables.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Each declared output must be assigned a value somewhere in the code.</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function ends with an end statement.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Functions defined within a script are called local functions. Local function definitions must be located after all other script code. In the Live Editor, a section break is automatically created before the first local function definition.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times when you may want to create a function that has no input or no output (or even both). To accommodate such situations, the following are all valid declaration syntaxes:</a:t>
            </a: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[out1, out2,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[out1, out2,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(in1, in2,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(in1, in2,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gn="ctr">
              <a:lnSpc>
                <a:spcPct val="100000"/>
              </a:lnSpc>
              <a:spcBef>
                <a:spcPts val="0"/>
              </a:spcBef>
              <a:buNone/>
            </a:pPr>
            <a:endParaRPr lang="en-ZA" sz="1600" b="1"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look at an example of a function that takes in three values and performs addition calculations on the inputs and outputs the answers of these calculations. Find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70764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look at an example of a function that takes in three values and performs addition calculations on the inputs and outputs the answers of these calculations. Find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Create a function called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calculates the volume of a cone. Write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32C40773-9E67-C41C-4479-54C29BB06CD0}"/>
              </a:ext>
            </a:extLst>
          </p:cNvPr>
          <p:cNvPicPr>
            <a:picLocks noChangeAspect="1"/>
          </p:cNvPicPr>
          <p:nvPr/>
        </p:nvPicPr>
        <p:blipFill>
          <a:blip r:embed="rId7"/>
          <a:stretch>
            <a:fillRect/>
          </a:stretch>
        </p:blipFill>
        <p:spPr>
          <a:xfrm>
            <a:off x="551650" y="2448599"/>
            <a:ext cx="567000" cy="540000"/>
          </a:xfrm>
          <a:prstGeom prst="rect">
            <a:avLst/>
          </a:prstGeom>
        </p:spPr>
      </p:pic>
    </p:spTree>
    <p:extLst>
      <p:ext uri="{BB962C8B-B14F-4D97-AF65-F5344CB8AC3E}">
        <p14:creationId xmlns:p14="http://schemas.microsoft.com/office/powerpoint/2010/main" val="331871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32940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Calling a Function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User-defined functions are called just like any other MATLAB functions. The calling syntax is specified in the function declaration.</a:t>
            </a:r>
          </a:p>
          <a:p>
            <a:pPr marL="0" indent="0" algn="just">
              <a:lnSpc>
                <a:spcPct val="100000"/>
              </a:lnSpc>
              <a:spcBef>
                <a:spcPts val="0"/>
              </a:spcBef>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values of the inputs given when the function is called are assigned, in order, to the variables in the function declaration line:</a:t>
            </a:r>
          </a:p>
          <a:p>
            <a:pPr marL="0" indent="0" algn="just">
              <a:lnSpc>
                <a:spcPct val="100000"/>
              </a:lnSpc>
              <a:spcBef>
                <a:spcPts val="0"/>
              </a:spcBef>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y]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gn="just">
              <a:lnSpc>
                <a:spcPts val="1400"/>
              </a:lnSpc>
              <a:spcBef>
                <a:spcPts val="700"/>
              </a:spcBef>
              <a:spcAft>
                <a:spcPts val="700"/>
              </a:spcAft>
              <a:buNone/>
              <a:tabLst>
                <a:tab pos="182563"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y]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Inside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have the value 42,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have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c</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will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have the value 0.</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Similarly, the outputs are assigned in order. In the above example, the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frogs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inside the function will have the value 45.1416 and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bats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will have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Hence, in the base MATLAB workspace,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45.1416 and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816407"/>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04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251440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Calling a Function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If a function is written to return multiple outputs, it is not necessary to return all the outputs. For example, if only the output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needed, you can call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by typing</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0000"/>
              </a:lnSpc>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45.1416. The value assigned to bats inside the function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ignored.</a:t>
            </a:r>
          </a:p>
          <a:p>
            <a:pPr marL="0" indent="0">
              <a:lnSpc>
                <a:spcPct val="100000"/>
              </a:lnSpc>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only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needed, however, you can tell MATLAB to ignore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by using the tilde (~) as a placeholder: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y]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(42,pi, 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y]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(42,pi, 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because this is the value assigned to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bats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inside the function. The value assigned to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frogs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inside the function will be ignored.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560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2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6000</TotalTime>
  <Words>3469</Words>
  <Application>Microsoft Office PowerPoint</Application>
  <PresentationFormat>On-screen Show (4:3)</PresentationFormat>
  <Paragraphs>330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Consolas</vt:lpstr>
      <vt:lpstr>Helvetica</vt:lpstr>
      <vt:lpstr>Symbol</vt:lpstr>
      <vt:lpstr>Office Theme</vt:lpstr>
      <vt:lpstr>Functions </vt:lpstr>
      <vt:lpstr>Table of Contents</vt:lpstr>
      <vt:lpstr>What we covered this week in Part 2</vt:lpstr>
      <vt:lpstr>Why Use Functions?</vt:lpstr>
      <vt:lpstr>Creating and Calling Functions</vt:lpstr>
      <vt:lpstr>Creating and Calling Functions</vt:lpstr>
      <vt:lpstr>Creating and Calling Functions</vt:lpstr>
      <vt:lpstr>Calling a Function</vt:lpstr>
      <vt:lpstr>Calling a Function</vt:lpstr>
      <vt:lpstr>Calling a Function</vt:lpstr>
      <vt:lpstr>Function Workspaces</vt:lpstr>
      <vt:lpstr>Function Workspaces</vt:lpstr>
      <vt:lpstr>Creating a Function File</vt:lpstr>
      <vt:lpstr>Creating a Function File</vt:lpstr>
      <vt:lpstr>Creating a Function File</vt:lpstr>
      <vt:lpstr>Debugging &amp; Error Handling</vt:lpstr>
      <vt:lpstr>Debugging in MATLAB</vt:lpstr>
      <vt:lpstr>Debugging in MATLAB</vt:lpstr>
      <vt:lpstr>Debugging in MATLAB</vt:lpstr>
      <vt:lpstr>Debugging in MATLAB</vt:lpstr>
      <vt:lpstr>Error Handling</vt:lpstr>
      <vt:lpstr>Error Handling</vt:lpstr>
      <vt:lpstr>Error Handling</vt:lpstr>
      <vt:lpstr>Error Handling</vt:lpstr>
      <vt:lpstr>Error Handling</vt:lpstr>
      <vt:lpstr>What we've covered this week in Part 3</vt:lpstr>
      <vt:lpstr>Creating a Function Examples and Exercises</vt:lpstr>
      <vt:lpstr>Debugging and Error-Handling Examples and Exercises</vt:lpstr>
      <vt:lpstr>Debugging and Error-Handling Examples and Exercises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899</cp:revision>
  <dcterms:created xsi:type="dcterms:W3CDTF">2023-05-01T18:31:50Z</dcterms:created>
  <dcterms:modified xsi:type="dcterms:W3CDTF">2023-05-23T12:19:05Z</dcterms:modified>
</cp:coreProperties>
</file>