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67" r:id="rId2"/>
    <p:sldId id="257" r:id="rId3"/>
    <p:sldId id="258" r:id="rId4"/>
    <p:sldId id="271" r:id="rId5"/>
    <p:sldId id="332" r:id="rId6"/>
    <p:sldId id="333" r:id="rId7"/>
    <p:sldId id="329" r:id="rId8"/>
    <p:sldId id="330" r:id="rId9"/>
    <p:sldId id="334" r:id="rId10"/>
    <p:sldId id="335" r:id="rId11"/>
    <p:sldId id="331" r:id="rId12"/>
    <p:sldId id="268" r:id="rId13"/>
    <p:sldId id="270" r:id="rId14"/>
    <p:sldId id="292" r:id="rId15"/>
    <p:sldId id="29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09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5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23 May 2023</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hyperlink" Target="https://www.mathworks.com/videos/how-to-call-matlab-from-python-1571136879916.html" TargetMode="External"/><Relationship Id="rId7" Type="http://schemas.openxmlformats.org/officeDocument/2006/relationships/image" Target="../media/image4.svg"/><Relationship Id="rId2" Type="http://schemas.openxmlformats.org/officeDocument/2006/relationships/hyperlink" Target="https://www.mathworks.com/videos/how-to-call-python-from-matlab-1571135771573.html"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hyperlink" Target="https://www.mathworks.com/campaigns/offers/matlab-python-cheat-sheets.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hyperlink" Target="https://www.mathworks.com/videos/interoperability-of-matlab-with-other-programming-languages-1623071387701.html#:~:text=MATLAB%20offers%20a%202-way,from%20one%20environment%20to%20another." TargetMode="External"/><Relationship Id="rId7" Type="http://schemas.openxmlformats.org/officeDocument/2006/relationships/image" Target="../media/image3.png"/><Relationship Id="rId2" Type="http://schemas.openxmlformats.org/officeDocument/2006/relationships/hyperlink" Target="https://www.mathworks.com/support/requirements/language-interfaces.html" TargetMode="Externa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hyperlink" Target="https://matlabacademy.mathworks.com/" TargetMode="External"/><Relationship Id="rId4" Type="http://schemas.openxmlformats.org/officeDocument/2006/relationships/hyperlink" Target="https://www.mathworks.com/campaigns/offers/matlab-python-cheat-sheets.html"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hyperlink" Target="https://www.mathworks.com/help/matlab/matlab_external/pythonnumericvariables.html" TargetMode="External"/><Relationship Id="rId7" Type="http://schemas.openxmlformats.org/officeDocument/2006/relationships/image" Target="../media/image3.png"/><Relationship Id="rId2" Type="http://schemas.openxmlformats.org/officeDocument/2006/relationships/hyperlink" Target="https://www.mathworks.com/products/matlab/matlab-and-other-programming-languages.html" TargetMode="Externa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hyperlink" Target="https://www.mathworks.com/videos/how-to-call-matlab-from-python-1571136879916.html" TargetMode="External"/><Relationship Id="rId4" Type="http://schemas.openxmlformats.org/officeDocument/2006/relationships/hyperlink" Target="https://www.mathworks.com/videos/how-to-call-python-from-matlab-1571135771573.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Live%20Scripts/Week_6_Part_2_Interoperability.mlx" TargetMode="External"/><Relationship Id="rId2" Type="http://schemas.openxmlformats.org/officeDocument/2006/relationships/hyperlink" Target="../Live%20Scripts/Week_1_Part_1_Fundamentals.mlx"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4.xml"/><Relationship Id="rId7"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image" Target="../media/image4.svg"/><Relationship Id="rId5" Type="http://schemas.openxmlformats.org/officeDocument/2006/relationships/slide" Target="slide12.xml"/><Relationship Id="rId10" Type="http://schemas.openxmlformats.org/officeDocument/2006/relationships/image" Target="../media/image3.png"/><Relationship Id="rId4" Type="http://schemas.openxmlformats.org/officeDocument/2006/relationships/slide" Target="slide7.xml"/><Relationship Id="rId9" Type="http://schemas.openxmlformats.org/officeDocument/2006/relationships/slide" Target="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mathworks.com/products/matlab/matlab-and-other-programming-languages.html"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mathworks.com/help/deeplearning/deep-learning-import-and-export.html"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7.xml.rels><?xml version="1.0" encoding="UTF-8" standalone="yes"?>
<Relationships xmlns="http://schemas.openxmlformats.org/package/2006/relationships"><Relationship Id="rId3" Type="http://schemas.openxmlformats.org/officeDocument/2006/relationships/hyperlink" Target="https://www.mathworks.com/help/matlab/matlab_external/install-supported-python-implementation.html" TargetMode="External"/><Relationship Id="rId7" Type="http://schemas.openxmlformats.org/officeDocument/2006/relationships/image" Target="../media/image4.svg"/><Relationship Id="rId2" Type="http://schemas.openxmlformats.org/officeDocument/2006/relationships/hyperlink" Target="https://www.mathworks.com/support/requirements/language-interfaces.html"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hyperlink" Target="https://www.mathworks.com/help/matlab/matlab_external/install-the-matlab-engine-for-python.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GB"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t>Interoperability</a:t>
            </a:r>
            <a:br>
              <a:rPr lang="en-ZA" sz="3200"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ZA" sz="3200" b="1" dirty="0">
              <a:solidFill>
                <a:schemeClr val="accent2"/>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(6), Interoperability</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6CD57F-4162-A815-015A-DA8C18259538}"/>
              </a:ext>
            </a:extLst>
          </p:cNvPr>
          <p:cNvSpPr/>
          <p:nvPr/>
        </p:nvSpPr>
        <p:spPr>
          <a:xfrm>
            <a:off x="462013" y="2203563"/>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416891" y="365126"/>
            <a:ext cx="83160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Use Python Numeric Types in MATLAB</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tabLst>
                <a:tab pos="625475" algn="l"/>
              </a:tabLst>
            </a:pPr>
            <a:r>
              <a:rPr lang="en-ZA" sz="12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Now you try! Create a row vector,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x</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with the value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2</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4</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6</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use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fsum</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from the Python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math</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module to determine its sum.</a:t>
            </a:r>
          </a:p>
          <a:p>
            <a:pPr marL="36195" indent="0">
              <a:lnSpc>
                <a:spcPts val="1400"/>
              </a:lnSpc>
              <a:spcBef>
                <a:spcPts val="700"/>
              </a:spcBef>
              <a:buNone/>
              <a:tabLst>
                <a:tab pos="452438" algn="l"/>
              </a:tabLst>
            </a:pPr>
            <a:endPar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452438" algn="l"/>
              </a:tabLst>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x = 2:2:6;</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Aft>
                <a:spcPts val="700"/>
              </a:spcAft>
              <a:buNone/>
              <a:tabLst>
                <a:tab pos="452438" algn="l"/>
              </a:tabLst>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py.math.fsum</a:t>
            </a: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(x)</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tabLst>
                <a:tab pos="625475" algn="l"/>
              </a:tabLst>
            </a:pPr>
            <a:r>
              <a:rPr lang="en-GB" sz="16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200" dirty="0" err="1">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ans</a:t>
            </a:r>
            <a:r>
              <a:rPr lang="en-GB" sz="12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     12</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tabLst>
                <a:tab pos="625475" algn="l"/>
              </a:tabLst>
            </a:pPr>
            <a:endParaRPr lang="en-ZA" sz="12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Interoperability</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10</a:t>
            </a:fld>
            <a:endParaRPr lang="en-ZA"/>
          </a:p>
        </p:txBody>
      </p:sp>
      <p:pic>
        <p:nvPicPr>
          <p:cNvPr id="7" name="Untitled">
            <a:extLst>
              <a:ext uri="{FF2B5EF4-FFF2-40B4-BE49-F238E27FC236}">
                <a16:creationId xmlns:a16="http://schemas.microsoft.com/office/drawing/2014/main" id="{9096C815-B618-3965-6374-2A7120F0A283}"/>
              </a:ext>
            </a:extLst>
          </p:cNvPr>
          <p:cNvPicPr>
            <a:picLocks noChangeAspect="1"/>
          </p:cNvPicPr>
          <p:nvPr/>
        </p:nvPicPr>
        <p:blipFill>
          <a:blip r:embed="rId2"/>
          <a:stretch>
            <a:fillRect/>
          </a:stretch>
        </p:blipFill>
        <p:spPr>
          <a:xfrm>
            <a:off x="551650" y="1002936"/>
            <a:ext cx="567000" cy="540000"/>
          </a:xfrm>
          <a:prstGeom prst="rect">
            <a:avLst/>
          </a:prstGeom>
        </p:spPr>
      </p:pic>
      <p:pic>
        <p:nvPicPr>
          <p:cNvPr id="9" name="Graphic 8" descr="Chevron arrows with solid fill">
            <a:hlinkClick r:id="rId3" action="ppaction://hlinksldjump"/>
            <a:extLst>
              <a:ext uri="{FF2B5EF4-FFF2-40B4-BE49-F238E27FC236}">
                <a16:creationId xmlns:a16="http://schemas.microsoft.com/office/drawing/2014/main" id="{356BFC83-904C-C243-094A-1902686567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4045619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416891" y="365126"/>
            <a:ext cx="83160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More resources:</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For more information on how to call Python from MATLAB or MATLAB from Python, watch the following video tutorial:</a:t>
            </a:r>
          </a:p>
          <a:p>
            <a:pPr marL="800100" lvl="1" indent="-342900">
              <a:lnSpc>
                <a:spcPct val="107000"/>
              </a:lnSpc>
              <a:buFont typeface="Symbol" panose="05050102010706020507" pitchFamily="18" charset="2"/>
              <a:buChar char=""/>
            </a:pPr>
            <a:r>
              <a:rPr lang="en-GB"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Video tutorial: How to Call Python from MATLAB</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Video tutorial: How to Call MATLAB from Python</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0" indent="0">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You can also consult the </a:t>
            </a:r>
            <a:r>
              <a:rPr lang="en-GB"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Cheat Sheets for Using MATLAB with Python</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for getting started.</a:t>
            </a:r>
            <a:endParaRPr lang="en-ZA" sz="14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Interoperability</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11</a:t>
            </a:fld>
            <a:endParaRPr lang="en-ZA"/>
          </a:p>
        </p:txBody>
      </p:sp>
      <p:pic>
        <p:nvPicPr>
          <p:cNvPr id="7" name="Graphic 6" descr="Chevron arrows with solid fill">
            <a:hlinkClick r:id="rId5" action="ppaction://hlinksldjump"/>
            <a:extLst>
              <a:ext uri="{FF2B5EF4-FFF2-40B4-BE49-F238E27FC236}">
                <a16:creationId xmlns:a16="http://schemas.microsoft.com/office/drawing/2014/main" id="{CF03CA44-768A-5645-2632-29FE3E9AA7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465975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What we've covered this week in part 2: Interoperability</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9" y="1276982"/>
            <a:ext cx="8229600" cy="5112000"/>
          </a:xfrm>
        </p:spPr>
        <p:txBody>
          <a:bodyPr>
            <a:normAutofit/>
          </a:bodyPr>
          <a:lstStyle/>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2, we learnt about: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indent="-180975">
              <a:lnSpc>
                <a:spcPct val="107000"/>
              </a:lnSpc>
              <a:buFont typeface="Symbol" panose="05050102010706020507" pitchFamily="18" charset="2"/>
              <a:buChar char=""/>
              <a:tabLst>
                <a:tab pos="722313"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Interoperability with other languages</a:t>
            </a:r>
          </a:p>
          <a:p>
            <a:pPr marL="722313" indent="-180975">
              <a:lnSpc>
                <a:spcPct val="107000"/>
              </a:lnSpc>
              <a:buFont typeface="Symbol" panose="05050102010706020507" pitchFamily="18" charset="2"/>
              <a:buChar char=""/>
              <a:tabLst>
                <a:tab pos="722313"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MATLAB and Python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In the next part of this week's content, we will be demonstrating Beyond Introduction to Programming, covering the following sub-topics: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indent="-180975">
              <a:lnSpc>
                <a:spcPct val="107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Symbolic Math</a:t>
            </a:r>
          </a:p>
          <a:p>
            <a:pPr marL="722313" indent="-180975">
              <a:lnSpc>
                <a:spcPct val="107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Object-Oriented Programming (OOP) </a:t>
            </a:r>
          </a:p>
          <a:p>
            <a:pPr marL="722313" indent="-180975">
              <a:lnSpc>
                <a:spcPct val="107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Simulink</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Interoperability</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12</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3A4713CF-6D70-2B51-755F-7B9553970E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694232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Extra resources</a:t>
            </a:r>
            <a:endParaRPr lang="en-ZA" sz="6600" b="1" dirty="0"/>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1" y="1276985"/>
            <a:ext cx="8229600" cy="5112000"/>
          </a:xfrm>
        </p:spPr>
        <p:txBody>
          <a:bodyPr>
            <a:normAutofit/>
          </a:bodyPr>
          <a:lstStyle/>
          <a:p>
            <a:pPr marL="34290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Documentation: MATLAB Interfaces to Other Languages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Video: Interoperability of MATLAB with other Programming Languages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Cheat Sheets for Using MATLAB with Python</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rPr>
              <a:t>Self-Paced Online Courses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Interoperability</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13</a:t>
            </a:fld>
            <a:endParaRPr lang="en-ZA"/>
          </a:p>
        </p:txBody>
      </p:sp>
      <p:pic>
        <p:nvPicPr>
          <p:cNvPr id="7" name="Graphic 6" descr="Chevron arrows with solid fill">
            <a:hlinkClick r:id="rId6" action="ppaction://hlinksldjump"/>
            <a:extLst>
              <a:ext uri="{FF2B5EF4-FFF2-40B4-BE49-F238E27FC236}">
                <a16:creationId xmlns:a16="http://schemas.microsoft.com/office/drawing/2014/main" id="{0AD4192F-75F3-15FD-218A-7DF2995313E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51810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marL="0" indent="0" algn="ctr">
              <a:spcBef>
                <a:spcPts val="700"/>
              </a:spcBef>
              <a:spcAft>
                <a:spcPts val="700"/>
              </a:spcAft>
              <a:buNone/>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References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1" y="1276985"/>
            <a:ext cx="8229600" cy="5112000"/>
          </a:xfrm>
        </p:spPr>
        <p:txBody>
          <a:bodyPr>
            <a:normAutofit/>
          </a:bodyPr>
          <a:lstStyle/>
          <a:p>
            <a:pPr marL="34290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Using MATLAB with Other Programming Languages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Documentation: Use Python Numeric Variables in MATLAB</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Video tutorial: How to Call Python from MATLAB</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rPr>
              <a:t>Video tutorial: How to Call MATLAB from Python</a:t>
            </a: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Interoperability</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14</a:t>
            </a:fld>
            <a:endParaRPr lang="en-ZA"/>
          </a:p>
        </p:txBody>
      </p:sp>
      <p:pic>
        <p:nvPicPr>
          <p:cNvPr id="7" name="Graphic 6" descr="Chevron arrows with solid fill">
            <a:hlinkClick r:id="rId6" action="ppaction://hlinksldjump"/>
            <a:extLst>
              <a:ext uri="{FF2B5EF4-FFF2-40B4-BE49-F238E27FC236}">
                <a16:creationId xmlns:a16="http://schemas.microsoft.com/office/drawing/2014/main" id="{66AB3443-012B-70E5-D1A5-9359FB32247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10563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endParaRPr>
          </a:p>
          <a:p>
            <a:pPr>
              <a:lnSpc>
                <a:spcPct val="107000"/>
              </a:lnSpc>
              <a:spcBef>
                <a:spcPts val="1050"/>
              </a:spcBef>
              <a:spcAft>
                <a:spcPts val="1050"/>
              </a:spcAf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file"/>
              </a:rPr>
              <a:t>Week_6_Part_2_Interoperability_Solution.mlx</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6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6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6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6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6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6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b="1" i="1" dirty="0">
                <a:effectLst/>
                <a:latin typeface="Helvetica" panose="020B0604020202020204" pitchFamily="34" charset="0"/>
                <a:ea typeface="Times New Roman" panose="02020603050405020304" pitchFamily="18" charset="0"/>
                <a:cs typeface="Times New Roman" panose="02020603050405020304" pitchFamily="18" charset="0"/>
              </a:rPr>
              <a:t>Copyright 2022 The MathWorks, Inc. &amp; Opti-</a:t>
            </a:r>
            <a:r>
              <a:rPr lang="en-GB" sz="1600" b="1" i="1" dirty="0" err="1">
                <a:effectLst/>
                <a:latin typeface="Helvetica" panose="020B0604020202020204" pitchFamily="34" charset="0"/>
                <a:ea typeface="Times New Roman" panose="02020603050405020304" pitchFamily="18" charset="0"/>
                <a:cs typeface="Times New Roman" panose="02020603050405020304" pitchFamily="18" charset="0"/>
              </a:rPr>
              <a:t>Num</a:t>
            </a:r>
            <a:r>
              <a:rPr lang="en-GB" sz="1600" b="1" i="1" dirty="0">
                <a:effectLst/>
                <a:latin typeface="Helvetica" panose="020B0604020202020204" pitchFamily="34" charset="0"/>
                <a:ea typeface="Times New Roman" panose="02020603050405020304" pitchFamily="18" charset="0"/>
                <a:cs typeface="Times New Roman" panose="02020603050405020304" pitchFamily="18" charset="0"/>
              </a:rPr>
              <a:t> Solutions (Pty) Ltd.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15</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a:bodyPr>
          <a:lstStyle/>
          <a:p>
            <a:pPr marL="0" indent="0">
              <a:lnSpc>
                <a:spcPct val="100000"/>
              </a:lnSpc>
              <a:buNone/>
            </a:pPr>
            <a:r>
              <a:rPr lang="en-ZA" sz="2000" dirty="0">
                <a:latin typeface="Helvetica" panose="020B0604020202020204" pitchFamily="34" charset="0"/>
                <a:cs typeface="Helvetica" panose="020B0604020202020204" pitchFamily="34" charset="0"/>
                <a:hlinkClick r:id="rId2" action="ppaction://hlinksldjump"/>
              </a:rPr>
              <a:t>Recap of Week 6, Part 1: Big Picture</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hlinkClick r:id="rId3" action="ppaction://hlinksldjump"/>
              </a:rPr>
              <a:t>MATLAB Interoperability with other languages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4" action="ppaction://hlinksldjump"/>
              </a:rPr>
              <a:t>MATLAB and Python</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hlinkClick r:id="rId5" action="ppaction://hlinksldjump"/>
              </a:rPr>
              <a:t>What we've covered this week in part 2: Interoperability</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hlinkClick r:id="rId6" action="ppaction://hlinksldjump"/>
              </a:rPr>
              <a:t>Extra resources</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hlinkClick r:id="rId7" action="ppaction://hlinksldjump"/>
              </a:rPr>
              <a:t>References</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effectLst/>
                <a:latin typeface="Helvetica" panose="020B0604020202020204" pitchFamily="34" charset="0"/>
                <a:ea typeface="Times New Roman" panose="02020603050405020304" pitchFamily="18" charset="0"/>
                <a:cs typeface="Times New Roman" panose="02020603050405020304" pitchFamily="18" charset="0"/>
                <a:hlinkClick r:id="rId8" action="ppaction://hlinksldjump"/>
              </a:rPr>
              <a:t>MATLAB Live Script</a:t>
            </a:r>
            <a:endParaRPr lang="en-ZA" sz="2000"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Interoperability</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7" name="Graphic 6" descr="Chevron arrows with solid fill">
            <a:hlinkClick r:id="rId9" action="ppaction://hlinksldjump"/>
            <a:extLst>
              <a:ext uri="{FF2B5EF4-FFF2-40B4-BE49-F238E27FC236}">
                <a16:creationId xmlns:a16="http://schemas.microsoft.com/office/drawing/2014/main" id="{BA3C6FC9-10B2-E760-AABC-230A8BE02E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Recap of Week 6, Part 1: Big Picture </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1, we learnt about: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tabLst>
                <a:tab pos="722313"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What is computational thinking?</a:t>
            </a:r>
          </a:p>
          <a:p>
            <a:pPr marL="722313" lvl="0" indent="-180975">
              <a:lnSpc>
                <a:spcPct val="107000"/>
              </a:lnSpc>
              <a:buFont typeface="Symbol" panose="05050102010706020507" pitchFamily="18" charset="2"/>
              <a:buChar char=""/>
              <a:tabLst>
                <a:tab pos="722313"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Why is computational thinking important?</a:t>
            </a:r>
          </a:p>
          <a:p>
            <a:pPr marL="722313" lvl="0" indent="-180975">
              <a:lnSpc>
                <a:spcPct val="107000"/>
              </a:lnSpc>
              <a:buFont typeface="Symbol" panose="05050102010706020507" pitchFamily="18" charset="2"/>
              <a:buChar char=""/>
              <a:tabLst>
                <a:tab pos="722313"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How do we become computational thinkers?</a:t>
            </a:r>
          </a:p>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In the next part of this week's content, we will be learning about interoperability, covering the following sub-topics: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Interoperability with other languages</a:t>
            </a:r>
          </a:p>
          <a:p>
            <a:pPr marL="722313" lvl="0" indent="-180975">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MATLAB and Python</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Interoperability</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D86F5E0C-D424-9CF7-FB09-D468637A20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MATLAB Interoperability with other languages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Interoperability is the ability of computer systems or software to exchange and make use of information. MATLAB offers interoperability between many other languages, as well as three means of achieving this: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Call libraries written in another language from MATLAB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Call MATLAB from another language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Package MATLAB programs as software components for use in other languages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Interoperability</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ED577CCB-1D4C-E48F-AA0F-9390730AE9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12213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MATLAB Interoperability with other languages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The following graphic covers each of these in more details, but we encourage you to consult </a:t>
            </a:r>
            <a:r>
              <a:rPr lang="en-GB"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this link</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for more information on using MATLAB with other languages.</a:t>
            </a:r>
            <a:endParaRPr lang="en-ZA" sz="1600" dirty="0">
              <a:effectLst/>
              <a:latin typeface="Helvetica" panose="020B0604020202020204" pitchFamily="34" charset="0"/>
              <a:ea typeface="Times New Roman" panose="02020603050405020304" pitchFamily="18"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Interoperability</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8" name="Picture 7" descr="Graphical user interface, text, application">
            <a:extLst>
              <a:ext uri="{FF2B5EF4-FFF2-40B4-BE49-F238E27FC236}">
                <a16:creationId xmlns:a16="http://schemas.microsoft.com/office/drawing/2014/main" id="{228FA7EE-4306-33B1-81D8-345E8C2C7C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453" y="2366245"/>
            <a:ext cx="7194739" cy="3384000"/>
          </a:xfrm>
          <a:prstGeom prst="rect">
            <a:avLst/>
          </a:prstGeom>
        </p:spPr>
      </p:pic>
      <p:pic>
        <p:nvPicPr>
          <p:cNvPr id="7" name="Graphic 6" descr="Chevron arrows with solid fill">
            <a:hlinkClick r:id="rId4" action="ppaction://hlinksldjump"/>
            <a:extLst>
              <a:ext uri="{FF2B5EF4-FFF2-40B4-BE49-F238E27FC236}">
                <a16:creationId xmlns:a16="http://schemas.microsoft.com/office/drawing/2014/main" id="{E552048D-4EC4-CCF9-D80B-5F4DE31415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497184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MATLAB Interoperability with other languages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You can also leverage open architecture formats in your workflow. The ONNX model format is one such example, where importing and exporting of Deep Learning models in MATLAB (and consequently Simulink) enables cross-tool development, testing, and deployment. See the </a:t>
            </a:r>
            <a:r>
              <a:rPr lang="en-GB"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Deep Learning Import and Export</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documentation for more information on this.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Interoperability</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11" name="Picture 10" descr="Diagram">
            <a:extLst>
              <a:ext uri="{FF2B5EF4-FFF2-40B4-BE49-F238E27FC236}">
                <a16:creationId xmlns:a16="http://schemas.microsoft.com/office/drawing/2014/main" id="{1BBE11A6-2338-0B5F-C1B6-B594440BAA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936" y="2891858"/>
            <a:ext cx="6618127" cy="3132000"/>
          </a:xfrm>
          <a:prstGeom prst="rect">
            <a:avLst/>
          </a:prstGeom>
        </p:spPr>
      </p:pic>
      <p:pic>
        <p:nvPicPr>
          <p:cNvPr id="7" name="Graphic 6" descr="Chevron arrows with solid fill">
            <a:hlinkClick r:id="rId4" action="ppaction://hlinksldjump"/>
            <a:extLst>
              <a:ext uri="{FF2B5EF4-FFF2-40B4-BE49-F238E27FC236}">
                <a16:creationId xmlns:a16="http://schemas.microsoft.com/office/drawing/2014/main" id="{F54F2697-B723-3F3A-C8B3-A152C6D916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611632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8B8A05B-CCDB-74D4-C124-C682F3972C3A}"/>
              </a:ext>
            </a:extLst>
          </p:cNvPr>
          <p:cNvSpPr/>
          <p:nvPr/>
        </p:nvSpPr>
        <p:spPr>
          <a:xfrm>
            <a:off x="449176" y="4482178"/>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MATLAB and Python</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lvl="0" indent="0" algn="just">
              <a:lnSpc>
                <a:spcPct val="107000"/>
              </a:lnSpc>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For the remainder of this section, we will be covering a basic call of Python from the MATLAB environment. If you already have Python installed, be sure to check if the version interfaces with MATLAB by consulting </a:t>
            </a:r>
            <a:r>
              <a:rPr lang="en-GB"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this link</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For Python installation support, please consult the </a:t>
            </a:r>
            <a:r>
              <a:rPr lang="en-GB"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Configure Your System to Use Python</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documentation. Be sure install a version that can interface with MATLAB. </a:t>
            </a:r>
          </a:p>
          <a:p>
            <a:pPr marL="0" indent="0" algn="just">
              <a:lnSpc>
                <a:spcPct val="107000"/>
              </a:lnSpc>
              <a:spcBef>
                <a:spcPts val="1050"/>
              </a:spcBef>
              <a:spcAft>
                <a:spcPts val="1050"/>
              </a:spcAft>
              <a:buNone/>
            </a:pPr>
            <a:r>
              <a:rPr lang="en-GB" sz="1600" b="1" dirty="0">
                <a:effectLst/>
                <a:latin typeface="Helvetica" panose="020B0604020202020204" pitchFamily="34" charset="0"/>
                <a:ea typeface="Times New Roman" panose="02020603050405020304" pitchFamily="18" charset="0"/>
                <a:cs typeface="Times New Roman" panose="02020603050405020304" pitchFamily="18" charset="0"/>
              </a:rPr>
              <a:t>Note:</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You can always use MATLAB Online for working with Python in MATLAB. This environment has already been configured for your ease of access.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Assuming you are all setup and ready to move forward, let us do a quick check with MATLAB what version of Python is recognising. We use the command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pyenv</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(or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pyversion</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if you are using a MATLAB version prior to R2019b).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gn="just">
              <a:lnSpc>
                <a:spcPts val="1400"/>
              </a:lnSpc>
              <a:spcBef>
                <a:spcPts val="700"/>
              </a:spcBef>
              <a:spcAft>
                <a:spcPts val="700"/>
              </a:spcAft>
              <a:buNone/>
              <a:tabLst>
                <a:tab pos="269875" algn="l"/>
              </a:tabLst>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pyenv</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The output from this command will supply you with the version of Python being recognised, for example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3.9</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If you receive an empty string response for the Version, MATLAB is not recognising your Python installation and you should check that a compatible version is installed correctly. You may need to </a:t>
            </a:r>
            <a:r>
              <a:rPr lang="en-GB"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Install MATLAB Engine API for Python</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t>
            </a:r>
            <a:endParaRPr lang="en-ZA" sz="14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Interoperability</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8" name="Graphic 7" descr="Chevron arrows with solid fill">
            <a:hlinkClick r:id="rId5" action="ppaction://hlinksldjump"/>
            <a:extLst>
              <a:ext uri="{FF2B5EF4-FFF2-40B4-BE49-F238E27FC236}">
                <a16:creationId xmlns:a16="http://schemas.microsoft.com/office/drawing/2014/main" id="{CF9E1671-F975-CB08-38C2-8A1F7B78253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51476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79CBFC0-9E07-E24F-9D6E-BCA4E31F1D29}"/>
              </a:ext>
            </a:extLst>
          </p:cNvPr>
          <p:cNvSpPr/>
          <p:nvPr/>
        </p:nvSpPr>
        <p:spPr>
          <a:xfrm>
            <a:off x="462013" y="449212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AD31221E-1A7B-CB16-7893-3C6993584EEF}"/>
              </a:ext>
            </a:extLst>
          </p:cNvPr>
          <p:cNvSpPr/>
          <p:nvPr/>
        </p:nvSpPr>
        <p:spPr>
          <a:xfrm>
            <a:off x="462013" y="2616735"/>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416891" y="365126"/>
            <a:ext cx="83160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Use Python Numeric Types in MATLAB</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When calling a Python function that takes a numeric input argument, MATLAB converts double values into types that best represent the data to the Python language. For example, to call trigonometry functions in the Python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math</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module, pass a MATLAB double value.</a:t>
            </a:r>
          </a:p>
          <a:p>
            <a:pPr marL="0" indent="0">
              <a:lnSpc>
                <a:spcPct val="107000"/>
              </a:lnSpc>
              <a:spcBef>
                <a:spcPts val="1050"/>
              </a:spcBef>
              <a:spcAft>
                <a:spcPts val="1050"/>
              </a:spcAft>
              <a:buNone/>
              <a:tabLst>
                <a:tab pos="182563" algn="l"/>
              </a:tabLst>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pynum</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 </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py.math.radians</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(90)</a:t>
            </a:r>
          </a:p>
          <a:p>
            <a:pPr marL="0" indent="0">
              <a:lnSpc>
                <a:spcPct val="107000"/>
              </a:lnSpc>
              <a:spcBef>
                <a:spcPts val="1050"/>
              </a:spcBef>
              <a:spcAft>
                <a:spcPts val="1050"/>
              </a:spcAft>
              <a:buNone/>
              <a:tabLst>
                <a:tab pos="182563" algn="l"/>
                <a:tab pos="355600" algn="l"/>
              </a:tabLst>
            </a:pPr>
            <a:r>
              <a:rPr lang="en-ZA" sz="1600" dirty="0">
                <a:latin typeface="Consolas" panose="020B0609020204030204" pitchFamily="49" charset="0"/>
                <a:ea typeface="Times New Roman" panose="02020603050405020304" pitchFamily="18" charset="0"/>
                <a:cs typeface="Times New Roman" panose="02020603050405020304" pitchFamily="18" charset="0"/>
              </a:rPr>
              <a:t>		</a:t>
            </a:r>
            <a:r>
              <a:rPr lang="en-ZA" sz="1400" dirty="0" err="1">
                <a:effectLst/>
                <a:latin typeface="Consolas" panose="020B0609020204030204" pitchFamily="49" charset="0"/>
                <a:ea typeface="Times New Roman" panose="02020603050405020304" pitchFamily="18" charset="0"/>
                <a:cs typeface="Times New Roman" panose="02020603050405020304" pitchFamily="18" charset="0"/>
              </a:rPr>
              <a:t>pynum</a:t>
            </a: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 =    1.570796326794897</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For functions that return Python float types, MATLAB automatically converts this type to double.</a:t>
            </a:r>
          </a:p>
          <a:p>
            <a:pPr marL="0" indent="0">
              <a:lnSpc>
                <a:spcPct val="107000"/>
              </a:lnSpc>
              <a:spcBef>
                <a:spcPts val="1050"/>
              </a:spcBef>
              <a:spcAft>
                <a:spcPts val="1050"/>
              </a:spcAft>
              <a:buNone/>
              <a:tabLst>
                <a:tab pos="182563" algn="l"/>
              </a:tabLst>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class(</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pynum</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t>
            </a:r>
          </a:p>
          <a:p>
            <a:pPr marL="0" indent="0">
              <a:lnSpc>
                <a:spcPct val="107000"/>
              </a:lnSpc>
              <a:spcBef>
                <a:spcPts val="1050"/>
              </a:spcBef>
              <a:spcAft>
                <a:spcPts val="1050"/>
              </a:spcAft>
              <a:buNone/>
              <a:tabLst>
                <a:tab pos="355600" algn="l"/>
              </a:tabLst>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400" dirty="0" err="1">
                <a:effectLst/>
                <a:latin typeface="Consolas" panose="020B0609020204030204" pitchFamily="49" charset="0"/>
                <a:ea typeface="Times New Roman" panose="02020603050405020304" pitchFamily="18" charset="0"/>
                <a:cs typeface="Times New Roman" panose="02020603050405020304" pitchFamily="18" charset="0"/>
              </a:rPr>
              <a:t>ans</a:t>
            </a: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 = 'double'</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Interoperability</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93AD3A5E-771A-3870-5719-E60B19FF04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10445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98543C-4A5A-3FFA-CF23-D248B1BCB54A}"/>
              </a:ext>
            </a:extLst>
          </p:cNvPr>
          <p:cNvSpPr/>
          <p:nvPr/>
        </p:nvSpPr>
        <p:spPr>
          <a:xfrm>
            <a:off x="462013" y="2337703"/>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416891" y="365126"/>
            <a:ext cx="83160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Use Python Numeric Types in MATLAB</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For Python functions returning integer types, MATLAB automatically converts this type to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int64</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For example, the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bit_length</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function returns the number of bits necessary to represent an integer in binary as an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int</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value.</a:t>
            </a:r>
          </a:p>
          <a:p>
            <a:pPr marL="0" indent="0">
              <a:lnSpc>
                <a:spcPct val="107000"/>
              </a:lnSpc>
              <a:spcBef>
                <a:spcPts val="1050"/>
              </a:spcBef>
              <a:spcAft>
                <a:spcPts val="1050"/>
              </a:spcAft>
              <a:buNone/>
              <a:tabLst>
                <a:tab pos="182563" algn="l"/>
              </a:tabLst>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py.int(</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intmax</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bit_length</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buNone/>
              <a:tabLst>
                <a:tab pos="355600" algn="l"/>
              </a:tabLst>
            </a:pPr>
            <a:r>
              <a:rPr lang="en-GB" sz="16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200" dirty="0" err="1">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ans</a:t>
            </a:r>
            <a:r>
              <a:rPr lang="en-GB" sz="12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ZA" sz="12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buNone/>
              <a:tabLst>
                <a:tab pos="625475" algn="l"/>
              </a:tabLst>
            </a:pPr>
            <a:r>
              <a:rPr lang="en-GB" sz="12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Python int with properties:</a:t>
            </a:r>
            <a:endParaRPr lang="en-ZA" sz="1200" dirty="0">
              <a:effectLst/>
              <a:latin typeface="Helvetica" panose="020B0604020202020204" pitchFamily="34" charset="0"/>
              <a:ea typeface="Times New Roman" panose="02020603050405020304" pitchFamily="18" charset="0"/>
              <a:cs typeface="Times New Roman" panose="02020603050405020304" pitchFamily="18" charset="0"/>
            </a:endParaRPr>
          </a:p>
          <a:p>
            <a:pPr marL="457200" lvl="1" indent="0">
              <a:lnSpc>
                <a:spcPct val="107000"/>
              </a:lnSpc>
              <a:buNone/>
            </a:pPr>
            <a:r>
              <a:rPr lang="en-GB" sz="105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2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denominator: [1×1 py.int]</a:t>
            </a:r>
            <a:endParaRPr lang="en-ZA" sz="1200" dirty="0">
              <a:effectLst/>
              <a:latin typeface="Helvetica" panose="020B0604020202020204" pitchFamily="34" charset="0"/>
              <a:ea typeface="Times New Roman" panose="02020603050405020304" pitchFamily="18" charset="0"/>
              <a:cs typeface="Times New Roman" panose="02020603050405020304" pitchFamily="18" charset="0"/>
            </a:endParaRPr>
          </a:p>
          <a:p>
            <a:pPr marL="457200" lvl="1" indent="0">
              <a:lnSpc>
                <a:spcPct val="107000"/>
              </a:lnSpc>
              <a:buNone/>
            </a:pPr>
            <a:r>
              <a:rPr lang="en-GB" sz="12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200" dirty="0" err="1">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imag</a:t>
            </a:r>
            <a:r>
              <a:rPr lang="en-GB" sz="12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[1×1 py.int]</a:t>
            </a:r>
            <a:endParaRPr lang="en-ZA" sz="1200" dirty="0">
              <a:effectLst/>
              <a:latin typeface="Helvetica" panose="020B0604020202020204" pitchFamily="34" charset="0"/>
              <a:ea typeface="Times New Roman" panose="02020603050405020304" pitchFamily="18" charset="0"/>
              <a:cs typeface="Times New Roman" panose="02020603050405020304" pitchFamily="18" charset="0"/>
            </a:endParaRPr>
          </a:p>
          <a:p>
            <a:pPr marL="457200" lvl="1" indent="0">
              <a:lnSpc>
                <a:spcPct val="107000"/>
              </a:lnSpc>
              <a:buNone/>
            </a:pPr>
            <a:r>
              <a:rPr lang="en-GB" sz="12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numerator: [1×1 py.int]</a:t>
            </a:r>
            <a:endParaRPr lang="en-ZA" sz="1200" dirty="0">
              <a:effectLst/>
              <a:latin typeface="Helvetica" panose="020B0604020202020204" pitchFamily="34" charset="0"/>
              <a:ea typeface="Times New Roman" panose="02020603050405020304" pitchFamily="18" charset="0"/>
              <a:cs typeface="Times New Roman" panose="02020603050405020304" pitchFamily="18" charset="0"/>
            </a:endParaRPr>
          </a:p>
          <a:p>
            <a:pPr marL="457200" lvl="1" indent="0">
              <a:lnSpc>
                <a:spcPct val="107000"/>
              </a:lnSpc>
              <a:buNone/>
            </a:pPr>
            <a:r>
              <a:rPr lang="en-GB" sz="12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real: [1×1 py.int]</a:t>
            </a:r>
            <a:endParaRPr lang="en-ZA" sz="1200" dirty="0">
              <a:effectLst/>
              <a:latin typeface="Helvetica" panose="020B0604020202020204" pitchFamily="34" charset="0"/>
              <a:ea typeface="Times New Roman" panose="02020603050405020304" pitchFamily="18" charset="0"/>
              <a:cs typeface="Times New Roman" panose="02020603050405020304" pitchFamily="18" charset="0"/>
            </a:endParaRPr>
          </a:p>
          <a:p>
            <a:pPr marL="457200" lvl="1" indent="0">
              <a:lnSpc>
                <a:spcPct val="107000"/>
              </a:lnSpc>
              <a:buNone/>
            </a:pPr>
            <a:r>
              <a:rPr lang="en-GB" sz="12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31</a:t>
            </a:r>
            <a:endParaRPr lang="en-ZA" sz="12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Interoperability</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9</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E8866FC2-B07B-4ACE-4D1F-4370ECC51E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087881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3370</TotalTime>
  <Words>1160</Words>
  <Application>Microsoft Office PowerPoint</Application>
  <PresentationFormat>On-screen Show (4:3)</PresentationFormat>
  <Paragraphs>136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Consolas</vt:lpstr>
      <vt:lpstr>Helvetica</vt:lpstr>
      <vt:lpstr>Symbol</vt:lpstr>
      <vt:lpstr>Office Theme</vt:lpstr>
      <vt:lpstr>Interoperability </vt:lpstr>
      <vt:lpstr>Table of Contents</vt:lpstr>
      <vt:lpstr>Recap of Week 6, Part 1: Big Picture </vt:lpstr>
      <vt:lpstr>MATLAB Interoperability with other languages</vt:lpstr>
      <vt:lpstr>MATLAB Interoperability with other languages</vt:lpstr>
      <vt:lpstr>MATLAB Interoperability with other languages</vt:lpstr>
      <vt:lpstr>MATLAB and Python</vt:lpstr>
      <vt:lpstr>Use Python Numeric Types in MATLAB</vt:lpstr>
      <vt:lpstr>Use Python Numeric Types in MATLAB</vt:lpstr>
      <vt:lpstr>Use Python Numeric Types in MATLAB</vt:lpstr>
      <vt:lpstr>More resources:</vt:lpstr>
      <vt:lpstr>What we've covered this week in part 2: Interoperability</vt:lpstr>
      <vt:lpstr>Extra resources</vt:lpstr>
      <vt:lpstr>References</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436</cp:revision>
  <dcterms:created xsi:type="dcterms:W3CDTF">2023-05-01T18:31:50Z</dcterms:created>
  <dcterms:modified xsi:type="dcterms:W3CDTF">2023-05-23T11:54:24Z</dcterms:modified>
</cp:coreProperties>
</file>