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67" r:id="rId2"/>
    <p:sldId id="257" r:id="rId3"/>
    <p:sldId id="258" r:id="rId4"/>
    <p:sldId id="271" r:id="rId5"/>
    <p:sldId id="332" r:id="rId6"/>
    <p:sldId id="336" r:id="rId7"/>
    <p:sldId id="349" r:id="rId8"/>
    <p:sldId id="350" r:id="rId9"/>
    <p:sldId id="351" r:id="rId10"/>
    <p:sldId id="352" r:id="rId11"/>
    <p:sldId id="337" r:id="rId12"/>
    <p:sldId id="348" r:id="rId13"/>
    <p:sldId id="347" r:id="rId14"/>
    <p:sldId id="343" r:id="rId15"/>
    <p:sldId id="344" r:id="rId16"/>
    <p:sldId id="346" r:id="rId17"/>
    <p:sldId id="345" r:id="rId18"/>
    <p:sldId id="342" r:id="rId19"/>
    <p:sldId id="338" r:id="rId20"/>
    <p:sldId id="339" r:id="rId21"/>
    <p:sldId id="340" r:id="rId22"/>
    <p:sldId id="341" r:id="rId23"/>
    <p:sldId id="268" r:id="rId24"/>
    <p:sldId id="270" r:id="rId25"/>
    <p:sldId id="292" r:id="rId26"/>
    <p:sldId id="294"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5000"/>
    <a:srgbClr val="A709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15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23 May 2023</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https://www.mathworks.com/company/newsletters/articles/introduction-to-object-oriented-programming-in-matlab.html" TargetMode="Externa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2.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image" Target="../media/image4.svg"/><Relationship Id="rId3" Type="http://schemas.openxmlformats.org/officeDocument/2006/relationships/slide" Target="slide4.xml"/><Relationship Id="rId7" Type="http://schemas.openxmlformats.org/officeDocument/2006/relationships/slide" Target="slide23.xml"/><Relationship Id="rId12" Type="http://schemas.openxmlformats.org/officeDocument/2006/relationships/image" Target="../media/image3.pn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3.xml"/><Relationship Id="rId10" Type="http://schemas.openxmlformats.org/officeDocument/2006/relationships/slide" Target="slide26.xml"/><Relationship Id="rId4" Type="http://schemas.openxmlformats.org/officeDocument/2006/relationships/slide" Target="slide5.xml"/><Relationship Id="rId9" Type="http://schemas.openxmlformats.org/officeDocument/2006/relationships/slide" Target="slide25.xml"/></Relationships>
</file>

<file path=ppt/slides/_rels/slide20.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hyperlink" Target="https://www.mathworks.com/help/supportpkg/arduino/ref/getting-started-with-arduino-hardware.html" TargetMode="External"/><Relationship Id="rId7" Type="http://schemas.openxmlformats.org/officeDocument/2006/relationships/hyperlink" Target="https://www.mathworks.com/videos/deploying-a-deep-learning-based-state-of-charge-soc-estimation-algorithm-to-nxp-s32k3-microcontrollers-1638200087678.html" TargetMode="External"/><Relationship Id="rId2" Type="http://schemas.openxmlformats.org/officeDocument/2006/relationships/hyperlink" Target="https://www.mathworks.com/videos/simulink-overview-61216.html" TargetMode="External"/><Relationship Id="rId1" Type="http://schemas.openxmlformats.org/officeDocument/2006/relationships/slideLayout" Target="../slideLayouts/slideLayout2.xml"/><Relationship Id="rId6" Type="http://schemas.openxmlformats.org/officeDocument/2006/relationships/hyperlink" Target="https://www.mathworks.com/videos/matlab-and-simulink-racing-lounge-vehicle-modeling-part-1-simulink-1502466996305.html" TargetMode="External"/><Relationship Id="rId5" Type="http://schemas.openxmlformats.org/officeDocument/2006/relationships/hyperlink" Target="https://www.mathworks.com/academia/student-competitions/minidrones.html" TargetMode="External"/><Relationship Id="rId10" Type="http://schemas.openxmlformats.org/officeDocument/2006/relationships/image" Target="../media/image4.svg"/><Relationship Id="rId4" Type="http://schemas.openxmlformats.org/officeDocument/2006/relationships/hyperlink" Target="https://www.mathworks.com/help/supportpkg/arduino/ug/run-model-on-arduino-hardware.html" TargetMode="External"/><Relationship Id="rId9"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4.xml.rels><?xml version="1.0" encoding="UTF-8" standalone="yes"?>
<Relationships xmlns="http://schemas.openxmlformats.org/package/2006/relationships"><Relationship Id="rId8" Type="http://schemas.openxmlformats.org/officeDocument/2006/relationships/hyperlink" Target="https://www.mathworks.com/videos/iot-from-data-to-action-part-1-getting-started-with-thingspeak-1633414543881.html" TargetMode="External"/><Relationship Id="rId13" Type="http://schemas.openxmlformats.org/officeDocument/2006/relationships/hyperlink" Target="https://matlabacademy.mathworks.com/" TargetMode="External"/><Relationship Id="rId3" Type="http://schemas.openxmlformats.org/officeDocument/2006/relationships/hyperlink" Target="https://www.mathworks.com/videos/developing-classes-overview-68982.html" TargetMode="External"/><Relationship Id="rId7" Type="http://schemas.openxmlformats.org/officeDocument/2006/relationships/hyperlink" Target="https://www.mathworks.com/help/simulink/gs/create-a-simple-model.html" TargetMode="External"/><Relationship Id="rId12" Type="http://schemas.openxmlformats.org/officeDocument/2006/relationships/hyperlink" Target="https://matlabacademy.mathworks.com/details/deep-learning-with-matlab/mldl" TargetMode="External"/><Relationship Id="rId2" Type="http://schemas.openxmlformats.org/officeDocument/2006/relationships/hyperlink" Target="https://www.mathworks.com/help/symbolic/use-symbolic-matrix-variables.html" TargetMode="External"/><Relationship Id="rId16" Type="http://schemas.openxmlformats.org/officeDocument/2006/relationships/image" Target="../media/image4.svg"/><Relationship Id="rId1" Type="http://schemas.openxmlformats.org/officeDocument/2006/relationships/slideLayout" Target="../slideLayouts/slideLayout2.xml"/><Relationship Id="rId6" Type="http://schemas.openxmlformats.org/officeDocument/2006/relationships/hyperlink" Target="https://www.mathworks.com/help/matlab/matlab_oop/validate-property-values.html" TargetMode="External"/><Relationship Id="rId11" Type="http://schemas.openxmlformats.org/officeDocument/2006/relationships/hyperlink" Target="https://matlabacademy.mathworks.com/details/machine-learning-with-matlab/mlml" TargetMode="External"/><Relationship Id="rId5" Type="http://schemas.openxmlformats.org/officeDocument/2006/relationships/hyperlink" Target="https://www.mathworks.com/help/matlab/matlab_oop/method-attributes.html" TargetMode="External"/><Relationship Id="rId15" Type="http://schemas.openxmlformats.org/officeDocument/2006/relationships/image" Target="../media/image3.png"/><Relationship Id="rId10" Type="http://schemas.openxmlformats.org/officeDocument/2006/relationships/hyperlink" Target="https://matlabacademy.mathworks.com/details/simulink-fundamentals/slbe" TargetMode="External"/><Relationship Id="rId4" Type="http://schemas.openxmlformats.org/officeDocument/2006/relationships/hyperlink" Target="https://www.mathworks.com/help/matlab/matlab_oop/property-attributes.html" TargetMode="External"/><Relationship Id="rId9" Type="http://schemas.openxmlformats.org/officeDocument/2006/relationships/hyperlink" Target="https://www.mathworks.com/learn/tutorials/simulink-onramp.html" TargetMode="External"/><Relationship Id="rId14" Type="http://schemas.openxmlformats.org/officeDocument/2006/relationships/slide" Target="slide1.xml"/></Relationships>
</file>

<file path=ppt/slides/_rels/slide25.xml.rels><?xml version="1.0" encoding="UTF-8" standalone="yes"?>
<Relationships xmlns="http://schemas.openxmlformats.org/package/2006/relationships"><Relationship Id="rId8" Type="http://schemas.openxmlformats.org/officeDocument/2006/relationships/hyperlink" Target="https://www.mathworks.com/help/simulink/slref/simulation-of-a-bouncing-ball.html" TargetMode="External"/><Relationship Id="rId3" Type="http://schemas.openxmlformats.org/officeDocument/2006/relationships/hyperlink" Target="https://www.mathworks.com/help/symbolic/learn-calculus.html" TargetMode="External"/><Relationship Id="rId7" Type="http://schemas.openxmlformats.org/officeDocument/2006/relationships/hyperlink" Target="https://www.mathworks.com/academia/courseware/air-track-collisions.html" TargetMode="External"/><Relationship Id="rId2" Type="http://schemas.openxmlformats.org/officeDocument/2006/relationships/hyperlink" Target="https://www.mathworks.com/help/symbolic/getting-started-with-symbolic-math-toolbox.html" TargetMode="External"/><Relationship Id="rId1" Type="http://schemas.openxmlformats.org/officeDocument/2006/relationships/slideLayout" Target="../slideLayouts/slideLayout2.xml"/><Relationship Id="rId6" Type="http://schemas.openxmlformats.org/officeDocument/2006/relationships/hyperlink" Target="https://www.mathworks.com/products/simulink.html" TargetMode="External"/><Relationship Id="rId11" Type="http://schemas.openxmlformats.org/officeDocument/2006/relationships/image" Target="../media/image4.svg"/><Relationship Id="rId5" Type="http://schemas.openxmlformats.org/officeDocument/2006/relationships/hyperlink" Target="https://www.mathworks.com/company/newsletters/articles/introduction-to-object-oriented-programming-in-matlab.html" TargetMode="External"/><Relationship Id="rId10" Type="http://schemas.openxmlformats.org/officeDocument/2006/relationships/image" Target="../media/image3.png"/><Relationship Id="rId4" Type="http://schemas.openxmlformats.org/officeDocument/2006/relationships/hyperlink" Target="https://www.mathworks.com/products/matlab/object-oriented-programming.html" TargetMode="External"/><Relationship Id="rId9" Type="http://schemas.openxmlformats.org/officeDocument/2006/relationships/slide" Target="slide1.xml"/></Relationships>
</file>

<file path=ppt/slides/_rels/slide2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Live%20Scripts/Week_6_Part_3_Beyond_Introduction_to_Programming.mlx" TargetMode="Externa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mathworks.com/products/symbolic.html"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mathworks.com/help/symbolic/getting-started-with-symbolic-math-toolbox.html?s_tid=CRUX_topnav"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Autofit/>
          </a:bodyPr>
          <a:lstStyle/>
          <a:p>
            <a:pPr>
              <a:lnSpc>
                <a:spcPct val="150000"/>
              </a:lnSpc>
            </a:pPr>
            <a:r>
              <a:rPr lang="en-GB"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t>Beyond Introduction to Programming</a:t>
            </a:r>
            <a:br>
              <a:rPr lang="en-GB"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ZA" sz="3200" b="1" dirty="0">
              <a:solidFill>
                <a:srgbClr val="D55000"/>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Symbolic Math</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Another way to leverage symbolic math in your workflow is to use the Symbolic Math Live Tasks. You can find these by selecting the </a:t>
            </a:r>
            <a:r>
              <a:rPr lang="en-GB" sz="1500" i="1" dirty="0">
                <a:effectLst/>
                <a:latin typeface="Helvetica" panose="020B0604020202020204" pitchFamily="34" charset="0"/>
                <a:ea typeface="Times New Roman" panose="02020603050405020304" pitchFamily="18" charset="0"/>
                <a:cs typeface="Times New Roman" panose="02020603050405020304" pitchFamily="18" charset="0"/>
              </a:rPr>
              <a:t>Insert</a:t>
            </a: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 tab in your Toolstrip when working in a Live Script, and selecting the task you would like to perform. </a:t>
            </a:r>
          </a:p>
          <a:p>
            <a:pPr marL="0" indent="0" algn="just">
              <a:buNone/>
            </a:pPr>
            <a:endParaRPr lang="en-GB" sz="15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The following Live Tasks are currently available when you have the Symbolic Math Toolbox installed: </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10</a:t>
            </a:fld>
            <a:endParaRPr lang="en-ZA"/>
          </a:p>
        </p:txBody>
      </p:sp>
      <p:pic>
        <p:nvPicPr>
          <p:cNvPr id="8" name="Picture 7" descr="Graphical user interface, text, application">
            <a:extLst>
              <a:ext uri="{FF2B5EF4-FFF2-40B4-BE49-F238E27FC236}">
                <a16:creationId xmlns:a16="http://schemas.microsoft.com/office/drawing/2014/main" id="{7894B1EC-B22A-87AE-1430-46C2429BB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0974" y="2925569"/>
            <a:ext cx="5597698" cy="1188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A3E47BEC-7BB1-7A04-2F95-4CC5378477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579194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167A81B-9EF4-F555-DA6B-10512B050481}"/>
              </a:ext>
            </a:extLst>
          </p:cNvPr>
          <p:cNvSpPr/>
          <p:nvPr/>
        </p:nvSpPr>
        <p:spPr>
          <a:xfrm>
            <a:off x="462013" y="2067821"/>
            <a:ext cx="8229600" cy="1512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Symbolic Math</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kumimoji="0" lang="en-GB" altLang="en-US" sz="1800" b="0" i="0" u="none" strike="noStrike" cap="none" normalizeH="0" baseline="0" dirty="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Let us try out the Solve Symbolic Equation task for the equation </a:t>
                </a:r>
                <a14:m>
                  <m:oMath xmlns:m="http://schemas.openxmlformats.org/officeDocument/2006/math">
                    <m:sSup>
                      <m:sSupPr>
                        <m:ctrlPr>
                          <a:rPr kumimoji="0" lang="en-GB"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ctrlPr>
                      </m:sSupPr>
                      <m:e>
                        <m:r>
                          <a:rPr kumimoji="0" lang="en-US"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3</m:t>
                        </m:r>
                        <m:r>
                          <a:rPr kumimoji="0" lang="en-US"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𝑥</m:t>
                        </m:r>
                      </m:e>
                      <m:sup>
                        <m:r>
                          <a:rPr kumimoji="0" lang="en-US"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2</m:t>
                        </m:r>
                      </m:sup>
                    </m:sSup>
                    <m:r>
                      <a:rPr kumimoji="0" lang="en-US"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=27,</m:t>
                    </m:r>
                  </m:oMath>
                </a14:m>
                <a:r>
                  <a:rPr kumimoji="0" lang="en-GB" altLang="en-US" sz="1800" b="0" i="0" u="none" strike="noStrike" cap="none" normalizeH="0" baseline="0" dirty="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          solving for the variable </a:t>
                </a:r>
                <a:r>
                  <a:rPr kumimoji="0" lang="en-GB" altLang="en-US" sz="18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x</a:t>
                </a:r>
                <a:r>
                  <a:rPr kumimoji="0" lang="en-GB" altLang="en-US" sz="1800" b="0" i="0" u="none" strike="noStrike" cap="none" normalizeH="0" baseline="0" dirty="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a:t>
                </a:r>
                <a:r>
                  <a:rPr kumimoji="0" lang="en-ZA" altLang="en-US" sz="1800" b="0" i="0" u="none" strike="noStrike" cap="none" normalizeH="0" baseline="0" dirty="0">
                    <a:ln>
                      <a:noFill/>
                    </a:ln>
                    <a:solidFill>
                      <a:schemeClr val="tx1"/>
                    </a:solidFill>
                    <a:effectLst/>
                  </a:rPr>
                  <a:t> </a:t>
                </a:r>
                <a:endParaRPr kumimoji="0" lang="en-GB" altLang="en-US" sz="1800" b="0" i="0" u="none" strike="noStrike" cap="none" normalizeH="0" baseline="0" dirty="0">
                  <a:ln>
                    <a:noFill/>
                  </a:ln>
                  <a:solidFill>
                    <a:schemeClr val="tx1"/>
                  </a:solidFill>
                  <a:effectLst/>
                  <a:latin typeface="Arial" panose="020B0604020202020204" pitchFamily="34" charset="0"/>
                </a:endParaRPr>
              </a:p>
              <a:p>
                <a:pPr marL="180975" lvl="1" indent="0">
                  <a:lnSpc>
                    <a:spcPts val="1400"/>
                  </a:lnSpc>
                  <a:spcBef>
                    <a:spcPts val="700"/>
                  </a:spcBef>
                  <a:buNone/>
                </a:pPr>
                <a:r>
                  <a:rPr lang="en-GB"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syms</a:t>
                </a: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x</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0975" lvl="1" indent="0">
                  <a:lnSpc>
                    <a:spcPts val="1400"/>
                  </a:lnSpc>
                  <a:buNone/>
                </a:pPr>
                <a:r>
                  <a:rPr lang="en-GB"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eqn</a:t>
                </a: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3*x^2 == 27;</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0975" lvl="1" indent="0">
                  <a:lnSpc>
                    <a:spcPts val="1400"/>
                  </a:lnSpc>
                  <a:buNone/>
                </a:pPr>
                <a:r>
                  <a:rPr lang="en-GB"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Compute analytic solution of a symbolic equation</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0975" lvl="1" indent="0">
                  <a:lnSpc>
                    <a:spcPts val="1400"/>
                  </a:lnSpc>
                  <a:buNone/>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solution = solve(</a:t>
                </a:r>
                <a:r>
                  <a:rPr lang="en-GB"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eqn,x</a:t>
                </a: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180975" lvl="1" indent="0">
                  <a:lnSpc>
                    <a:spcPts val="1400"/>
                  </a:lnSpc>
                  <a:buNone/>
                </a:pPr>
                <a:r>
                  <a:rPr lang="en-GB"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Display symbolic solution returned by solve</a:t>
                </a:r>
                <a:endPar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180975" lvl="1" indent="0">
                  <a:lnSpc>
                    <a:spcPts val="1400"/>
                  </a:lnSpc>
                  <a:spcAft>
                    <a:spcPts val="700"/>
                  </a:spcAft>
                  <a:buNone/>
                </a:pPr>
                <a:r>
                  <a:rPr lang="en-GB" sz="1600" dirty="0" err="1">
                    <a:effectLst/>
                    <a:latin typeface="Helvetica" panose="020B0604020202020204" pitchFamily="34" charset="0"/>
                    <a:ea typeface="Times New Roman" panose="02020603050405020304" pitchFamily="18" charset="0"/>
                    <a:cs typeface="Times New Roman" panose="02020603050405020304" pitchFamily="18" charset="0"/>
                  </a:rPr>
                  <a:t>displaySymSolution</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(solution);</a:t>
                </a:r>
              </a:p>
              <a:p>
                <a:pPr marL="457200" lvl="1" indent="-190500">
                  <a:buNone/>
                </a:pPr>
                <a:r>
                  <a:rPr lang="en-GB" sz="16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solution = </a:t>
                </a:r>
                <a14:m>
                  <m:oMath xmlns:m="http://schemas.openxmlformats.org/officeDocument/2006/math">
                    <m:d>
                      <m:dPr>
                        <m:ctrlPr>
                          <a:rPr lang="en-GB" sz="1600" i="1" smtClean="0">
                            <a:solidFill>
                              <a:srgbClr val="404040"/>
                            </a:solidFill>
                            <a:effectLst/>
                            <a:latin typeface="Cambria Math" panose="02040503050406030204" pitchFamily="18" charset="0"/>
                            <a:cs typeface="Times New Roman" panose="02020603050405020304" pitchFamily="18" charset="0"/>
                          </a:rPr>
                        </m:ctrlPr>
                      </m:dPr>
                      <m:e>
                        <m:m>
                          <m:mPr>
                            <m:mcs>
                              <m:mc>
                                <m:mcPr>
                                  <m:count m:val="1"/>
                                  <m:mcJc m:val="center"/>
                                </m:mcPr>
                              </m:mc>
                            </m:mcs>
                            <m:ctrlPr>
                              <a:rPr lang="en-GB" sz="1600" i="1" smtClean="0">
                                <a:solidFill>
                                  <a:srgbClr val="404040"/>
                                </a:solidFill>
                                <a:effectLst/>
                                <a:latin typeface="Cambria Math" panose="02040503050406030204" pitchFamily="18" charset="0"/>
                                <a:cs typeface="Times New Roman" panose="02020603050405020304" pitchFamily="18" charset="0"/>
                              </a:rPr>
                            </m:ctrlPr>
                          </m:mPr>
                          <m:mr>
                            <m:e>
                              <m:r>
                                <m:rPr>
                                  <m:brk m:alnAt="7"/>
                                </m:rPr>
                                <a:rPr lang="en-US" sz="1600" b="0" i="1" smtClean="0">
                                  <a:solidFill>
                                    <a:srgbClr val="404040"/>
                                  </a:solidFill>
                                  <a:effectLst/>
                                  <a:latin typeface="Cambria Math" panose="02040503050406030204" pitchFamily="18" charset="0"/>
                                  <a:cs typeface="Times New Roman" panose="02020603050405020304" pitchFamily="18" charset="0"/>
                                </a:rPr>
                                <m:t>−</m:t>
                              </m:r>
                              <m:r>
                                <a:rPr lang="en-US" sz="1600" b="0" i="1" smtClean="0">
                                  <a:solidFill>
                                    <a:srgbClr val="404040"/>
                                  </a:solidFill>
                                  <a:effectLst/>
                                  <a:latin typeface="Cambria Math" panose="02040503050406030204" pitchFamily="18" charset="0"/>
                                  <a:cs typeface="Times New Roman" panose="02020603050405020304" pitchFamily="18" charset="0"/>
                                </a:rPr>
                                <m:t>3</m:t>
                              </m:r>
                            </m:e>
                          </m:mr>
                          <m:mr>
                            <m:e>
                              <m:r>
                                <a:rPr lang="en-US" sz="1600" b="0" i="1" smtClean="0">
                                  <a:solidFill>
                                    <a:srgbClr val="404040"/>
                                  </a:solidFill>
                                  <a:effectLst/>
                                  <a:latin typeface="Cambria Math" panose="02040503050406030204" pitchFamily="18" charset="0"/>
                                  <a:cs typeface="Times New Roman" panose="02020603050405020304" pitchFamily="18" charset="0"/>
                                </a:rPr>
                                <m:t>3</m:t>
                              </m:r>
                            </m:e>
                          </m:mr>
                        </m:m>
                      </m:e>
                    </m:d>
                  </m:oMath>
                </a14:m>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2973925E-A732-6BBA-E3F4-6F3FB54599AA}"/>
                  </a:ext>
                </a:extLst>
              </p:cNvPr>
              <p:cNvSpPr>
                <a:spLocks noGrp="1" noRot="1" noChangeAspect="1" noMove="1" noResize="1" noEditPoints="1" noAdjustHandles="1" noChangeArrowheads="1" noChangeShapeType="1" noTextEdit="1"/>
              </p:cNvSpPr>
              <p:nvPr>
                <p:ph idx="1"/>
              </p:nvPr>
            </p:nvSpPr>
            <p:spPr>
              <a:xfrm>
                <a:off x="465023" y="1276983"/>
                <a:ext cx="8229600" cy="5112000"/>
              </a:xfrm>
              <a:blipFill>
                <a:blip r:embed="rId2"/>
                <a:stretch>
                  <a:fillRect l="-593" t="-596"/>
                </a:stretch>
              </a:blipFill>
            </p:spPr>
            <p:txBody>
              <a:bodyPr/>
              <a:lstStyle/>
              <a:p>
                <a:r>
                  <a:rPr lang="en-ZA">
                    <a:noFill/>
                  </a:rPr>
                  <a:t> </a:t>
                </a:r>
              </a:p>
            </p:txBody>
          </p:sp>
        </mc:Fallback>
      </mc:AlternateContent>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11</a:t>
            </a:fld>
            <a:endParaRPr lang="en-ZA"/>
          </a:p>
        </p:txBody>
      </p:sp>
      <p:pic>
        <p:nvPicPr>
          <p:cNvPr id="7" name="Graphic 6" descr="Chevron arrows with solid fill">
            <a:hlinkClick r:id="rId3" action="ppaction://hlinksldjump"/>
            <a:extLst>
              <a:ext uri="{FF2B5EF4-FFF2-40B4-BE49-F238E27FC236}">
                <a16:creationId xmlns:a16="http://schemas.microsoft.com/office/drawing/2014/main" id="{B6C76453-01ED-5C03-05F2-E8ACE60E8E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586059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Symbolic Math</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Note: You can always check what code was executed by clicking on the dropdown arrow in the middle of the task interface, above the provided solution. i.e., this task executed the following commands to achieve the output we were supplied.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492125" lvl="1" indent="-311150" algn="just">
                  <a:lnSpc>
                    <a:spcPts val="1400"/>
                  </a:lnSpc>
                  <a:spcBef>
                    <a:spcPts val="700"/>
                  </a:spcBef>
                  <a:buNone/>
                </a:pP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solution = solve(</a:t>
                </a:r>
                <a:r>
                  <a:rPr lang="en-GB"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eqn,x</a:t>
                </a: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311150" algn="just">
                  <a:lnSpc>
                    <a:spcPts val="1400"/>
                  </a:lnSpc>
                  <a:buNone/>
                </a:pPr>
                <a:r>
                  <a:rPr lang="en-GB" sz="18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Display symbolic solution returned by solve</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311150" algn="just">
                  <a:lnSpc>
                    <a:spcPts val="1400"/>
                  </a:lnSpc>
                  <a:spcAft>
                    <a:spcPts val="700"/>
                  </a:spcAft>
                  <a:buNone/>
                </a:pPr>
                <a:r>
                  <a:rPr lang="en-GB"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displaySymSolution</a:t>
                </a: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(solution);</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311150" algn="just">
                  <a:lnSpc>
                    <a:spcPct val="107000"/>
                  </a:lnSpc>
                  <a:buNone/>
                </a:pPr>
                <a:r>
                  <a:rPr lang="en-GB" sz="16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solution = </a:t>
                </a:r>
                <a14:m>
                  <m:oMath xmlns:m="http://schemas.openxmlformats.org/officeDocument/2006/math">
                    <m:d>
                      <m:dPr>
                        <m:ctrlPr>
                          <a:rPr lang="en-GB" sz="1600" i="1" smtClean="0">
                            <a:solidFill>
                              <a:srgbClr val="404040"/>
                            </a:solidFill>
                            <a:effectLst/>
                            <a:latin typeface="Cambria Math" panose="02040503050406030204" pitchFamily="18" charset="0"/>
                            <a:cs typeface="Times New Roman" panose="02020603050405020304" pitchFamily="18" charset="0"/>
                          </a:rPr>
                        </m:ctrlPr>
                      </m:dPr>
                      <m:e>
                        <m:m>
                          <m:mPr>
                            <m:mcs>
                              <m:mc>
                                <m:mcPr>
                                  <m:count m:val="1"/>
                                  <m:mcJc m:val="center"/>
                                </m:mcPr>
                              </m:mc>
                            </m:mcs>
                            <m:ctrlPr>
                              <a:rPr lang="en-GB" sz="1600" i="1" smtClean="0">
                                <a:solidFill>
                                  <a:srgbClr val="404040"/>
                                </a:solidFill>
                                <a:effectLst/>
                                <a:latin typeface="Cambria Math" panose="02040503050406030204" pitchFamily="18" charset="0"/>
                                <a:cs typeface="Times New Roman" panose="02020603050405020304" pitchFamily="18" charset="0"/>
                              </a:rPr>
                            </m:ctrlPr>
                          </m:mPr>
                          <m:mr>
                            <m:e>
                              <m:r>
                                <m:rPr>
                                  <m:brk m:alnAt="7"/>
                                </m:rPr>
                                <a:rPr lang="en-US" sz="1600" b="0" i="1" smtClean="0">
                                  <a:solidFill>
                                    <a:srgbClr val="404040"/>
                                  </a:solidFill>
                                  <a:effectLst/>
                                  <a:latin typeface="Cambria Math" panose="02040503050406030204" pitchFamily="18" charset="0"/>
                                  <a:cs typeface="Times New Roman" panose="02020603050405020304" pitchFamily="18" charset="0"/>
                                </a:rPr>
                                <m:t>−</m:t>
                              </m:r>
                              <m:r>
                                <a:rPr lang="en-US" sz="1600" b="0" i="1" smtClean="0">
                                  <a:solidFill>
                                    <a:srgbClr val="404040"/>
                                  </a:solidFill>
                                  <a:effectLst/>
                                  <a:latin typeface="Cambria Math" panose="02040503050406030204" pitchFamily="18" charset="0"/>
                                  <a:cs typeface="Times New Roman" panose="02020603050405020304" pitchFamily="18" charset="0"/>
                                </a:rPr>
                                <m:t>3</m:t>
                              </m:r>
                            </m:e>
                          </m:mr>
                          <m:mr>
                            <m:e>
                              <m:r>
                                <a:rPr lang="en-US" sz="1600" b="0" i="1" smtClean="0">
                                  <a:solidFill>
                                    <a:srgbClr val="404040"/>
                                  </a:solidFill>
                                  <a:effectLst/>
                                  <a:latin typeface="Cambria Math" panose="02040503050406030204" pitchFamily="18" charset="0"/>
                                  <a:cs typeface="Times New Roman" panose="02020603050405020304" pitchFamily="18" charset="0"/>
                                </a:rPr>
                                <m:t>3</m:t>
                              </m:r>
                            </m:e>
                          </m:mr>
                        </m:m>
                      </m:e>
                    </m:d>
                  </m:oMath>
                </a14:m>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2973925E-A732-6BBA-E3F4-6F3FB54599AA}"/>
                  </a:ext>
                </a:extLst>
              </p:cNvPr>
              <p:cNvSpPr>
                <a:spLocks noGrp="1" noRot="1" noChangeAspect="1" noMove="1" noResize="1" noEditPoints="1" noAdjustHandles="1" noChangeArrowheads="1" noChangeShapeType="1" noTextEdit="1"/>
              </p:cNvSpPr>
              <p:nvPr>
                <p:ph idx="1"/>
              </p:nvPr>
            </p:nvSpPr>
            <p:spPr>
              <a:xfrm>
                <a:off x="465023" y="1276983"/>
                <a:ext cx="8229600" cy="5112000"/>
              </a:xfrm>
              <a:blipFill>
                <a:blip r:embed="rId2"/>
                <a:stretch>
                  <a:fillRect l="-593" t="-596" r="-667"/>
                </a:stretch>
              </a:blipFill>
            </p:spPr>
            <p:txBody>
              <a:bodyPr/>
              <a:lstStyle/>
              <a:p>
                <a:r>
                  <a:rPr lang="en-ZA">
                    <a:noFill/>
                  </a:rPr>
                  <a:t> </a:t>
                </a:r>
              </a:p>
            </p:txBody>
          </p:sp>
        </mc:Fallback>
      </mc:AlternateContent>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12</a:t>
            </a:fld>
            <a:endParaRPr lang="en-ZA"/>
          </a:p>
        </p:txBody>
      </p:sp>
      <p:pic>
        <p:nvPicPr>
          <p:cNvPr id="7" name="Graphic 6" descr="Chevron arrows with solid fill">
            <a:hlinkClick r:id="rId3" action="ppaction://hlinksldjump"/>
            <a:extLst>
              <a:ext uri="{FF2B5EF4-FFF2-40B4-BE49-F238E27FC236}">
                <a16:creationId xmlns:a16="http://schemas.microsoft.com/office/drawing/2014/main" id="{95F20FC5-2987-F815-9FA2-2B5D0AB30E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295227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Object-Oriented Programming (OOP)</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0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Object-oriented programming is a design approach that enables you to programmatically define structures called </a:t>
            </a:r>
            <a:r>
              <a:rPr lang="en-GB" sz="1600" i="1" dirty="0">
                <a:effectLst/>
                <a:latin typeface="Helvetica" panose="020B0604020202020204" pitchFamily="34" charset="0"/>
                <a:ea typeface="Times New Roman" panose="02020603050405020304" pitchFamily="18" charset="0"/>
                <a:cs typeface="Times New Roman" panose="02020603050405020304" pitchFamily="18" charset="0"/>
              </a:rPr>
              <a:t>objects</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that combine data (properties) together with functions that operate on that data (methods). In MATLAB, you can create objects that model the behaviour of devices and systems in the real world. Those objects can then be used as building blocks in applications used to simulate and analyse complex systems.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 Class in MATLAB follows a particular convention that needs to be followed when creating your own Class. A quick and convenient way for creating a new class is to autogenerate a Class template by navigating to the </a:t>
            </a:r>
            <a:r>
              <a:rPr lang="en-GB" sz="1600" i="1" dirty="0">
                <a:effectLst/>
                <a:latin typeface="Helvetica" panose="020B0604020202020204" pitchFamily="34" charset="0"/>
                <a:ea typeface="Times New Roman" panose="02020603050405020304" pitchFamily="18" charset="0"/>
                <a:cs typeface="Times New Roman" panose="02020603050405020304" pitchFamily="18" charset="0"/>
              </a:rPr>
              <a:t>Home tab</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in the Toolstrip, selecting </a:t>
            </a:r>
            <a:r>
              <a:rPr lang="en-GB" sz="1600" i="1" dirty="0">
                <a:effectLst/>
                <a:latin typeface="Helvetica" panose="020B0604020202020204" pitchFamily="34" charset="0"/>
                <a:ea typeface="Times New Roman" panose="02020603050405020304" pitchFamily="18" charset="0"/>
                <a:cs typeface="Times New Roman" panose="02020603050405020304" pitchFamily="18" charset="0"/>
              </a:rPr>
              <a:t>New</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then either a </a:t>
            </a:r>
            <a:r>
              <a:rPr lang="en-GB" sz="1600" i="1" dirty="0">
                <a:effectLst/>
                <a:latin typeface="Helvetica" panose="020B0604020202020204" pitchFamily="34" charset="0"/>
                <a:ea typeface="Times New Roman" panose="02020603050405020304" pitchFamily="18" charset="0"/>
                <a:cs typeface="Times New Roman" panose="02020603050405020304" pitchFamily="18" charset="0"/>
              </a:rPr>
              <a:t>Class</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GB" sz="1600" i="1" dirty="0">
                <a:effectLst/>
                <a:latin typeface="Helvetica" panose="020B0604020202020204" pitchFamily="34" charset="0"/>
                <a:ea typeface="Times New Roman" panose="02020603050405020304" pitchFamily="18" charset="0"/>
                <a:cs typeface="Times New Roman" panose="02020603050405020304" pitchFamily="18" charset="0"/>
              </a:rPr>
              <a:t>Test Class</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600" i="1" dirty="0">
                <a:effectLst/>
                <a:latin typeface="Helvetica" panose="020B0604020202020204" pitchFamily="34" charset="0"/>
                <a:ea typeface="Times New Roman" panose="02020603050405020304" pitchFamily="18" charset="0"/>
                <a:cs typeface="Times New Roman" panose="02020603050405020304" pitchFamily="18" charset="0"/>
              </a:rPr>
              <a:t>System Object</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depending on your needs. This workflow is illustrated in the following graphic.</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13</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DDF94C21-7D94-9DB5-A301-0230809F77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005120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Object-Oriented Programming (OOP)</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This workflow is illustrated in the following graphic.</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14</a:t>
            </a:fld>
            <a:endParaRPr lang="en-ZA"/>
          </a:p>
        </p:txBody>
      </p:sp>
      <p:pic>
        <p:nvPicPr>
          <p:cNvPr id="12" name="Picture 11" descr="Graphical user interface, application">
            <a:extLst>
              <a:ext uri="{FF2B5EF4-FFF2-40B4-BE49-F238E27FC236}">
                <a16:creationId xmlns:a16="http://schemas.microsoft.com/office/drawing/2014/main" id="{AD141EA7-A401-F54D-4168-1788784C3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1075" y="1978983"/>
            <a:ext cx="2497495" cy="3708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C3111504-73B5-7067-238D-856DE335B3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4107212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Object-Oriented Programming (OOP)</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Let us follow the workflow when a </a:t>
            </a:r>
            <a:r>
              <a:rPr lang="en-GB" sz="1600" i="1" dirty="0">
                <a:effectLst/>
                <a:latin typeface="Helvetica" panose="020B0604020202020204" pitchFamily="34" charset="0"/>
                <a:ea typeface="Times New Roman" panose="02020603050405020304" pitchFamily="18" charset="0"/>
                <a:cs typeface="Times New Roman" panose="02020603050405020304" pitchFamily="18" charset="0"/>
              </a:rPr>
              <a:t>Class</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template has been selected. The following template is supplied in a new script file:</a:t>
            </a:r>
          </a:p>
          <a:p>
            <a:pPr marL="0" indent="0" algn="just">
              <a:lnSpc>
                <a:spcPct val="107000"/>
              </a:lnSpc>
              <a:spcBef>
                <a:spcPts val="1050"/>
              </a:spcBef>
              <a:spcAft>
                <a:spcPts val="1050"/>
              </a:spcAf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Notice that each section has been labelled and a description has been given in green (following a single %). A class can be broken up into two sections;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properties</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methods</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15</a:t>
            </a:fld>
            <a:endParaRPr lang="en-ZA"/>
          </a:p>
        </p:txBody>
      </p:sp>
      <p:pic>
        <p:nvPicPr>
          <p:cNvPr id="10" name="Picture 9" descr="Graphical user interface, text, application">
            <a:extLst>
              <a:ext uri="{FF2B5EF4-FFF2-40B4-BE49-F238E27FC236}">
                <a16:creationId xmlns:a16="http://schemas.microsoft.com/office/drawing/2014/main" id="{9562DBA5-5485-F4E8-9AA1-DDAC50654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307" y="1894919"/>
            <a:ext cx="4476025" cy="3708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D1D8A021-8C9A-AFBD-3298-AF25D828B3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708337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Object-Oriented Programming (OOP)</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These can be thought of in the following manner: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mj-lt"/>
              <a:buAutoNum type="arabicPeriod"/>
            </a:pPr>
            <a:r>
              <a:rPr lang="en-GB" sz="1600" b="1" dirty="0">
                <a:effectLst/>
                <a:latin typeface="Helvetica" panose="020B0604020202020204" pitchFamily="34" charset="0"/>
                <a:ea typeface="Times New Roman" panose="02020603050405020304" pitchFamily="18" charset="0"/>
                <a:cs typeface="Times New Roman" panose="02020603050405020304" pitchFamily="18" charset="0"/>
              </a:rPr>
              <a:t>Properties</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are </a:t>
            </a:r>
            <a:r>
              <a:rPr lang="en-GB" sz="1600" b="1" dirty="0">
                <a:effectLst/>
                <a:latin typeface="Helvetica" panose="020B0604020202020204" pitchFamily="34" charset="0"/>
                <a:ea typeface="Times New Roman" panose="02020603050405020304" pitchFamily="18" charset="0"/>
                <a:cs typeface="Times New Roman" panose="02020603050405020304" pitchFamily="18" charset="0"/>
              </a:rPr>
              <a:t>nouns</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mj-lt"/>
              <a:buAutoNum type="arabicPeriod"/>
            </a:pPr>
            <a:r>
              <a:rPr lang="en-GB" sz="1600" b="1" dirty="0">
                <a:effectLst/>
                <a:latin typeface="Helvetica" panose="020B0604020202020204" pitchFamily="34" charset="0"/>
                <a:ea typeface="Times New Roman" panose="02020603050405020304" pitchFamily="18" charset="0"/>
                <a:cs typeface="Times New Roman" panose="02020603050405020304" pitchFamily="18" charset="0"/>
              </a:rPr>
              <a:t>Methods</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are </a:t>
            </a:r>
            <a:r>
              <a:rPr lang="en-GB" sz="1600" b="1" dirty="0">
                <a:effectLst/>
                <a:latin typeface="Helvetica" panose="020B0604020202020204" pitchFamily="34" charset="0"/>
                <a:ea typeface="Times New Roman" panose="02020603050405020304" pitchFamily="18" charset="0"/>
                <a:cs typeface="Times New Roman" panose="02020603050405020304" pitchFamily="18" charset="0"/>
              </a:rPr>
              <a:t>verbs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16</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421437DE-976A-D204-D6BC-0CC0C97BA2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82669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Object-Oriented Programming (OOP)</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Object-Oriented Programming offers the following four major benefits over procedural and functional programming methods: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mj-lt"/>
              <a:buAutoNum type="arabicPeriod"/>
            </a:pPr>
            <a:r>
              <a:rPr lang="en-GB" sz="1600" b="1" dirty="0">
                <a:effectLst/>
                <a:latin typeface="Helvetica" panose="020B0604020202020204" pitchFamily="34" charset="0"/>
                <a:ea typeface="Times New Roman" panose="02020603050405020304" pitchFamily="18" charset="0"/>
                <a:cs typeface="Times New Roman" panose="02020603050405020304" pitchFamily="18" charset="0"/>
              </a:rPr>
              <a:t>Abstraction</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 Simplify your program by using classes that generalise the object types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mj-lt"/>
              <a:buAutoNum type="arabicPeriod"/>
            </a:pPr>
            <a:r>
              <a:rPr lang="en-GB" sz="1600" b="1" dirty="0">
                <a:effectLst/>
                <a:latin typeface="Helvetica" panose="020B0604020202020204" pitchFamily="34" charset="0"/>
                <a:ea typeface="Times New Roman" panose="02020603050405020304" pitchFamily="18" charset="0"/>
                <a:cs typeface="Times New Roman" panose="02020603050405020304" pitchFamily="18" charset="0"/>
              </a:rPr>
              <a:t>Encapsulation</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 Being able to define a scope for a particular object prevents the user of the object from becoming dependent on an implementation details or characteristic (risk of changing or breaking the code)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mj-lt"/>
              <a:buAutoNum type="arabicPeriod"/>
            </a:pPr>
            <a:r>
              <a:rPr lang="en-GB" sz="1600" b="1" dirty="0">
                <a:effectLst/>
                <a:latin typeface="Helvetica" panose="020B0604020202020204" pitchFamily="34" charset="0"/>
                <a:ea typeface="Times New Roman" panose="02020603050405020304" pitchFamily="18" charset="0"/>
                <a:cs typeface="Times New Roman" panose="02020603050405020304" pitchFamily="18" charset="0"/>
              </a:rPr>
              <a:t>Inheritance</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 Classes can inherit from one another, allowing you to reuse more of your code</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mj-lt"/>
              <a:buAutoNum type="arabicPeriod"/>
            </a:pPr>
            <a:r>
              <a:rPr lang="en-GB" sz="1600" b="1" dirty="0">
                <a:effectLst/>
                <a:latin typeface="Helvetica" panose="020B0604020202020204" pitchFamily="34" charset="0"/>
                <a:ea typeface="Times New Roman" panose="02020603050405020304" pitchFamily="18" charset="0"/>
                <a:cs typeface="Times New Roman" panose="02020603050405020304" pitchFamily="18" charset="0"/>
              </a:rPr>
              <a:t>Polymorphism</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 A single class can be used to create multiple objects with ease and flexibility</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algn="just"/>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For a basic example of OOP in MATLAB, please consult this </a:t>
            </a:r>
            <a:r>
              <a:rPr lang="en-GB"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Technical Article: Introduction to Object-Oriented Programming in MATLAB</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where tuart McGarrity and Adam </a:t>
            </a:r>
            <a:r>
              <a:rPr lang="en-GB" sz="1600" dirty="0" err="1">
                <a:effectLst/>
                <a:latin typeface="Helvetica" panose="020B0604020202020204" pitchFamily="34" charset="0"/>
                <a:ea typeface="Times New Roman" panose="02020603050405020304" pitchFamily="18" charset="0"/>
                <a:cs typeface="Times New Roman" panose="02020603050405020304" pitchFamily="18" charset="0"/>
              </a:rPr>
              <a:t>Sifounakis</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cover the OOP workflow development for analysing sensor array data. </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17</a:t>
            </a:fld>
            <a:endParaRPr lang="en-ZA"/>
          </a:p>
        </p:txBody>
      </p:sp>
      <p:pic>
        <p:nvPicPr>
          <p:cNvPr id="7" name="Graphic 6" descr="Chevron arrows with solid fill">
            <a:hlinkClick r:id="rId3" action="ppaction://hlinksldjump"/>
            <a:extLst>
              <a:ext uri="{FF2B5EF4-FFF2-40B4-BE49-F238E27FC236}">
                <a16:creationId xmlns:a16="http://schemas.microsoft.com/office/drawing/2014/main" id="{E2F02D67-B862-93C8-42DB-765F54A4E6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714814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Simulink</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Simulink is a block diagram environment used to design systems with multidomain models, simulate before moving to hardware, and deploy without writing code. It allows for us to visualise an intuitive approach for modelling equations and systems. It forms a foundation for Model-Based Design, including multidomain system modelling, real-time testing, automatic code generation, and verification and validation.</a:t>
            </a:r>
          </a:p>
          <a:p>
            <a:pPr marL="0" indent="0" algn="just">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To demonstrate how simple this block diagram environment can be leveraged in your workflow, let us consider the implementation of an equation model that converts a temperature in degrees Celsius to degrees Fahrenheit.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18</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0D8112F0-4C00-AF3A-5787-59951D289B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71367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Simulink</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The equation for this conversion is</a:t>
                </a:r>
              </a:p>
              <a:p>
                <a:pPr marL="0" indent="0" algn="jus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Pre>
                        <m:sPrePr>
                          <m:ctrlPr>
                            <a:rPr lang="en-ZA" sz="1600" i="1" smtClean="0">
                              <a:effectLst/>
                              <a:latin typeface="Cambria Math" panose="02040503050406030204" pitchFamily="18" charset="0"/>
                              <a:cs typeface="Times New Roman" panose="02020603050405020304" pitchFamily="18" charset="0"/>
                            </a:rPr>
                          </m:ctrlPr>
                        </m:sPrePr>
                        <m:sub/>
                        <m:sup>
                          <m:r>
                            <m:rPr>
                              <m:sty m:val="p"/>
                            </m:rPr>
                            <a:rPr lang="en-ZA" sz="1600" b="0" i="0" smtClean="0">
                              <a:latin typeface="Cambria Math" panose="02040503050406030204" pitchFamily="18" charset="0"/>
                            </a:rPr>
                            <m:t>o</m:t>
                          </m:r>
                        </m:sup>
                        <m:e>
                          <m:r>
                            <a:rPr lang="en-ZA" sz="1600" b="0" i="1" smtClean="0">
                              <a:latin typeface="Cambria Math" panose="02040503050406030204" pitchFamily="18" charset="0"/>
                            </a:rPr>
                            <m:t>𝐹</m:t>
                          </m:r>
                        </m:e>
                      </m:sPre>
                      <m:r>
                        <a:rPr lang="en-ZA" sz="1600" b="0" i="1" smtClean="0">
                          <a:latin typeface="Cambria Math" panose="02040503050406030204" pitchFamily="18" charset="0"/>
                        </a:rPr>
                        <m:t>=32+</m:t>
                      </m:r>
                      <m:sPre>
                        <m:sPrePr>
                          <m:ctrlPr>
                            <a:rPr lang="en-ZA" sz="1600" i="1">
                              <a:latin typeface="Cambria Math" panose="02040503050406030204" pitchFamily="18" charset="0"/>
                              <a:cs typeface="Times New Roman" panose="02020603050405020304" pitchFamily="18" charset="0"/>
                            </a:rPr>
                          </m:ctrlPr>
                        </m:sPrePr>
                        <m:sub/>
                        <m:sup>
                          <m:r>
                            <m:rPr>
                              <m:sty m:val="p"/>
                            </m:rPr>
                            <a:rPr lang="en-ZA" sz="1600">
                              <a:latin typeface="Cambria Math" panose="02040503050406030204" pitchFamily="18" charset="0"/>
                            </a:rPr>
                            <m:t>o</m:t>
                          </m:r>
                        </m:sup>
                        <m:e>
                          <m:r>
                            <a:rPr lang="en-ZA" sz="1600" b="0" i="1" smtClean="0">
                              <a:latin typeface="Cambria Math" panose="02040503050406030204" pitchFamily="18" charset="0"/>
                            </a:rPr>
                            <m:t>𝐶</m:t>
                          </m:r>
                        </m:e>
                      </m:sPre>
                      <m:r>
                        <a:rPr lang="en-ZA" sz="1600" b="0" i="1" smtClean="0">
                          <a:latin typeface="Cambria Math" panose="02040503050406030204" pitchFamily="18" charset="0"/>
                        </a:rPr>
                        <m:t>(9/5)</m:t>
                      </m:r>
                    </m:oMath>
                  </m:oMathPara>
                </a14:m>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and the Simulink implementation of this has been screenshot in the following image. </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2973925E-A732-6BBA-E3F4-6F3FB54599AA}"/>
                  </a:ext>
                </a:extLst>
              </p:cNvPr>
              <p:cNvSpPr>
                <a:spLocks noGrp="1" noRot="1" noChangeAspect="1" noMove="1" noResize="1" noEditPoints="1" noAdjustHandles="1" noChangeArrowheads="1" noChangeShapeType="1" noTextEdit="1"/>
              </p:cNvSpPr>
              <p:nvPr>
                <p:ph idx="1"/>
              </p:nvPr>
            </p:nvSpPr>
            <p:spPr>
              <a:xfrm>
                <a:off x="465023" y="1276983"/>
                <a:ext cx="8229600" cy="5112000"/>
              </a:xfrm>
              <a:blipFill>
                <a:blip r:embed="rId2"/>
                <a:stretch>
                  <a:fillRect l="-370" t="-834"/>
                </a:stretch>
              </a:blipFill>
            </p:spPr>
            <p:txBody>
              <a:bodyPr/>
              <a:lstStyle/>
              <a:p>
                <a:r>
                  <a:rPr lang="en-ZA">
                    <a:noFill/>
                  </a:rPr>
                  <a:t> </a:t>
                </a:r>
              </a:p>
            </p:txBody>
          </p:sp>
        </mc:Fallback>
      </mc:AlternateContent>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19</a:t>
            </a:fld>
            <a:endParaRPr lang="en-ZA"/>
          </a:p>
        </p:txBody>
      </p:sp>
      <p:pic>
        <p:nvPicPr>
          <p:cNvPr id="11" name="Picture 10" descr="Diagram">
            <a:extLst>
              <a:ext uri="{FF2B5EF4-FFF2-40B4-BE49-F238E27FC236}">
                <a16:creationId xmlns:a16="http://schemas.microsoft.com/office/drawing/2014/main" id="{2912B74C-EDFB-57CB-7039-C1D6B6B72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4433" y="3295822"/>
            <a:ext cx="5190780" cy="1728000"/>
          </a:xfrm>
          <a:prstGeom prst="rect">
            <a:avLst/>
          </a:prstGeom>
        </p:spPr>
      </p:pic>
      <p:pic>
        <p:nvPicPr>
          <p:cNvPr id="7" name="Graphic 6" descr="Chevron arrows with solid fill">
            <a:hlinkClick r:id="rId4" action="ppaction://hlinksldjump"/>
            <a:extLst>
              <a:ext uri="{FF2B5EF4-FFF2-40B4-BE49-F238E27FC236}">
                <a16:creationId xmlns:a16="http://schemas.microsoft.com/office/drawing/2014/main" id="{97D10208-EF65-5E51-2F55-F6E6FEB94A1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764771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a:bodyPr>
          <a:lstStyle/>
          <a:p>
            <a:pPr marL="0" indent="0">
              <a:lnSpc>
                <a:spcPct val="100000"/>
              </a:lnSpc>
              <a:buNone/>
            </a:pPr>
            <a:r>
              <a:rPr lang="en-ZA" sz="2000" dirty="0">
                <a:latin typeface="Helvetica" panose="020B0604020202020204" pitchFamily="34" charset="0"/>
                <a:cs typeface="Helvetica" panose="020B0604020202020204" pitchFamily="34" charset="0"/>
                <a:hlinkClick r:id="rId2" action="ppaction://hlinksldjump"/>
              </a:rPr>
              <a:t>Recap of Week 6, Part 2: Interoperability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hlinkClick r:id="rId3" action="ppaction://hlinksldjump"/>
              </a:rPr>
              <a:t>Beyond the Introduction to Programming</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4" action="ppaction://hlinksldjump"/>
              </a:rPr>
              <a:t>Symbolic Math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5" action="ppaction://hlinksldjump"/>
              </a:rPr>
              <a:t>Object-Oriented Programming (OOP)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6" action="ppaction://hlinksldjump"/>
              </a:rPr>
              <a:t>Simulink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hlinkClick r:id="rId7" action="ppaction://hlinksldjump"/>
              </a:rPr>
              <a:t>What we've covered this week in part 3: Beyond Introduction to Programming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hlinkClick r:id="rId8" action="ppaction://hlinksldjump"/>
              </a:rPr>
              <a:t>Extra resources</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hlinkClick r:id="rId9" action="ppaction://hlinksldjump"/>
              </a:rPr>
              <a:t>References</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effectLst/>
                <a:latin typeface="Helvetica" panose="020B0604020202020204" pitchFamily="34" charset="0"/>
                <a:ea typeface="Times New Roman" panose="02020603050405020304" pitchFamily="18" charset="0"/>
                <a:cs typeface="Times New Roman" panose="02020603050405020304" pitchFamily="18" charset="0"/>
                <a:hlinkClick r:id="rId10" action="ppaction://hlinksldjump"/>
              </a:rPr>
              <a:t>MATLAB Live Script</a:t>
            </a:r>
            <a:endParaRPr lang="en-ZA" sz="2000"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7" name="Graphic 6" descr="Chevron arrows with solid fill">
            <a:hlinkClick r:id="rId11" action="ppaction://hlinksldjump"/>
            <a:extLst>
              <a:ext uri="{FF2B5EF4-FFF2-40B4-BE49-F238E27FC236}">
                <a16:creationId xmlns:a16="http://schemas.microsoft.com/office/drawing/2014/main" id="{70F0ABFC-8A71-16F6-E716-738F45EEAE4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Simulink</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Watch </a:t>
            </a:r>
            <a:r>
              <a:rPr lang="en-GB"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this short video</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for the Simulink overview, and if you want to know more about deployment to hardware, then take a look at the following links: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Getting Started with Arduino Hardware</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Run Model on Arduino Hardware</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5"/>
              </a:rPr>
              <a:t>MathWorks </a:t>
            </a:r>
            <a:r>
              <a:rPr lang="en-GB" sz="16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5"/>
              </a:rPr>
              <a:t>Minidrone</a:t>
            </a:r>
            <a:r>
              <a:rPr lang="en-GB"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5"/>
              </a:rPr>
              <a:t> Competitions Page</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6"/>
              </a:rPr>
              <a:t>Vehicle </a:t>
            </a:r>
            <a:r>
              <a:rPr lang="en-GB" sz="16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6"/>
              </a:rPr>
              <a:t>Modeling</a:t>
            </a:r>
            <a:r>
              <a:rPr lang="en-GB"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6"/>
              </a:rPr>
              <a:t> Using Simulink</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7"/>
              </a:rPr>
              <a:t>Deploying a Deep Learning-Based State-of-Charge (SoC) Estimation Algorithm to NXP S32K3 Microcontrollers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20</a:t>
            </a:fld>
            <a:endParaRPr lang="en-ZA"/>
          </a:p>
        </p:txBody>
      </p:sp>
      <p:pic>
        <p:nvPicPr>
          <p:cNvPr id="7" name="Graphic 6" descr="Chevron arrows with solid fill">
            <a:hlinkClick r:id="rId8" action="ppaction://hlinksldjump"/>
            <a:extLst>
              <a:ext uri="{FF2B5EF4-FFF2-40B4-BE49-F238E27FC236}">
                <a16:creationId xmlns:a16="http://schemas.microsoft.com/office/drawing/2014/main" id="{257A6BAC-7813-EF72-EF83-7205B7241D8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4080068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Simulink</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As an example, let us consider a bouncing ball example. You can access this by running the following code cell: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tabLst>
                <a:tab pos="360363" algn="l"/>
              </a:tabLst>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openExample</a:t>
            </a: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600" dirty="0" err="1">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simulink_general</a:t>
            </a:r>
            <a:r>
              <a:rPr lang="en-GB"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600" dirty="0" err="1">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sldemo_bounceExample</a:t>
            </a:r>
            <a:r>
              <a:rPr lang="en-GB"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 Simulink model will open with the following configuration: </a:t>
            </a:r>
          </a:p>
          <a:p>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endParaRPr lang="en-GB" sz="4000" dirty="0">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The model itself was built on the equations of motion given some initial conditions. This type of example could have been done in MATLAB too, but this approach was to show you how easy and intuitive the design of a solution can be executed in the Simulink environment.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21</a:t>
            </a:fld>
            <a:endParaRPr lang="en-ZA"/>
          </a:p>
        </p:txBody>
      </p:sp>
      <p:pic>
        <p:nvPicPr>
          <p:cNvPr id="10" name="Picture 9" descr="Diagram, schematic">
            <a:extLst>
              <a:ext uri="{FF2B5EF4-FFF2-40B4-BE49-F238E27FC236}">
                <a16:creationId xmlns:a16="http://schemas.microsoft.com/office/drawing/2014/main" id="{12935290-F272-F887-A143-72FE1EAF4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0153" y="2675723"/>
            <a:ext cx="4479339" cy="2808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55E86393-AD61-EF04-6AE0-127414126A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64993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Simulink</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Click on the Run button, and viewer window will pop up showing the position and velocity of the ball at different points in time in the simulation.</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22</a:t>
            </a:fld>
            <a:endParaRPr lang="en-ZA"/>
          </a:p>
        </p:txBody>
      </p:sp>
      <p:pic>
        <p:nvPicPr>
          <p:cNvPr id="8" name="Picture 7">
            <a:extLst>
              <a:ext uri="{FF2B5EF4-FFF2-40B4-BE49-F238E27FC236}">
                <a16:creationId xmlns:a16="http://schemas.microsoft.com/office/drawing/2014/main" id="{81B0CA74-C710-306C-CA2B-F1D405BAB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794" y="1938094"/>
            <a:ext cx="3042057" cy="4284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75321FFC-30A5-D252-88F2-FC429D64C3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866706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What we've covered this week in part 3: Beyond Introduction to Programming</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9" y="1276982"/>
            <a:ext cx="8229600" cy="5112000"/>
          </a:xfrm>
        </p:spPr>
        <p:txBody>
          <a:bodyPr>
            <a:normAutofit/>
          </a:bodyPr>
          <a:lstStyle/>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3, we learnt about: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indent="-180975">
              <a:lnSpc>
                <a:spcPct val="107000"/>
              </a:lnSpc>
              <a:buFont typeface="Symbol" panose="05050102010706020507" pitchFamily="18" charset="2"/>
              <a:buChar char=""/>
              <a:tabLst>
                <a:tab pos="722313" algn="l"/>
              </a:tabLst>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Interoperability with other languages</a:t>
            </a:r>
          </a:p>
          <a:p>
            <a:pPr marL="722313" indent="-180975">
              <a:lnSpc>
                <a:spcPct val="107000"/>
              </a:lnSpc>
              <a:buFont typeface="Symbol" panose="05050102010706020507" pitchFamily="18" charset="2"/>
              <a:buChar char=""/>
              <a:tabLst>
                <a:tab pos="722313" algn="l"/>
              </a:tabLst>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MATLAB and Python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In the next part of this week's content, we will be demonstrating Beyond Introduction to Programming, covering the following sub-topics: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indent="-180975">
              <a:lnSpc>
                <a:spcPct val="107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Symbolic Math</a:t>
            </a:r>
          </a:p>
          <a:p>
            <a:pPr marL="722313" indent="-180975">
              <a:lnSpc>
                <a:spcPct val="107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Object-Oriented Programming (OOP) </a:t>
            </a:r>
          </a:p>
          <a:p>
            <a:pPr marL="722313" indent="-180975">
              <a:lnSpc>
                <a:spcPct val="107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Simulink</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23</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CEAFE1E5-0972-99C0-B7CE-51AB2ED5C4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694232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Extra resources</a:t>
            </a:r>
            <a:endParaRPr lang="en-ZA" sz="6600" b="1" dirty="0"/>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1" y="1276985"/>
            <a:ext cx="8229600" cy="5112000"/>
          </a:xfrm>
        </p:spPr>
        <p:txBody>
          <a:bodyPr>
            <a:normAutofit/>
          </a:bodyPr>
          <a:lstStyle/>
          <a:p>
            <a:pPr marL="342900" lvl="0" indent="-342900">
              <a:lnSpc>
                <a:spcPct val="107000"/>
              </a:lnSpc>
              <a:buFont typeface="Symbol" panose="05050102010706020507" pitchFamily="18" charset="2"/>
              <a:buChar char=""/>
            </a:pPr>
            <a:r>
              <a:rPr lang="fr-FR"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Documentation </a:t>
            </a:r>
            <a:r>
              <a:rPr lang="fr-FR" sz="18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example</a:t>
            </a:r>
            <a:r>
              <a:rPr lang="fr-FR"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 </a:t>
            </a:r>
            <a:r>
              <a:rPr lang="fr-FR" sz="18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Create</a:t>
            </a:r>
            <a:r>
              <a:rPr lang="fr-FR"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 </a:t>
            </a:r>
            <a:r>
              <a:rPr lang="fr-FR" sz="18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Symbolic</a:t>
            </a:r>
            <a:r>
              <a:rPr lang="fr-FR"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 Matrix Variables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Video tutorial: Developing Classes Overview</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Documentation: OOP Property Attributes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5"/>
              </a:rPr>
              <a:t>Documentation: OOP Method Attributes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6"/>
              </a:rPr>
              <a:t>Documentation: OOP Validate Property Values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7"/>
              </a:rPr>
              <a:t>Documentation: Create a simple model using Simulink</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8"/>
              </a:rPr>
              <a:t>Video: IoT from Data to Action, Part 1: Getting started with </a:t>
            </a:r>
            <a:r>
              <a:rPr lang="en-GB" sz="18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8"/>
              </a:rPr>
              <a:t>ThingSpeak</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9"/>
              </a:rPr>
              <a:t>Simulink Onramp self-paced course</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10"/>
              </a:rPr>
              <a:t>Simulink Fundamentals self-paced course</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11"/>
              </a:rPr>
              <a:t>Machine Learning with MATLAB</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12"/>
              </a:rPr>
              <a:t>Deep Learning with MATLAB</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13"/>
              </a:rPr>
              <a:t>Self-Paced Online Courses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24</a:t>
            </a:fld>
            <a:endParaRPr lang="en-ZA"/>
          </a:p>
        </p:txBody>
      </p:sp>
      <p:pic>
        <p:nvPicPr>
          <p:cNvPr id="7" name="Graphic 6" descr="Chevron arrows with solid fill">
            <a:hlinkClick r:id="rId14" action="ppaction://hlinksldjump"/>
            <a:extLst>
              <a:ext uri="{FF2B5EF4-FFF2-40B4-BE49-F238E27FC236}">
                <a16:creationId xmlns:a16="http://schemas.microsoft.com/office/drawing/2014/main" id="{7EECD803-33EC-D39D-B047-2766F08F3C7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518101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marL="0" indent="0" algn="ctr">
              <a:spcBef>
                <a:spcPts val="700"/>
              </a:spcBef>
              <a:spcAft>
                <a:spcPts val="700"/>
              </a:spcAft>
              <a:buNone/>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References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1" y="1276985"/>
            <a:ext cx="8229600" cy="5112000"/>
          </a:xfrm>
        </p:spPr>
        <p:txBody>
          <a:bodyPr>
            <a:normAutofit/>
          </a:bodyPr>
          <a:lstStyle/>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Getting started with Symbolic Math Toolbox</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Learn Calculus in the Live Editor</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Object-Oriented Programming in MATLAB</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5"/>
              </a:rPr>
              <a:t>Technical Article: Introduction to Object-Oriented Programming in MATLAB</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6"/>
              </a:rPr>
              <a:t>Product page: Simulink</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7"/>
              </a:rPr>
              <a:t>Virtual lab: Air-track collisions</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8"/>
              </a:rPr>
              <a:t>Documentation: Simulation of a bouncing ball</a:t>
            </a: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25</a:t>
            </a:fld>
            <a:endParaRPr lang="en-ZA"/>
          </a:p>
        </p:txBody>
      </p:sp>
      <p:pic>
        <p:nvPicPr>
          <p:cNvPr id="7" name="Graphic 6" descr="Chevron arrows with solid fill">
            <a:hlinkClick r:id="rId9" action="ppaction://hlinksldjump"/>
            <a:extLst>
              <a:ext uri="{FF2B5EF4-FFF2-40B4-BE49-F238E27FC236}">
                <a16:creationId xmlns:a16="http://schemas.microsoft.com/office/drawing/2014/main" id="{D99D1340-F0BF-9BFA-5BEB-F5BC36D9903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10563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rPr>
              <a:t>Week_6_Part_3_Beyond_Introduction_to_Programming_Solution.mlx</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6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6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6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6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600" b="1" i="1">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6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b="1" i="1" dirty="0">
                <a:effectLst/>
                <a:latin typeface="Helvetica" panose="020B0604020202020204" pitchFamily="34" charset="0"/>
                <a:ea typeface="Times New Roman" panose="02020603050405020304" pitchFamily="18" charset="0"/>
                <a:cs typeface="Times New Roman" panose="02020603050405020304" pitchFamily="18" charset="0"/>
              </a:rPr>
              <a:t>Copyright 2022 The MathWorks, Inc. &amp; Opti-</a:t>
            </a:r>
            <a:r>
              <a:rPr lang="en-GB" sz="1600" b="1" i="1" dirty="0" err="1">
                <a:effectLst/>
                <a:latin typeface="Helvetica" panose="020B0604020202020204" pitchFamily="34" charset="0"/>
                <a:ea typeface="Times New Roman" panose="02020603050405020304" pitchFamily="18" charset="0"/>
                <a:cs typeface="Times New Roman" panose="02020603050405020304" pitchFamily="18" charset="0"/>
              </a:rPr>
              <a:t>Num</a:t>
            </a:r>
            <a:r>
              <a:rPr lang="en-GB" sz="1600" b="1" i="1" dirty="0">
                <a:effectLst/>
                <a:latin typeface="Helvetica" panose="020B0604020202020204" pitchFamily="34" charset="0"/>
                <a:ea typeface="Times New Roman" panose="02020603050405020304" pitchFamily="18" charset="0"/>
                <a:cs typeface="Times New Roman" panose="02020603050405020304" pitchFamily="18" charset="0"/>
              </a:rPr>
              <a:t> Solutions (Pty) Ltd.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26</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spcBef>
                <a:spcPts val="700"/>
              </a:spcBef>
              <a:spcAft>
                <a:spcPts val="700"/>
              </a:spcAft>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Recap of Week 6, Part 2: Interoperability</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2, we learnt about: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tabLst>
                <a:tab pos="722313"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Interoperability with other languages</a:t>
            </a:r>
          </a:p>
          <a:p>
            <a:pPr marL="722313" lvl="0" indent="-180975">
              <a:lnSpc>
                <a:spcPct val="107000"/>
              </a:lnSpc>
              <a:buFont typeface="Symbol" panose="05050102010706020507" pitchFamily="18" charset="2"/>
              <a:buChar char=""/>
              <a:tabLst>
                <a:tab pos="722313"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MATLAB and Python</a:t>
            </a:r>
          </a:p>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In the next part of this week's content, we will be demonstrating Beyond Introduction to Programming, covering the following sub-topics: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Symbolic Math</a:t>
            </a:r>
          </a:p>
          <a:p>
            <a:pPr marL="722313" lvl="0" indent="-180975">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Object-Oriented Programming (OOP)</a:t>
            </a:r>
          </a:p>
          <a:p>
            <a:pPr marL="722313" lvl="0" indent="-180975">
              <a:lnSpc>
                <a:spcPct val="107000"/>
              </a:lnSpc>
              <a:buFont typeface="Symbol" panose="05050102010706020507" pitchFamily="18" charset="2"/>
              <a:buChar char=""/>
            </a:pP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SimulinkMATLAB</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and Python</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4E434C34-C04E-761B-E57F-7FB653817D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Beyond the Introduction to Programming</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In this course, we only scrapped the surface of the programming you will likely encounter in the future. It was built with the intention to supply you with a good starting point, and to show you that you too can be programmer. This last section is dedicated to introducing you three other approaches to programming that you may encounter some time in your future.</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6BC52FFF-E823-1241-9067-57B5FE9810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122130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06AEDDC-B9CC-2D0B-6B9F-61CD7215021E}"/>
              </a:ext>
            </a:extLst>
          </p:cNvPr>
          <p:cNvSpPr/>
          <p:nvPr/>
        </p:nvSpPr>
        <p:spPr>
          <a:xfrm>
            <a:off x="462013" y="417487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AE738F17-462B-DE4A-DF11-2AF93927DFBE}"/>
              </a:ext>
            </a:extLst>
          </p:cNvPr>
          <p:cNvSpPr/>
          <p:nvPr/>
        </p:nvSpPr>
        <p:spPr>
          <a:xfrm>
            <a:off x="462013" y="3172724"/>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Symbolic Math</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The </a:t>
                </a:r>
                <a:r>
                  <a:rPr lang="en-GB"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Symbolic Math Toolbox™</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has been designed to assist a user with algebraic computation (algorithms and software for manipulating mathematical expressions and other mathematical objects). For example, you can learn concepts from calculus and applied mathematics using this type of computation. Let us consider an example that shows introductory functions like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fplot</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diff</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0" indent="0" algn="jus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To manipulate a symbolic variable, create an object of type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syms</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0" indent="0" algn="just">
                  <a:buNone/>
                  <a:tabLst>
                    <a:tab pos="266700" algn="l"/>
                  </a:tabLst>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syms</a:t>
                </a: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x</a:t>
                </a:r>
              </a:p>
              <a:p>
                <a:pPr marL="0" indent="0" algn="just">
                  <a:buNone/>
                  <a:tabLst>
                    <a:tab pos="266700" algn="l"/>
                  </a:tabLst>
                </a:pP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Once a symbolic variable is defined, you can build and visualize functions with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fplot</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0" indent="0" algn="just">
                  <a:buNone/>
                  <a:tabLst>
                    <a:tab pos="266700" algn="l"/>
                  </a:tabLst>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f(x) = 1/(5+4*cos(x))</a:t>
                </a:r>
              </a:p>
              <a:p>
                <a:pPr marL="0" indent="0" algn="jus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tabLst>
                    <a:tab pos="447675" algn="l"/>
                  </a:tabLst>
                </a:pPr>
                <a:r>
                  <a:rPr lang="en-GB" sz="16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f(x) = </a:t>
                </a:r>
                <a:r>
                  <a:rPr lang="en-GB" sz="1600" dirty="0">
                    <a:solidFill>
                      <a:srgbClr val="404040"/>
                    </a:solidFill>
                    <a:effectLst/>
                    <a:cs typeface="Times New Roman" panose="02020603050405020304" pitchFamily="18" charset="0"/>
                  </a:rPr>
                  <a:t> </a:t>
                </a:r>
                <a14:m>
                  <m:oMath xmlns:m="http://schemas.openxmlformats.org/officeDocument/2006/math">
                    <m:f>
                      <m:fPr>
                        <m:ctrlPr>
                          <a:rPr lang="en-GB" sz="1600" i="1" dirty="0" smtClean="0">
                            <a:solidFill>
                              <a:srgbClr val="404040"/>
                            </a:solidFill>
                            <a:effectLst/>
                            <a:latin typeface="Cambria Math" panose="02040503050406030204" pitchFamily="18" charset="0"/>
                            <a:cs typeface="Times New Roman" panose="02020603050405020304" pitchFamily="18" charset="0"/>
                          </a:rPr>
                        </m:ctrlPr>
                      </m:fPr>
                      <m:num>
                        <m:r>
                          <a:rPr lang="en-ZA" sz="1600" b="0" i="1" dirty="0" smtClean="0">
                            <a:solidFill>
                              <a:srgbClr val="404040"/>
                            </a:solidFill>
                            <a:effectLst/>
                            <a:latin typeface="Cambria Math" panose="02040503050406030204" pitchFamily="18" charset="0"/>
                            <a:cs typeface="Times New Roman" panose="02020603050405020304" pitchFamily="18" charset="0"/>
                          </a:rPr>
                          <m:t>1</m:t>
                        </m:r>
                      </m:num>
                      <m:den>
                        <m:r>
                          <a:rPr lang="en-ZA" sz="1600" i="1" dirty="0">
                            <a:solidFill>
                              <a:srgbClr val="404040"/>
                            </a:solidFill>
                            <a:latin typeface="Cambria Math" panose="02040503050406030204" pitchFamily="18" charset="0"/>
                            <a:cs typeface="Times New Roman" panose="02020603050405020304" pitchFamily="18" charset="0"/>
                          </a:rPr>
                          <m:t>4 </m:t>
                        </m:r>
                        <m:func>
                          <m:funcPr>
                            <m:ctrlPr>
                              <a:rPr lang="en-ZA" sz="1600" i="1" dirty="0">
                                <a:solidFill>
                                  <a:srgbClr val="404040"/>
                                </a:solidFill>
                                <a:latin typeface="Cambria Math" panose="02040503050406030204" pitchFamily="18" charset="0"/>
                                <a:cs typeface="Times New Roman" panose="02020603050405020304" pitchFamily="18" charset="0"/>
                              </a:rPr>
                            </m:ctrlPr>
                          </m:funcPr>
                          <m:fName>
                            <m:r>
                              <m:rPr>
                                <m:sty m:val="p"/>
                              </m:rPr>
                              <a:rPr lang="en-ZA" sz="1600" dirty="0">
                                <a:solidFill>
                                  <a:srgbClr val="404040"/>
                                </a:solidFill>
                                <a:latin typeface="Cambria Math" panose="02040503050406030204" pitchFamily="18" charset="0"/>
                                <a:cs typeface="Times New Roman" panose="02020603050405020304" pitchFamily="18" charset="0"/>
                              </a:rPr>
                              <m:t>cos</m:t>
                            </m:r>
                          </m:fName>
                          <m:e>
                            <m:d>
                              <m:dPr>
                                <m:ctrlPr>
                                  <a:rPr lang="en-ZA" sz="1600" i="1" dirty="0">
                                    <a:solidFill>
                                      <a:srgbClr val="404040"/>
                                    </a:solidFill>
                                    <a:latin typeface="Cambria Math" panose="02040503050406030204" pitchFamily="18" charset="0"/>
                                    <a:cs typeface="Times New Roman" panose="02020603050405020304" pitchFamily="18" charset="0"/>
                                  </a:rPr>
                                </m:ctrlPr>
                              </m:dPr>
                              <m:e>
                                <m:r>
                                  <a:rPr lang="en-ZA" sz="1600" i="1" dirty="0">
                                    <a:solidFill>
                                      <a:srgbClr val="404040"/>
                                    </a:solidFill>
                                    <a:latin typeface="Cambria Math" panose="02040503050406030204" pitchFamily="18" charset="0"/>
                                    <a:cs typeface="Times New Roman" panose="02020603050405020304" pitchFamily="18" charset="0"/>
                                  </a:rPr>
                                  <m:t>𝑥</m:t>
                                </m:r>
                              </m:e>
                            </m:d>
                            <m:r>
                              <a:rPr lang="en-ZA" sz="1600" i="1" dirty="0">
                                <a:solidFill>
                                  <a:srgbClr val="404040"/>
                                </a:solidFill>
                                <a:latin typeface="Cambria Math" panose="02040503050406030204" pitchFamily="18" charset="0"/>
                                <a:cs typeface="Times New Roman" panose="02020603050405020304" pitchFamily="18" charset="0"/>
                              </a:rPr>
                              <m:t>+5</m:t>
                            </m:r>
                          </m:e>
                        </m:func>
                      </m:den>
                    </m:f>
                  </m:oMath>
                </a14:m>
                <a:endParaRPr lang="en-GB" sz="16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2973925E-A732-6BBA-E3F4-6F3FB54599AA}"/>
                  </a:ext>
                </a:extLst>
              </p:cNvPr>
              <p:cNvSpPr>
                <a:spLocks noGrp="1" noRot="1" noChangeAspect="1" noMove="1" noResize="1" noEditPoints="1" noAdjustHandles="1" noChangeArrowheads="1" noChangeShapeType="1" noTextEdit="1"/>
              </p:cNvSpPr>
              <p:nvPr>
                <p:ph idx="1"/>
              </p:nvPr>
            </p:nvSpPr>
            <p:spPr>
              <a:xfrm>
                <a:off x="465023" y="1276983"/>
                <a:ext cx="8229600" cy="5112000"/>
              </a:xfrm>
              <a:blipFill>
                <a:blip r:embed="rId3"/>
                <a:stretch>
                  <a:fillRect l="-370" t="-834" r="-444"/>
                </a:stretch>
              </a:blipFill>
            </p:spPr>
            <p:txBody>
              <a:bodyPr/>
              <a:lstStyle/>
              <a:p>
                <a:r>
                  <a:rPr lang="en-ZA">
                    <a:noFill/>
                  </a:rPr>
                  <a:t> </a:t>
                </a:r>
              </a:p>
            </p:txBody>
          </p:sp>
        </mc:Fallback>
      </mc:AlternateContent>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7" name="Graphic 6" descr="Chevron arrows with solid fill">
            <a:hlinkClick r:id="rId4" action="ppaction://hlinksldjump"/>
            <a:extLst>
              <a:ext uri="{FF2B5EF4-FFF2-40B4-BE49-F238E27FC236}">
                <a16:creationId xmlns:a16="http://schemas.microsoft.com/office/drawing/2014/main" id="{AF54D32D-D7E9-029D-9CCC-4D4022D8D9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497184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9917C8-1147-6B03-1329-FA6E403AB276}"/>
              </a:ext>
            </a:extLst>
          </p:cNvPr>
          <p:cNvSpPr/>
          <p:nvPr/>
        </p:nvSpPr>
        <p:spPr>
          <a:xfrm>
            <a:off x="462013" y="124806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Symbolic Math</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GB"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fplot</a:t>
            </a: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pic>
        <p:nvPicPr>
          <p:cNvPr id="8" name="Picture 7" descr="Chart, diagram, histogram">
            <a:extLst>
              <a:ext uri="{FF2B5EF4-FFF2-40B4-BE49-F238E27FC236}">
                <a16:creationId xmlns:a16="http://schemas.microsoft.com/office/drawing/2014/main" id="{2DFA3974-89AD-1A38-428D-FDA2A2323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327" y="1729017"/>
            <a:ext cx="5128992" cy="3852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463F35B6-4290-587C-EF17-8CBEF9CBA0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22387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Chart, line chart&#10;&#10;Description automatically generated">
            <a:extLst>
              <a:ext uri="{FF2B5EF4-FFF2-40B4-BE49-F238E27FC236}">
                <a16:creationId xmlns:a16="http://schemas.microsoft.com/office/drawing/2014/main" id="{CB370F1F-3B23-1769-3954-AE71247F1C02}"/>
              </a:ext>
            </a:extLst>
          </p:cNvPr>
          <p:cNvPicPr>
            <a:picLocks noChangeAspect="1"/>
          </p:cNvPicPr>
          <p:nvPr/>
        </p:nvPicPr>
        <p:blipFill rotWithShape="1">
          <a:blip r:embed="rId2">
            <a:extLst>
              <a:ext uri="{28A0092B-C50C-407E-A947-70E740481C1C}">
                <a14:useLocalDpi xmlns:a14="http://schemas.microsoft.com/office/drawing/2010/main" val="0"/>
              </a:ext>
            </a:extLst>
          </a:blip>
          <a:srcRect b="5462"/>
          <a:stretch/>
        </p:blipFill>
        <p:spPr>
          <a:xfrm>
            <a:off x="2510816" y="3464195"/>
            <a:ext cx="4122367" cy="2926876"/>
          </a:xfrm>
          <a:prstGeom prst="rect">
            <a:avLst/>
          </a:prstGeom>
        </p:spPr>
      </p:pic>
      <p:sp>
        <p:nvSpPr>
          <p:cNvPr id="10" name="Rectangle 9">
            <a:extLst>
              <a:ext uri="{FF2B5EF4-FFF2-40B4-BE49-F238E27FC236}">
                <a16:creationId xmlns:a16="http://schemas.microsoft.com/office/drawing/2014/main" id="{EEE75966-9A8F-23BB-060C-ADCFE610CBFF}"/>
              </a:ext>
            </a:extLst>
          </p:cNvPr>
          <p:cNvSpPr/>
          <p:nvPr/>
        </p:nvSpPr>
        <p:spPr>
          <a:xfrm>
            <a:off x="471538" y="2984047"/>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Rectangle 8">
            <a:extLst>
              <a:ext uri="{FF2B5EF4-FFF2-40B4-BE49-F238E27FC236}">
                <a16:creationId xmlns:a16="http://schemas.microsoft.com/office/drawing/2014/main" id="{2A9917C8-1147-6B03-1329-FA6E403AB276}"/>
              </a:ext>
            </a:extLst>
          </p:cNvPr>
          <p:cNvSpPr/>
          <p:nvPr/>
        </p:nvSpPr>
        <p:spPr>
          <a:xfrm>
            <a:off x="462013" y="1806187"/>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Symbolic Math</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Many functions can work with symbolic variables. For example,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diff</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differentiates a function.</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buNone/>
                  <a:tabLst>
                    <a:tab pos="266700" algn="l"/>
                  </a:tabLst>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f1 = diff(f) </a:t>
                </a:r>
              </a:p>
              <a:p>
                <a:pPr marL="0" indent="0" algn="just">
                  <a:buNone/>
                  <a:tabLst>
                    <a:tab pos="447675" algn="l"/>
                  </a:tabLst>
                </a:pPr>
                <a:r>
                  <a:rPr lang="en-GB" sz="16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f1(x) = </a:t>
                </a:r>
                <a:r>
                  <a:rPr lang="en-GB" sz="1600" dirty="0">
                    <a:solidFill>
                      <a:srgbClr val="404040"/>
                    </a:solidFill>
                    <a:effectLst/>
                    <a:cs typeface="Times New Roman" panose="02020603050405020304" pitchFamily="18" charset="0"/>
                  </a:rPr>
                  <a:t> </a:t>
                </a:r>
                <a14:m>
                  <m:oMath xmlns:m="http://schemas.openxmlformats.org/officeDocument/2006/math">
                    <m:f>
                      <m:fPr>
                        <m:ctrlPr>
                          <a:rPr lang="en-GB" sz="1600" i="1" dirty="0" smtClean="0">
                            <a:solidFill>
                              <a:srgbClr val="404040"/>
                            </a:solidFill>
                            <a:effectLst/>
                            <a:latin typeface="Cambria Math" panose="02040503050406030204" pitchFamily="18" charset="0"/>
                            <a:cs typeface="Times New Roman" panose="02020603050405020304" pitchFamily="18" charset="0"/>
                          </a:rPr>
                        </m:ctrlPr>
                      </m:fPr>
                      <m:num>
                        <m:r>
                          <a:rPr lang="en-ZA" sz="1600" b="0" i="1" dirty="0" smtClean="0">
                            <a:solidFill>
                              <a:srgbClr val="404040"/>
                            </a:solidFill>
                            <a:effectLst/>
                            <a:latin typeface="Cambria Math" panose="02040503050406030204" pitchFamily="18" charset="0"/>
                            <a:cs typeface="Times New Roman" panose="02020603050405020304" pitchFamily="18" charset="0"/>
                          </a:rPr>
                          <m:t>4 </m:t>
                        </m:r>
                        <m:func>
                          <m:funcPr>
                            <m:ctrlPr>
                              <a:rPr lang="en-ZA" sz="1600" b="0" i="1" dirty="0" smtClean="0">
                                <a:solidFill>
                                  <a:srgbClr val="404040"/>
                                </a:solidFill>
                                <a:effectLst/>
                                <a:latin typeface="Cambria Math" panose="02040503050406030204" pitchFamily="18" charset="0"/>
                                <a:cs typeface="Times New Roman" panose="02020603050405020304" pitchFamily="18" charset="0"/>
                              </a:rPr>
                            </m:ctrlPr>
                          </m:funcPr>
                          <m:fName>
                            <m:r>
                              <m:rPr>
                                <m:sty m:val="p"/>
                              </m:rPr>
                              <a:rPr lang="en-ZA" sz="1600" b="0" i="0" dirty="0" smtClean="0">
                                <a:solidFill>
                                  <a:srgbClr val="404040"/>
                                </a:solidFill>
                                <a:effectLst/>
                                <a:latin typeface="Cambria Math" panose="02040503050406030204" pitchFamily="18" charset="0"/>
                                <a:cs typeface="Times New Roman" panose="02020603050405020304" pitchFamily="18" charset="0"/>
                              </a:rPr>
                              <m:t>sin</m:t>
                            </m:r>
                          </m:fName>
                          <m:e>
                            <m:d>
                              <m:dPr>
                                <m:ctrlPr>
                                  <a:rPr lang="en-ZA" sz="1600" b="0" i="1" dirty="0" smtClean="0">
                                    <a:solidFill>
                                      <a:srgbClr val="404040"/>
                                    </a:solidFill>
                                    <a:effectLst/>
                                    <a:latin typeface="Cambria Math" panose="02040503050406030204" pitchFamily="18" charset="0"/>
                                    <a:cs typeface="Times New Roman" panose="02020603050405020304" pitchFamily="18" charset="0"/>
                                  </a:rPr>
                                </m:ctrlPr>
                              </m:dPr>
                              <m:e>
                                <m:r>
                                  <a:rPr lang="en-ZA" sz="1600" b="0" i="1" dirty="0" smtClean="0">
                                    <a:solidFill>
                                      <a:srgbClr val="404040"/>
                                    </a:solidFill>
                                    <a:effectLst/>
                                    <a:latin typeface="Cambria Math" panose="02040503050406030204" pitchFamily="18" charset="0"/>
                                    <a:cs typeface="Times New Roman" panose="02020603050405020304" pitchFamily="18" charset="0"/>
                                  </a:rPr>
                                  <m:t>𝑥</m:t>
                                </m:r>
                              </m:e>
                            </m:d>
                          </m:e>
                        </m:func>
                      </m:num>
                      <m:den>
                        <m:sSup>
                          <m:sSupPr>
                            <m:ctrlPr>
                              <a:rPr lang="en-GB" sz="1600" i="1" dirty="0" smtClean="0">
                                <a:solidFill>
                                  <a:srgbClr val="404040"/>
                                </a:solidFill>
                                <a:effectLst/>
                                <a:latin typeface="Cambria Math" panose="02040503050406030204" pitchFamily="18" charset="0"/>
                                <a:cs typeface="Times New Roman" panose="02020603050405020304" pitchFamily="18" charset="0"/>
                              </a:rPr>
                            </m:ctrlPr>
                          </m:sSupPr>
                          <m:e>
                            <m:d>
                              <m:dPr>
                                <m:ctrlPr>
                                  <a:rPr lang="en-GB" sz="1600" i="1" dirty="0">
                                    <a:solidFill>
                                      <a:srgbClr val="404040"/>
                                    </a:solidFill>
                                    <a:latin typeface="Cambria Math" panose="02040503050406030204" pitchFamily="18" charset="0"/>
                                    <a:cs typeface="Times New Roman" panose="02020603050405020304" pitchFamily="18" charset="0"/>
                                  </a:rPr>
                                </m:ctrlPr>
                              </m:dPr>
                              <m:e>
                                <m:r>
                                  <a:rPr lang="en-ZA" sz="1600" i="1" dirty="0">
                                    <a:solidFill>
                                      <a:srgbClr val="404040"/>
                                    </a:solidFill>
                                    <a:latin typeface="Cambria Math" panose="02040503050406030204" pitchFamily="18" charset="0"/>
                                    <a:cs typeface="Times New Roman" panose="02020603050405020304" pitchFamily="18" charset="0"/>
                                  </a:rPr>
                                  <m:t>4 </m:t>
                                </m:r>
                                <m:func>
                                  <m:funcPr>
                                    <m:ctrlPr>
                                      <a:rPr lang="en-ZA" sz="1600" i="1" dirty="0">
                                        <a:solidFill>
                                          <a:srgbClr val="404040"/>
                                        </a:solidFill>
                                        <a:latin typeface="Cambria Math" panose="02040503050406030204" pitchFamily="18" charset="0"/>
                                        <a:cs typeface="Times New Roman" panose="02020603050405020304" pitchFamily="18" charset="0"/>
                                      </a:rPr>
                                    </m:ctrlPr>
                                  </m:funcPr>
                                  <m:fName>
                                    <m:r>
                                      <m:rPr>
                                        <m:sty m:val="p"/>
                                      </m:rPr>
                                      <a:rPr lang="en-ZA" sz="1600" dirty="0">
                                        <a:solidFill>
                                          <a:srgbClr val="404040"/>
                                        </a:solidFill>
                                        <a:latin typeface="Cambria Math" panose="02040503050406030204" pitchFamily="18" charset="0"/>
                                        <a:cs typeface="Times New Roman" panose="02020603050405020304" pitchFamily="18" charset="0"/>
                                      </a:rPr>
                                      <m:t>cos</m:t>
                                    </m:r>
                                  </m:fName>
                                  <m:e>
                                    <m:d>
                                      <m:dPr>
                                        <m:ctrlPr>
                                          <a:rPr lang="en-ZA" sz="1600" i="1" dirty="0">
                                            <a:solidFill>
                                              <a:srgbClr val="404040"/>
                                            </a:solidFill>
                                            <a:latin typeface="Cambria Math" panose="02040503050406030204" pitchFamily="18" charset="0"/>
                                            <a:cs typeface="Times New Roman" panose="02020603050405020304" pitchFamily="18" charset="0"/>
                                          </a:rPr>
                                        </m:ctrlPr>
                                      </m:dPr>
                                      <m:e>
                                        <m:r>
                                          <a:rPr lang="en-ZA" sz="1600" i="1" dirty="0">
                                            <a:solidFill>
                                              <a:srgbClr val="404040"/>
                                            </a:solidFill>
                                            <a:latin typeface="Cambria Math" panose="02040503050406030204" pitchFamily="18" charset="0"/>
                                            <a:cs typeface="Times New Roman" panose="02020603050405020304" pitchFamily="18" charset="0"/>
                                          </a:rPr>
                                          <m:t>𝑥</m:t>
                                        </m:r>
                                      </m:e>
                                    </m:d>
                                    <m:r>
                                      <a:rPr lang="en-ZA" sz="1600" i="1" dirty="0">
                                        <a:solidFill>
                                          <a:srgbClr val="404040"/>
                                        </a:solidFill>
                                        <a:latin typeface="Cambria Math" panose="02040503050406030204" pitchFamily="18" charset="0"/>
                                        <a:cs typeface="Times New Roman" panose="02020603050405020304" pitchFamily="18" charset="0"/>
                                      </a:rPr>
                                      <m:t>+5</m:t>
                                    </m:r>
                                  </m:e>
                                </m:func>
                              </m:e>
                            </m:d>
                          </m:e>
                          <m:sup>
                            <m:r>
                              <a:rPr lang="en-ZA" sz="1600" b="0" i="1" dirty="0" smtClean="0">
                                <a:solidFill>
                                  <a:srgbClr val="404040"/>
                                </a:solidFill>
                                <a:effectLst/>
                                <a:latin typeface="Cambria Math" panose="02040503050406030204" pitchFamily="18" charset="0"/>
                                <a:cs typeface="Times New Roman" panose="02020603050405020304" pitchFamily="18" charset="0"/>
                              </a:rPr>
                              <m:t>2</m:t>
                            </m:r>
                          </m:sup>
                        </m:sSup>
                      </m:den>
                    </m:f>
                  </m:oMath>
                </a14:m>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tabLst>
                    <a:tab pos="266700" algn="l"/>
                  </a:tabLst>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0" indent="0" algn="just">
                  <a:buNone/>
                  <a:tabLst>
                    <a:tab pos="266700" algn="l"/>
                  </a:tabLst>
                </a:pPr>
                <a:r>
                  <a:rPr lang="en-GB" sz="1600" dirty="0">
                    <a:latin typeface="Helvetica" panose="020B0604020202020204" pitchFamily="34" charset="0"/>
                    <a:ea typeface="Times New Roman" panose="02020603050405020304" pitchFamily="18" charset="0"/>
                    <a:cs typeface="Times New Roman" panose="02020603050405020304" pitchFamily="18" charset="0"/>
                  </a:rPr>
                  <a:t>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fplot</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(f1)</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2973925E-A732-6BBA-E3F4-6F3FB54599AA}"/>
                  </a:ext>
                </a:extLst>
              </p:cNvPr>
              <p:cNvSpPr>
                <a:spLocks noGrp="1" noRot="1" noChangeAspect="1" noMove="1" noResize="1" noEditPoints="1" noAdjustHandles="1" noChangeArrowheads="1" noChangeShapeType="1" noTextEdit="1"/>
              </p:cNvSpPr>
              <p:nvPr>
                <p:ph idx="1"/>
              </p:nvPr>
            </p:nvSpPr>
            <p:spPr>
              <a:xfrm>
                <a:off x="465023" y="1276983"/>
                <a:ext cx="8229600" cy="5112000"/>
              </a:xfrm>
              <a:blipFill>
                <a:blip r:embed="rId3"/>
                <a:stretch>
                  <a:fillRect l="-370" t="-834" r="-444"/>
                </a:stretch>
              </a:blipFill>
            </p:spPr>
            <p:txBody>
              <a:bodyPr/>
              <a:lstStyle/>
              <a:p>
                <a:r>
                  <a:rPr lang="en-ZA">
                    <a:noFill/>
                  </a:rPr>
                  <a:t> </a:t>
                </a:r>
              </a:p>
            </p:txBody>
          </p:sp>
        </mc:Fallback>
      </mc:AlternateContent>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15210C6A-465D-53BD-333D-17170DD34BF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118356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Symbolic Math</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The above is just one example of how algebraic computation can be leveraged, so I encourage you to visit the </a:t>
            </a:r>
            <a:r>
              <a:rPr lang="en-GB"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Getting started with the Symbolic Math Toolbox</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for more ideas on how this approach can assist your workflow.</a:t>
            </a:r>
          </a:p>
          <a:p>
            <a:pPr marL="0" indent="0" algn="just">
              <a:buNone/>
            </a:pP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buNone/>
            </a:pP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Now you try! Use the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fplot</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function to create a plot of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sin(x)</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cos(x)</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tan(x)</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on the same set of simultaneously.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Hint: Combine the three trigonometric functions in an array and remember to define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x</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as a symbolic variable.</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8</a:t>
            </a:fld>
            <a:endParaRPr lang="en-ZA"/>
          </a:p>
        </p:txBody>
      </p:sp>
      <p:pic>
        <p:nvPicPr>
          <p:cNvPr id="8" name="Untitled">
            <a:extLst>
              <a:ext uri="{FF2B5EF4-FFF2-40B4-BE49-F238E27FC236}">
                <a16:creationId xmlns:a16="http://schemas.microsoft.com/office/drawing/2014/main" id="{9B30BEAD-87EF-FE3A-68CC-E120A6BC29F1}"/>
              </a:ext>
            </a:extLst>
          </p:cNvPr>
          <p:cNvPicPr>
            <a:picLocks noChangeAspect="1"/>
          </p:cNvPicPr>
          <p:nvPr/>
        </p:nvPicPr>
        <p:blipFill>
          <a:blip r:embed="rId3"/>
          <a:stretch>
            <a:fillRect/>
          </a:stretch>
        </p:blipFill>
        <p:spPr>
          <a:xfrm>
            <a:off x="465023" y="2472503"/>
            <a:ext cx="567000" cy="540000"/>
          </a:xfrm>
          <a:prstGeom prst="rect">
            <a:avLst/>
          </a:prstGeom>
        </p:spPr>
      </p:pic>
      <p:pic>
        <p:nvPicPr>
          <p:cNvPr id="7" name="Graphic 6" descr="Chevron arrows with solid fill">
            <a:hlinkClick r:id="rId4" action="ppaction://hlinksldjump"/>
            <a:extLst>
              <a:ext uri="{FF2B5EF4-FFF2-40B4-BE49-F238E27FC236}">
                <a16:creationId xmlns:a16="http://schemas.microsoft.com/office/drawing/2014/main" id="{6A57199A-ACFF-0D82-0779-757A836C95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094420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9917C8-1147-6B03-1329-FA6E403AB276}"/>
              </a:ext>
            </a:extLst>
          </p:cNvPr>
          <p:cNvSpPr/>
          <p:nvPr/>
        </p:nvSpPr>
        <p:spPr>
          <a:xfrm>
            <a:off x="462013" y="1201046"/>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Symbolic Math</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493395" lvl="1" indent="0">
              <a:lnSpc>
                <a:spcPts val="1400"/>
              </a:lnSpc>
              <a:spcBef>
                <a:spcPts val="700"/>
              </a:spcBef>
              <a:buNone/>
            </a:pPr>
            <a:r>
              <a:rPr lang="en-GB"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syms</a:t>
            </a:r>
            <a:r>
              <a:rPr lang="en-GB"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x</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3395" lvl="1" indent="0">
              <a:lnSpc>
                <a:spcPts val="1400"/>
              </a:lnSpc>
              <a:spcAft>
                <a:spcPts val="700"/>
              </a:spcAft>
              <a:buNone/>
            </a:pPr>
            <a:r>
              <a:rPr lang="en-GB"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fplot</a:t>
            </a:r>
            <a:r>
              <a:rPr lang="en-GB"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([sin(x),cos(x),tan(x)])</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buNone/>
            </a:pP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9</a:t>
            </a:fld>
            <a:endParaRPr lang="en-ZA"/>
          </a:p>
        </p:txBody>
      </p:sp>
      <p:pic>
        <p:nvPicPr>
          <p:cNvPr id="11" name="Picture 10" descr="Chart, histogram">
            <a:extLst>
              <a:ext uri="{FF2B5EF4-FFF2-40B4-BE49-F238E27FC236}">
                <a16:creationId xmlns:a16="http://schemas.microsoft.com/office/drawing/2014/main" id="{BCDAD674-AB6A-8F7D-D7F6-DBAB12EBE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429" y="1996983"/>
            <a:ext cx="5272787" cy="3960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6BB8A495-116E-DF02-4921-85D96AC397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2665381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3492</TotalTime>
  <Words>2011</Words>
  <Application>Microsoft Office PowerPoint</Application>
  <PresentationFormat>On-screen Show (4:3)</PresentationFormat>
  <Paragraphs>246</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Cambria Math</vt:lpstr>
      <vt:lpstr>Consolas</vt:lpstr>
      <vt:lpstr>Helvetica</vt:lpstr>
      <vt:lpstr>Symbol</vt:lpstr>
      <vt:lpstr>Office Theme</vt:lpstr>
      <vt:lpstr>Beyond Introduction to Programming </vt:lpstr>
      <vt:lpstr>Table of Contents</vt:lpstr>
      <vt:lpstr>Recap of Week 6, Part 2: Interoperability</vt:lpstr>
      <vt:lpstr>Beyond the Introduction to Programming</vt:lpstr>
      <vt:lpstr>Symbolic Math</vt:lpstr>
      <vt:lpstr>Symbolic Math</vt:lpstr>
      <vt:lpstr>Symbolic Math</vt:lpstr>
      <vt:lpstr>Symbolic Math</vt:lpstr>
      <vt:lpstr>Symbolic Math</vt:lpstr>
      <vt:lpstr>Symbolic Math</vt:lpstr>
      <vt:lpstr>Symbolic Math</vt:lpstr>
      <vt:lpstr>Symbolic Math</vt:lpstr>
      <vt:lpstr>Object-Oriented Programming (OOP)</vt:lpstr>
      <vt:lpstr>Object-Oriented Programming (OOP)</vt:lpstr>
      <vt:lpstr>Object-Oriented Programming (OOP)</vt:lpstr>
      <vt:lpstr>Object-Oriented Programming (OOP)</vt:lpstr>
      <vt:lpstr>Object-Oriented Programming (OOP)</vt:lpstr>
      <vt:lpstr>Simulink</vt:lpstr>
      <vt:lpstr>Simulink</vt:lpstr>
      <vt:lpstr>Simulink</vt:lpstr>
      <vt:lpstr>Simulink</vt:lpstr>
      <vt:lpstr>Simulink</vt:lpstr>
      <vt:lpstr>What we've covered this week in part 3: Beyond Introduction to Programming</vt:lpstr>
      <vt:lpstr>Extra resources</vt:lpstr>
      <vt:lpstr>References</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533</cp:revision>
  <dcterms:created xsi:type="dcterms:W3CDTF">2023-05-01T18:31:50Z</dcterms:created>
  <dcterms:modified xsi:type="dcterms:W3CDTF">2023-05-23T12:18:10Z</dcterms:modified>
</cp:coreProperties>
</file>