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7" r:id="rId2"/>
    <p:sldId id="257" r:id="rId3"/>
    <p:sldId id="258" r:id="rId4"/>
    <p:sldId id="277" r:id="rId5"/>
    <p:sldId id="272" r:id="rId6"/>
    <p:sldId id="273" r:id="rId7"/>
    <p:sldId id="274" r:id="rId8"/>
    <p:sldId id="275" r:id="rId9"/>
    <p:sldId id="278" r:id="rId10"/>
    <p:sldId id="280" r:id="rId11"/>
    <p:sldId id="281" r:id="rId12"/>
    <p:sldId id="279" r:id="rId13"/>
    <p:sldId id="282" r:id="rId14"/>
    <p:sldId id="271" r:id="rId15"/>
    <p:sldId id="28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hyperlink" Target="about:blank%3C#_msocom_2%3E" TargetMode="External"/><Relationship Id="rId2" Type="http://schemas.openxmlformats.org/officeDocument/2006/relationships/hyperlink" Target="about:blank%3C#_msocom_1%3E"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hyperlink" Target="about:blank%3C#_msoanchor_2%3E" TargetMode="External"/><Relationship Id="rId7" Type="http://schemas.openxmlformats.org/officeDocument/2006/relationships/image" Target="../media/image8.png"/><Relationship Id="rId2" Type="http://schemas.openxmlformats.org/officeDocument/2006/relationships/hyperlink" Target="about:blank%3C#_msoanchor_1%3E"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3.xml.rels><?xml version="1.0" encoding="UTF-8" standalone="yes"?>
<Relationships xmlns="http://schemas.openxmlformats.org/package/2006/relationships"><Relationship Id="rId3" Type="http://schemas.openxmlformats.org/officeDocument/2006/relationships/hyperlink" Target="about:blank%3C#_msoanchor_2%3E" TargetMode="External"/><Relationship Id="rId7" Type="http://schemas.openxmlformats.org/officeDocument/2006/relationships/image" Target="../media/image9.png"/><Relationship Id="rId2" Type="http://schemas.openxmlformats.org/officeDocument/2006/relationships/hyperlink" Target="about:blank%3C#_msoanchor_1%3E"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Live%20Scripts/Week_1_Part_2_Fundamentals.mlx"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H_344177FC"/><Relationship Id="rId13" Type="http://schemas.openxmlformats.org/officeDocument/2006/relationships/image" Target="../media/image4.svg"/><Relationship Id="rId3" Type="http://schemas.openxmlformats.org/officeDocument/2006/relationships/hyperlink" Target="#H_40783597"/><Relationship Id="rId7" Type="http://schemas.openxmlformats.org/officeDocument/2006/relationships/hyperlink" Target="#H_20074D1A"/><Relationship Id="rId12" Type="http://schemas.openxmlformats.org/officeDocument/2006/relationships/image" Target="../media/image3.png"/><Relationship Id="rId2" Type="http://schemas.openxmlformats.org/officeDocument/2006/relationships/hyperlink" Target="#H_87C0A0B0"/><Relationship Id="rId1" Type="http://schemas.openxmlformats.org/officeDocument/2006/relationships/slideLayout" Target="../slideLayouts/slideLayout2.xml"/><Relationship Id="rId6" Type="http://schemas.openxmlformats.org/officeDocument/2006/relationships/hyperlink" Target="#H_4FD30D98"/><Relationship Id="rId11" Type="http://schemas.openxmlformats.org/officeDocument/2006/relationships/slide" Target="slide1.xml"/><Relationship Id="rId5" Type="http://schemas.openxmlformats.org/officeDocument/2006/relationships/hyperlink" Target="#H_58EA3D67"/><Relationship Id="rId10" Type="http://schemas.openxmlformats.org/officeDocument/2006/relationships/slide" Target="slide15.xml"/><Relationship Id="rId4" Type="http://schemas.openxmlformats.org/officeDocument/2006/relationships/hyperlink" Target="#H_5EC5D365"/><Relationship Id="rId9" Type="http://schemas.openxmlformats.org/officeDocument/2006/relationships/hyperlink" Target="#H_AA52B4F1"/></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youtube.com/watch?v=joilU9m-sNk"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Fundamentals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Obtaining Help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Help is also available “on the fly”. You can highlight any command or function name and press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F1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to bring up a pop-up help window on that function. </a:t>
            </a:r>
          </a:p>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Basic syntactic help appears automatically (after a short pause) after you enter the name of a function and an open parenthesis:</a:t>
            </a:r>
          </a:p>
          <a:p>
            <a:pPr marL="0" indent="0">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also bring up this syntax help by pressing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Ctrl</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F1</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You can remove it by pressing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Esc</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4" name="Picture 13" descr="Graphical user interface, text, application">
            <a:extLst>
              <a:ext uri="{FF2B5EF4-FFF2-40B4-BE49-F238E27FC236}">
                <a16:creationId xmlns:a16="http://schemas.microsoft.com/office/drawing/2014/main" id="{E683DB26-E06E-E86F-D9DD-31BC3D1FD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6600" y="2775230"/>
            <a:ext cx="4510800" cy="2520000"/>
          </a:xfrm>
          <a:prstGeom prst="rect">
            <a:avLst/>
          </a:prstGeom>
        </p:spPr>
      </p:pic>
    </p:spTree>
    <p:extLst>
      <p:ext uri="{BB962C8B-B14F-4D97-AF65-F5344CB8AC3E}">
        <p14:creationId xmlns:p14="http://schemas.microsoft.com/office/powerpoint/2010/main" val="596201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Basic Debugging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you encounter run-time errors in MATLAB, the run-time stack appears in the MATLAB command window. Use the error message and stack information to learn more about the source of the error, and then either fix the issue or add error-handling code (more on error-handling in week 5: Functions and Graphing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[KS1]</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[MR2]</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 The stack information includes:</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name of the function that generated the error</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line number of the attempted operation</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sequence of function calls that led up to the execution of the function and the line at which each of these function calls occurred</a:t>
            </a:r>
          </a:p>
          <a:p>
            <a:pPr marL="342900" lvl="0" indent="-342900" algn="just">
              <a:lnSpc>
                <a:spcPct val="107000"/>
              </a:lnSpc>
              <a:buFont typeface="Symbol" panose="05050102010706020507" pitchFamily="18" charset="2"/>
              <a:buChar char=""/>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572069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Obtaining Help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[KS1]</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Link to week 5’s live script</a:t>
            </a:r>
          </a:p>
          <a:p>
            <a:pPr marL="0" indent="0" algn="just">
              <a:lnSpc>
                <a:spcPct val="107000"/>
              </a:lnSpc>
              <a:spcBef>
                <a:spcPts val="1050"/>
              </a:spcBef>
              <a:spcAft>
                <a:spcPts val="1050"/>
              </a:spcAft>
              <a:buNone/>
            </a:pP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[MR2]</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Open thread since it depends on the final version in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Ulwazi</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pic>
        <p:nvPicPr>
          <p:cNvPr id="9" name="Picture 8" descr="Graphical user interface, text, application">
            <a:extLst>
              <a:ext uri="{FF2B5EF4-FFF2-40B4-BE49-F238E27FC236}">
                <a16:creationId xmlns:a16="http://schemas.microsoft.com/office/drawing/2014/main" id="{97D9BE01-99F9-8141-686E-00BB81C489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4911" y="1262327"/>
            <a:ext cx="7897327" cy="3962953"/>
          </a:xfrm>
          <a:prstGeom prst="rect">
            <a:avLst/>
          </a:prstGeom>
        </p:spPr>
      </p:pic>
    </p:spTree>
    <p:extLst>
      <p:ext uri="{BB962C8B-B14F-4D97-AF65-F5344CB8AC3E}">
        <p14:creationId xmlns:p14="http://schemas.microsoft.com/office/powerpoint/2010/main" val="1411661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Obtaining Help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[KS1]</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Link to week 5’s live script</a:t>
            </a:r>
          </a:p>
          <a:p>
            <a:pPr marL="0" indent="0" algn="just">
              <a:lnSpc>
                <a:spcPct val="107000"/>
              </a:lnSpc>
              <a:spcBef>
                <a:spcPts val="1050"/>
              </a:spcBef>
              <a:spcAft>
                <a:spcPts val="1050"/>
              </a:spcAft>
              <a:buNone/>
            </a:pP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[MR2]</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Open thread since it depends on the final version in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Ulwazi</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pic>
        <p:nvPicPr>
          <p:cNvPr id="12" name="Picture 11" descr="Graphical user interface, application">
            <a:extLst>
              <a:ext uri="{FF2B5EF4-FFF2-40B4-BE49-F238E27FC236}">
                <a16:creationId xmlns:a16="http://schemas.microsoft.com/office/drawing/2014/main" id="{D556DE17-12CD-03EE-05E0-5F1EB0E545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502" y="1601326"/>
            <a:ext cx="7468642" cy="1914792"/>
          </a:xfrm>
          <a:prstGeom prst="rect">
            <a:avLst/>
          </a:prstGeom>
        </p:spPr>
      </p:pic>
    </p:spTree>
    <p:extLst>
      <p:ext uri="{BB962C8B-B14F-4D97-AF65-F5344CB8AC3E}">
        <p14:creationId xmlns:p14="http://schemas.microsoft.com/office/powerpoint/2010/main" val="3631747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2</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2 we learnt about:</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How to access MATLAB</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MATLAB desktop</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Cheat Sheet</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Obtaining help in MATLAB</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Basic debugging in MATLAB</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Week_1_Part_2_Fundamentals.mlx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50000"/>
              </a:lnSpc>
              <a:buNone/>
              <a:tabLst>
                <a:tab pos="269875" algn="l"/>
              </a:tabLst>
            </a:pPr>
            <a:r>
              <a:rPr lang="en-ZA" sz="2000" b="0" i="0" dirty="0">
                <a:solidFill>
                  <a:srgbClr val="212121"/>
                </a:solidFill>
                <a:effectLst/>
                <a:latin typeface="Helvetica" panose="020B0604020202020204" pitchFamily="34" charset="0"/>
                <a:hlinkClick r:id="rId2" action="ppaction://hlinkfile"/>
              </a:rPr>
              <a:t>What we've covered this week in Part 1</a:t>
            </a:r>
            <a:br>
              <a:rPr lang="en-ZA" sz="2000" b="0" i="0" dirty="0">
                <a:solidFill>
                  <a:srgbClr val="212121"/>
                </a:solidFill>
                <a:effectLst/>
                <a:latin typeface="Helvetica" panose="020B0604020202020204" pitchFamily="34" charset="0"/>
                <a:hlinkClick r:id="rId2" action="ppaction://hlinkfile"/>
              </a:rPr>
            </a:br>
            <a:r>
              <a:rPr lang="en-ZA" sz="2000" b="0" i="0" dirty="0">
                <a:solidFill>
                  <a:srgbClr val="212121"/>
                </a:solidFill>
                <a:effectLst/>
                <a:latin typeface="Helvetica" panose="020B0604020202020204" pitchFamily="34" charset="0"/>
                <a:hlinkClick r:id="rId3" action="ppaction://hlinkfile"/>
              </a:rPr>
              <a:t>What is MATLAB?</a:t>
            </a:r>
            <a:br>
              <a:rPr lang="en-ZA" sz="2000" b="0" i="0" dirty="0">
                <a:solidFill>
                  <a:srgbClr val="212121"/>
                </a:solidFill>
                <a:effectLst/>
                <a:latin typeface="Helvetica" panose="020B0604020202020204" pitchFamily="34" charset="0"/>
                <a:hlinkClick r:id="rId3"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4" action="ppaction://hlinkfile"/>
              </a:rPr>
              <a:t>How to access MATLAB</a:t>
            </a:r>
            <a:br>
              <a:rPr lang="en-ZA" sz="2000" b="0" i="0" dirty="0">
                <a:solidFill>
                  <a:srgbClr val="212121"/>
                </a:solidFill>
                <a:effectLst/>
                <a:latin typeface="Helvetica" panose="020B0604020202020204" pitchFamily="34" charset="0"/>
                <a:hlinkClick r:id="rId4"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5" action="ppaction://hlinkfile"/>
              </a:rPr>
              <a:t>The MATLAB Desktop </a:t>
            </a:r>
            <a:br>
              <a:rPr lang="en-ZA" sz="2000" b="0" i="0" dirty="0">
                <a:solidFill>
                  <a:srgbClr val="212121"/>
                </a:solidFill>
                <a:effectLst/>
                <a:latin typeface="Helvetica" panose="020B0604020202020204" pitchFamily="34" charset="0"/>
                <a:hlinkClick r:id="rId5"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6" action="ppaction://hlinkfile"/>
              </a:rPr>
              <a:t>MATLAB Cheat Sheet</a:t>
            </a:r>
            <a:br>
              <a:rPr lang="en-ZA" sz="2000" b="0" i="0" dirty="0">
                <a:solidFill>
                  <a:srgbClr val="212121"/>
                </a:solidFill>
                <a:effectLst/>
                <a:latin typeface="Helvetica" panose="020B0604020202020204" pitchFamily="34" charset="0"/>
                <a:hlinkClick r:id="rId6"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7" action="ppaction://hlinkfile"/>
              </a:rPr>
              <a:t>Obtaining Help in MATLAB</a:t>
            </a:r>
            <a:br>
              <a:rPr lang="en-ZA" sz="2000" b="0" i="0" dirty="0">
                <a:solidFill>
                  <a:srgbClr val="212121"/>
                </a:solidFill>
                <a:effectLst/>
                <a:latin typeface="Helvetica" panose="020B0604020202020204" pitchFamily="34" charset="0"/>
                <a:hlinkClick r:id="rId7"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8" action="ppaction://hlinkfile"/>
              </a:rPr>
              <a:t>Basic Debugging in MATLAB</a:t>
            </a:r>
            <a:br>
              <a:rPr lang="en-ZA" sz="2000" b="0" i="0" dirty="0">
                <a:solidFill>
                  <a:srgbClr val="212121"/>
                </a:solidFill>
                <a:effectLst/>
                <a:latin typeface="Helvetica" panose="020B0604020202020204" pitchFamily="34" charset="0"/>
                <a:hlinkClick r:id="rId8" action="ppaction://hlinkfile"/>
              </a:rPr>
            </a:br>
            <a:r>
              <a:rPr lang="en-ZA" sz="2000" b="0" i="0" dirty="0">
                <a:solidFill>
                  <a:srgbClr val="212121"/>
                </a:solidFill>
                <a:effectLst/>
                <a:latin typeface="Helvetica" panose="020B0604020202020204" pitchFamily="34" charset="0"/>
                <a:hlinkClick r:id="rId9" action="ppaction://hlinkfile"/>
              </a:rPr>
              <a:t>What we've learnt this week in Part 2</a:t>
            </a:r>
            <a:endParaRPr lang="en-ZA" sz="2000" b="0" i="0" dirty="0">
              <a:solidFill>
                <a:srgbClr val="212121"/>
              </a:solidFill>
              <a:effectLst/>
              <a:latin typeface="Helvetica" panose="020B0604020202020204" pitchFamily="34" charset="0"/>
            </a:endParaRPr>
          </a:p>
          <a:p>
            <a:pPr marL="0" indent="0">
              <a:lnSpc>
                <a:spcPct val="150000"/>
              </a:lnSpc>
              <a:buNone/>
              <a:tabLst>
                <a:tab pos="269875" algn="l"/>
              </a:tabLst>
            </a:pPr>
            <a:r>
              <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10" action="ppaction://hlinksldjump"/>
              </a:rPr>
              <a:t>MATLAB Live Script</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1"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1</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l">
              <a:lnSpc>
                <a:spcPct val="150000"/>
              </a:lnSpc>
              <a:buNone/>
            </a:pPr>
            <a:r>
              <a:rPr lang="en-ZA" sz="2000" b="0" i="0" dirty="0">
                <a:solidFill>
                  <a:srgbClr val="212121"/>
                </a:solidFill>
                <a:effectLst/>
                <a:latin typeface="Helvetica" panose="020B0604020202020204" pitchFamily="34" charset="0"/>
              </a:rPr>
              <a:t>This week in Part 1 we learnt about:</a:t>
            </a:r>
          </a:p>
          <a:p>
            <a:pPr lvl="1">
              <a:lnSpc>
                <a:spcPct val="150000"/>
              </a:lnSpc>
            </a:pPr>
            <a:r>
              <a:rPr lang="en-ZA" sz="2000" b="0" i="0" dirty="0">
                <a:solidFill>
                  <a:srgbClr val="212121"/>
                </a:solidFill>
                <a:effectLst/>
                <a:latin typeface="Helvetica" panose="020B0604020202020204" pitchFamily="34" charset="0"/>
              </a:rPr>
              <a:t>What programming is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is MATLAB?</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600" u="sng"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What is MATLAB? Video</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is a programming and numeric computing environment used by millions of engineers and scientists to analyse</a:t>
            </a:r>
            <a:r>
              <a:rPr lang="en-ZA" sz="1600" u="sng"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data, develop algorithms, and create models. MATLAB provides professionally developed toolboxes for signal and image processing, control systems, wireless communications, computational finance, robotics, deep learning</a:t>
            </a:r>
            <a:r>
              <a:rPr lang="en-ZA" sz="1600" u="sng"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AI and more.</a:t>
            </a:r>
          </a:p>
          <a:p>
            <a:pPr marL="0" indent="0" algn="just">
              <a:lnSpc>
                <a:spcPct val="100000"/>
              </a:lnSpc>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combines a desktop environment tuned for iterative analysis and design processes with a high-level programming language that expresses matrix and array mathematics directly. It includes the Live Editor for creating scripts that combine code, output, and formatted text in an executable notebook. Prebuilt apps allow you to interactively perform iterative tasks. You can then automatically generate the corresponding MATLAB code to reproduce your work and add it to your script with a push of a button.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DB7A55E3-0F46-E4A8-F106-159EC83C2BC9}"/>
              </a:ext>
            </a:extLst>
          </p:cNvPr>
          <p:cNvPicPr/>
          <p:nvPr/>
        </p:nvPicPr>
        <p:blipFill>
          <a:blip r:embed="rId6"/>
          <a:stretch>
            <a:fillRect/>
          </a:stretch>
        </p:blipFill>
        <p:spPr>
          <a:xfrm>
            <a:off x="561275" y="1310889"/>
            <a:ext cx="790575" cy="809625"/>
          </a:xfrm>
          <a:prstGeom prst="rect">
            <a:avLst/>
          </a:prstGeom>
        </p:spPr>
      </p:pic>
    </p:spTree>
    <p:extLst>
      <p:ext uri="{BB962C8B-B14F-4D97-AF65-F5344CB8AC3E}">
        <p14:creationId xmlns:p14="http://schemas.microsoft.com/office/powerpoint/2010/main" val="42045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How to access MATLAB</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See Getting Started With MATLAB for instructions on how to get MATLAB.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68761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The MATLAB Desktop </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By default, MATLAB displays a desktop interface divided into three core components: the Command Window, the Workspace Browser, and the Current Folder Browser. Other components and windows are automatically opened as necessary.</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Picture 8" descr="Graphical user interface, application, Word">
            <a:extLst>
              <a:ext uri="{FF2B5EF4-FFF2-40B4-BE49-F238E27FC236}">
                <a16:creationId xmlns:a16="http://schemas.microsoft.com/office/drawing/2014/main" id="{42796500-E1E7-E1A2-62F6-A7700B8368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673" y="2252351"/>
            <a:ext cx="7978299" cy="4104000"/>
          </a:xfrm>
          <a:prstGeom prst="rect">
            <a:avLst/>
          </a:prstGeom>
        </p:spPr>
      </p:pic>
    </p:spTree>
    <p:extLst>
      <p:ext uri="{BB962C8B-B14F-4D97-AF65-F5344CB8AC3E}">
        <p14:creationId xmlns:p14="http://schemas.microsoft.com/office/powerpoint/2010/main" val="252963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Cheat Sheet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See the MATLAB Cheat Sheet for a quick reference to some basic MATLAB functions.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245428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Obtaining Help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help and documentation can show you </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various ways to call a function </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algorithm implemented by a function </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Examples of how to use a function </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Links to related functions </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Tutorials and background information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148797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858A5BE-DEA9-88BE-5234-E79A1716791B}"/>
              </a:ext>
            </a:extLst>
          </p:cNvPr>
          <p:cNvSpPr/>
          <p:nvPr/>
        </p:nvSpPr>
        <p:spPr>
          <a:xfrm>
            <a:off x="465888" y="509676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DEC268E0-DA7D-AE09-D00A-5C3AB628C75B}"/>
              </a:ext>
            </a:extLst>
          </p:cNvPr>
          <p:cNvSpPr/>
          <p:nvPr/>
        </p:nvSpPr>
        <p:spPr>
          <a:xfrm>
            <a:off x="465892" y="338370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BE6AFBBC-DE52-1E3B-022A-E9632F07CFFF}"/>
              </a:ext>
            </a:extLst>
          </p:cNvPr>
          <p:cNvSpPr/>
          <p:nvPr/>
        </p:nvSpPr>
        <p:spPr>
          <a:xfrm>
            <a:off x="452388" y="194651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Obtaining Help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To display documentation on a particular function, type the word "doc" and the name of the function:</a:t>
            </a:r>
          </a:p>
          <a:p>
            <a:pPr marL="36195" indent="0">
              <a:lnSpc>
                <a:spcPts val="1400"/>
              </a:lnSpc>
              <a:spcBef>
                <a:spcPts val="700"/>
              </a:spcBef>
              <a:spcAft>
                <a:spcPts val="700"/>
              </a:spcAft>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doc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plot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For quick help on the function in the Command Window, type </a:t>
            </a:r>
          </a:p>
          <a:p>
            <a:pPr marL="36195" indent="0">
              <a:lnSpc>
                <a:spcPts val="1400"/>
              </a:lnSpc>
              <a:spcBef>
                <a:spcPts val="700"/>
              </a:spcBef>
              <a:spcAft>
                <a:spcPts val="700"/>
              </a:spcAft>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help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plot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MATLAB Help browser opens to the appropriate documentation. If you want to search or browse the documentation, enter </a:t>
            </a:r>
          </a:p>
          <a:p>
            <a:pPr marL="36195" indent="0">
              <a:lnSpc>
                <a:spcPts val="1400"/>
              </a:lnSpc>
              <a:spcBef>
                <a:spcPts val="700"/>
              </a:spcBef>
              <a:spcAft>
                <a:spcPts val="700"/>
              </a:spcAft>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doc </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to open the Help browser to its main page. You can then search by keywords or browse by topic.</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0104027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6230</TotalTime>
  <Words>952</Words>
  <Application>Microsoft Office PowerPoint</Application>
  <PresentationFormat>On-screen Show (4:3)</PresentationFormat>
  <Paragraphs>129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Helvetica</vt:lpstr>
      <vt:lpstr>Symbol</vt:lpstr>
      <vt:lpstr>Office Theme</vt:lpstr>
      <vt:lpstr>Fundamentals </vt:lpstr>
      <vt:lpstr>Table of Contents</vt:lpstr>
      <vt:lpstr>What we've covered this week in Part 1</vt:lpstr>
      <vt:lpstr>What is MATLAB?</vt:lpstr>
      <vt:lpstr>How to access MATLAB</vt:lpstr>
      <vt:lpstr>The MATLAB Desktop </vt:lpstr>
      <vt:lpstr>MATLAB Cheat Sheet</vt:lpstr>
      <vt:lpstr>Obtaining Help in MATLAB</vt:lpstr>
      <vt:lpstr>Obtaining Help in MATLAB</vt:lpstr>
      <vt:lpstr>Obtaining Help in MATLAB</vt:lpstr>
      <vt:lpstr>Basic Debugging in MATLAB</vt:lpstr>
      <vt:lpstr>Obtaining Help in MATLAB</vt:lpstr>
      <vt:lpstr>Obtaining Help in MATLAB</vt:lpstr>
      <vt:lpstr>What we've covered this week in Part 2</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1188</cp:revision>
  <dcterms:created xsi:type="dcterms:W3CDTF">2023-05-01T18:31:50Z</dcterms:created>
  <dcterms:modified xsi:type="dcterms:W3CDTF">2023-05-08T23:33:35Z</dcterms:modified>
</cp:coreProperties>
</file>