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77" r:id="rId5"/>
    <p:sldId id="283" r:id="rId6"/>
    <p:sldId id="284" r:id="rId7"/>
    <p:sldId id="286" r:id="rId8"/>
    <p:sldId id="272" r:id="rId9"/>
    <p:sldId id="285" r:id="rId10"/>
    <p:sldId id="271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2023/05/09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../Live%20Scripts/Week_1_Part_3_Fundamentals.ml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#H_2BFEFC78"/><Relationship Id="rId11" Type="http://schemas.openxmlformats.org/officeDocument/2006/relationships/image" Target="../media/image4.svg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hyperlink" Target="#H_787F0E85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mathworks.com/help/matlab/matlab_prog/fundamental-matlab-class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hyperlink" Target="https://www.mathworks.com/help/matlab/ref/is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What we've covered this week in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2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10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Week_1_Part_3_Fundamentals.mlx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11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269875" algn="l"/>
              </a:tabLst>
            </a:pP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 action="ppaction://hlinksldjump"/>
              </a:rPr>
              <a:t>What we've covered this week in Part 2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 action="ppaction://hlinksldjump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3" action="ppaction://hlinksldjump"/>
              </a:rPr>
              <a:t>Data Types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4" action="ppaction://hlinkfile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 	</a:t>
            </a: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5" action="ppaction://hlinksldjump"/>
              </a:rPr>
              <a:t>Extra Learning</a:t>
            </a:r>
            <a:b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6" action="ppaction://hlinkfile"/>
              </a:rPr>
            </a:br>
            <a:r>
              <a:rPr lang="en-ZA" sz="20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7" action="ppaction://hlinksldjump"/>
              </a:rPr>
              <a:t>What we've covered this week in Part 3</a:t>
            </a:r>
            <a:endParaRPr lang="en-ZA" sz="20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269875" algn="l"/>
              </a:tabLst>
            </a:pPr>
            <a:r>
              <a:rPr lang="en-ZA" sz="2000" dirty="0">
                <a:solidFill>
                  <a:srgbClr val="005FCE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MATLAB Live Script</a:t>
            </a:r>
            <a:endParaRPr lang="en-ZA" sz="20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What we've covered this week in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2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MATLAB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MATLAB desktop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Cheat Sheet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Obtaining help in MATLAB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debugging in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There are many different data types, or </a:t>
            </a:r>
            <a:r>
              <a:rPr lang="en-ZA" sz="1600" b="0" i="1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classes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, that you can work with in MATLAB. You can build matrices and arrays of the following data types: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floating-point 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integer data 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characters and strings,</a:t>
            </a:r>
          </a:p>
          <a:p>
            <a:pPr lvl="1">
              <a:lnSpc>
                <a:spcPct val="100000"/>
              </a:lnSpc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logical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true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and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false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values, and so on</a:t>
            </a:r>
          </a:p>
          <a:p>
            <a:pPr marL="0" indent="0" algn="l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 following data types provide a way to store dissimilar types of data in the same container: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tables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timetables 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structures</a:t>
            </a:r>
          </a:p>
          <a:p>
            <a:pPr lvl="1"/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cell arrays </a:t>
            </a:r>
          </a:p>
          <a:p>
            <a:pPr marL="0" indent="0" algn="l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There are 16 fundamental classes in MATLAB, each of these classes is in the form of a matrix or array (more on matrices and arrays in week 2: “Arrays, Matrices and Operators). This matrix or array is a minimum of 0-by-0 in size and can grow to an n-dimensional array of any size.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All the fundamental MATLAB classes are shown in the diagram below:</a:t>
            </a: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en-ZA" sz="16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See this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table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that describes the fundamental classes in more detail.</a:t>
            </a:r>
          </a:p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Let’s see some examples using some of these fundamental data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Picture 8" descr="Diagram">
            <a:extLst>
              <a:ext uri="{FF2B5EF4-FFF2-40B4-BE49-F238E27FC236}">
                <a16:creationId xmlns:a16="http://schemas.microsoft.com/office/drawing/2014/main" id="{C6D62B3D-4465-CAA8-0CF8-1AE3A6C0B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57" y="1740055"/>
            <a:ext cx="52505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8AB3C-46C1-79C6-17C1-A241AA3D52B0}"/>
              </a:ext>
            </a:extLst>
          </p:cNvPr>
          <p:cNvSpPr/>
          <p:nvPr/>
        </p:nvSpPr>
        <p:spPr>
          <a:xfrm>
            <a:off x="452388" y="2619911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Let’s create a string and character array.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Run the code (using the Run Section button        ), and check the class of str and chr in the Workspace: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str =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"This is a string array"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%Enclose text in double quotes to create a string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chr =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'This is a character array'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%Enclose text in single quotes to create a character array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MATLAB displays strings with double quotes and character vectors with single quotes. The difference between these two data types, is that str will be stored as a 1-by-1 string or a string scalar whereas chr will be stored as a 1-by-12 character vector (confirm this in the Workspace browser).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54A8F657-FE57-B790-891A-4614980B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1" y="1434409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A773EE-4FFC-8124-86D1-2D1E61A2A08C}"/>
              </a:ext>
            </a:extLst>
          </p:cNvPr>
          <p:cNvSpPr/>
          <p:nvPr/>
        </p:nvSpPr>
        <p:spPr>
          <a:xfrm>
            <a:off x="452388" y="1849889"/>
            <a:ext cx="82296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Now you try! Create a string of your name and a character array of your surname: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%String of your name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%Character array of your surname</a:t>
            </a:r>
            <a:endParaRPr lang="en-ZA" sz="16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07E8BF60-9936-6373-C30A-A16C4F278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0" y="969235"/>
            <a:ext cx="567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B39178-9304-C697-DB36-24865E017B5F}"/>
              </a:ext>
            </a:extLst>
          </p:cNvPr>
          <p:cNvSpPr/>
          <p:nvPr/>
        </p:nvSpPr>
        <p:spPr>
          <a:xfrm>
            <a:off x="452388" y="2100146"/>
            <a:ext cx="8229600" cy="4243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Extra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We can store our two variables (more on variables in Variables and Commands section in Part 4 of Week 1), str and chr, and an additional numeric variable in one container data type :</a:t>
            </a:r>
          </a:p>
          <a:p>
            <a:pPr marL="0" indent="0" algn="just">
              <a:buNone/>
            </a:pPr>
            <a:endParaRPr lang="en-ZA" sz="1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number = 25;</a:t>
            </a: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%Cell array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cellArray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{str, chr, number}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%Cell array made up of a string, character array and a double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structure.stringField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str;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string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structure.characterArrayField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chr;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char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structure.numericDoubleField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number;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a field assigned a value of class double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structure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%Structure with three fields assigned values of different classes.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b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data type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lvl="1" indent="0" algn="just">
              <a:spcBef>
                <a:spcPts val="400"/>
              </a:spcBef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table(str, {chr}, number,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ZA" sz="1600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VariableNames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{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'String'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'Character'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'Double'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})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with variables of different classes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12EB4E4E-8DDE-016B-F5C8-BBB50997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1063206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1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7D300A-3A02-FC44-A4BF-033E0443A323}"/>
              </a:ext>
            </a:extLst>
          </p:cNvPr>
          <p:cNvSpPr/>
          <p:nvPr/>
        </p:nvSpPr>
        <p:spPr>
          <a:xfrm>
            <a:off x="468432" y="5292530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D6395-F7FC-3065-C17E-1A0365B122E3}"/>
              </a:ext>
            </a:extLst>
          </p:cNvPr>
          <p:cNvSpPr/>
          <p:nvPr/>
        </p:nvSpPr>
        <p:spPr>
          <a:xfrm>
            <a:off x="460409" y="3898469"/>
            <a:ext cx="82296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FC48-BC94-2565-3B43-7B17DA585758}"/>
              </a:ext>
            </a:extLst>
          </p:cNvPr>
          <p:cNvSpPr/>
          <p:nvPr/>
        </p:nvSpPr>
        <p:spPr>
          <a:xfrm>
            <a:off x="452388" y="1734384"/>
            <a:ext cx="82296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/>
            <a:r>
              <a:rPr lang="en-ZA" sz="3200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Extra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Now you try! Create a table with your name, surname, and your age:</a:t>
            </a:r>
          </a:p>
          <a:p>
            <a:pPr marL="0" indent="0" algn="l">
              <a:buNone/>
            </a:pPr>
            <a:endParaRPr lang="en-ZA" sz="1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%Double value of your age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%Table with three variables/columns: Name, Surname and Age</a:t>
            </a:r>
            <a:endParaRPr lang="en-ZA" sz="1600" dirty="0">
              <a:solidFill>
                <a:srgbClr val="008013"/>
              </a:solidFill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We can create a logical data type variable in a few ways, one of them is to use MATLAB built-in functions, in our case we’ll use the 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hlinkClick r:id="rId2"/>
              </a:rPr>
              <a:t>isa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 function to check a variable’s data type:</a:t>
            </a:r>
          </a:p>
          <a:p>
            <a:pPr marL="182563" indent="0">
              <a:buNone/>
            </a:pPr>
            <a:r>
              <a:rPr lang="en-ZA" sz="1600" b="0" i="0" dirty="0" err="1">
                <a:solidFill>
                  <a:srgbClr val="212121"/>
                </a:solidFill>
                <a:effectLst/>
                <a:latin typeface="Menlo"/>
              </a:rPr>
              <a:t>tf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 = isa(str, </a:t>
            </a:r>
            <a:r>
              <a:rPr lang="en-ZA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'char'</a:t>
            </a:r>
            <a:r>
              <a:rPr lang="en-ZA" sz="1600" b="0" i="0" dirty="0">
                <a:solidFill>
                  <a:srgbClr val="212121"/>
                </a:solidFill>
                <a:effectLst/>
                <a:latin typeface="Menlo"/>
              </a:rPr>
              <a:t>) </a:t>
            </a: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%We’re checking if str is a character, this should return a false </a:t>
            </a:r>
            <a:endParaRPr lang="en-ZA" sz="1600" dirty="0">
              <a:solidFill>
                <a:srgbClr val="008013"/>
              </a:solidFill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182563" indent="0">
              <a:buNone/>
            </a:pPr>
            <a:endParaRPr lang="en-ZA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0" indent="0" algn="l">
              <a:buNone/>
            </a:pPr>
            <a:r>
              <a:rPr lang="en-ZA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         Now you try! Create a logical variable:</a:t>
            </a: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%Write your code here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 marL="182563" indent="0">
              <a:buNone/>
            </a:pPr>
            <a:r>
              <a:rPr lang="en-ZA" sz="1600" b="0" i="0" u="none" strike="noStrike" dirty="0">
                <a:solidFill>
                  <a:srgbClr val="008013"/>
                </a:solidFill>
                <a:effectLst/>
                <a:latin typeface="Menlo"/>
              </a:rPr>
              <a:t>%Check the data types of one of your variables </a:t>
            </a:r>
            <a:endParaRPr lang="en-ZA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02A06-F151-314C-1238-1D8A9BA8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  <p:pic>
        <p:nvPicPr>
          <p:cNvPr id="7" name="Untitled">
            <a:extLst>
              <a:ext uri="{FF2B5EF4-FFF2-40B4-BE49-F238E27FC236}">
                <a16:creationId xmlns:a16="http://schemas.microsoft.com/office/drawing/2014/main" id="{8133F2A6-2F17-81E5-4882-E7CA276D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2940132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Untitled">
            <a:extLst>
              <a:ext uri="{FF2B5EF4-FFF2-40B4-BE49-F238E27FC236}">
                <a16:creationId xmlns:a16="http://schemas.microsoft.com/office/drawing/2014/main" id="{90745B09-E37E-BD18-DD5C-B02C102A2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50" y="949985"/>
            <a:ext cx="567000" cy="540000"/>
          </a:xfrm>
          <a:prstGeom prst="rect">
            <a:avLst/>
          </a:prstGeom>
        </p:spPr>
      </p:pic>
      <p:pic>
        <p:nvPicPr>
          <p:cNvPr id="10" name="Untitled">
            <a:extLst>
              <a:ext uri="{FF2B5EF4-FFF2-40B4-BE49-F238E27FC236}">
                <a16:creationId xmlns:a16="http://schemas.microsoft.com/office/drawing/2014/main" id="{22BB85BC-4A70-52FF-20E4-5FD06877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69" y="4644485"/>
            <a:ext cx="567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6274</TotalTime>
  <Words>901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Menlo</vt:lpstr>
      <vt:lpstr>Symbol</vt:lpstr>
      <vt:lpstr>Office Theme</vt:lpstr>
      <vt:lpstr>Fundamentals </vt:lpstr>
      <vt:lpstr>Table of Contents</vt:lpstr>
      <vt:lpstr>What we've covered this week in Part 2</vt:lpstr>
      <vt:lpstr>Data Types</vt:lpstr>
      <vt:lpstr>Data Types</vt:lpstr>
      <vt:lpstr>Data Types</vt:lpstr>
      <vt:lpstr>Data Types</vt:lpstr>
      <vt:lpstr>Extra Learning</vt:lpstr>
      <vt:lpstr>Extra Learning</vt:lpstr>
      <vt:lpstr>What we've covered this week in Part 3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1235</cp:revision>
  <dcterms:created xsi:type="dcterms:W3CDTF">2023-05-01T18:31:50Z</dcterms:created>
  <dcterms:modified xsi:type="dcterms:W3CDTF">2023-05-08T23:32:30Z</dcterms:modified>
</cp:coreProperties>
</file>