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7" r:id="rId2"/>
    <p:sldId id="257" r:id="rId3"/>
    <p:sldId id="258" r:id="rId4"/>
    <p:sldId id="293" r:id="rId5"/>
    <p:sldId id="277" r:id="rId6"/>
    <p:sldId id="294" r:id="rId7"/>
    <p:sldId id="291" r:id="rId8"/>
    <p:sldId id="292" r:id="rId9"/>
    <p:sldId id="295" r:id="rId10"/>
    <p:sldId id="271" r:id="rId11"/>
    <p:sldId id="29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09F5"/>
    <a:srgbClr val="D55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5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B4203-FCE6-4DB9-8B82-6DDA69D645A0}" type="datetimeFigureOut">
              <a:rPr lang="en-ZA" smtClean="0"/>
              <a:t>2023/05/09</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472AB-2CCE-4B7A-93C7-8211D0BB555D}" type="slidenum">
              <a:rPr lang="en-ZA" smtClean="0"/>
              <a:t>‹#›</a:t>
            </a:fld>
            <a:endParaRPr lang="en-ZA"/>
          </a:p>
        </p:txBody>
      </p:sp>
    </p:spTree>
    <p:extLst>
      <p:ext uri="{BB962C8B-B14F-4D97-AF65-F5344CB8AC3E}">
        <p14:creationId xmlns:p14="http://schemas.microsoft.com/office/powerpoint/2010/main" val="133559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6946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867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1800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8589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28454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84105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ZA"/>
              <a:t>© 2023</a:t>
            </a:r>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54160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ZA"/>
              <a:t>© 2023</a:t>
            </a:r>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5559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ZA"/>
              <a:t>© 2023</a:t>
            </a:r>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25896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56847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10391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ZA"/>
              <a:t>© 2023</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79589-9FEC-43B1-934F-2F583260BE26}" type="slidenum">
              <a:rPr lang="en-ZA" smtClean="0"/>
              <a:t>‹#›</a:t>
            </a:fld>
            <a:endParaRPr lang="en-ZA"/>
          </a:p>
        </p:txBody>
      </p:sp>
    </p:spTree>
    <p:extLst>
      <p:ext uri="{BB962C8B-B14F-4D97-AF65-F5344CB8AC3E}">
        <p14:creationId xmlns:p14="http://schemas.microsoft.com/office/powerpoint/2010/main" val="2505092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tlab.mathworks.com/" TargetMode="External"/><Relationship Id="rId2" Type="http://schemas.openxmlformats.org/officeDocument/2006/relationships/hyperlink" Target="https://www.mathworks.com/academia/tah-portal/wits-university-40783970.html"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Live%20Scripts/Week_1_Part_5_Fundamentals.mlx" TargetMode="Externa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hyperlink" Target="#H_68252890"/><Relationship Id="rId13" Type="http://schemas.openxmlformats.org/officeDocument/2006/relationships/slide" Target="slide1.xml"/><Relationship Id="rId3" Type="http://schemas.openxmlformats.org/officeDocument/2006/relationships/hyperlink" Target="#H_3DFB71E6"/><Relationship Id="rId7" Type="http://schemas.openxmlformats.org/officeDocument/2006/relationships/slide" Target="slide6.xml"/><Relationship Id="rId12" Type="http://schemas.openxmlformats.org/officeDocument/2006/relationships/slide" Target="slide1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hyperlink" Target="#H_DE5B641E"/><Relationship Id="rId11" Type="http://schemas.openxmlformats.org/officeDocument/2006/relationships/slide" Target="slide10.xml"/><Relationship Id="rId5" Type="http://schemas.openxmlformats.org/officeDocument/2006/relationships/hyperlink" Target="#H_C25C284D"/><Relationship Id="rId15" Type="http://schemas.openxmlformats.org/officeDocument/2006/relationships/image" Target="../media/image4.svg"/><Relationship Id="rId10" Type="http://schemas.openxmlformats.org/officeDocument/2006/relationships/hyperlink" Target="#H_2B77149A"/><Relationship Id="rId4" Type="http://schemas.openxmlformats.org/officeDocument/2006/relationships/slide" Target="slide4.xml"/><Relationship Id="rId9" Type="http://schemas.openxmlformats.org/officeDocument/2006/relationships/slide" Target="slide8.xml"/><Relationship Id="rId1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hyperlink" Target="https://www.mathworks.com/help/matlab/arithmetic.html"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https://www.mathworks.com/help/matlab/matlab_prog/operator-precedence.html"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 Target="slide1.xml"/><Relationship Id="rId7" Type="http://schemas.openxmlformats.org/officeDocument/2006/relationships/image" Target="../media/image12.png"/><Relationship Id="rId2" Type="http://schemas.openxmlformats.org/officeDocument/2006/relationships/hyperlink" Target="https://www.mathworks.com/help/symbolic/mathematical-functions.html" TargetMode="Externa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F4C8-F384-0BF0-5F9A-EE6D6D79E631}"/>
              </a:ext>
            </a:extLst>
          </p:cNvPr>
          <p:cNvSpPr>
            <a:spLocks noGrp="1"/>
          </p:cNvSpPr>
          <p:nvPr>
            <p:ph type="ctrTitle"/>
          </p:nvPr>
        </p:nvSpPr>
        <p:spPr/>
        <p:txBody>
          <a:bodyPr>
            <a:noAutofit/>
          </a:bodyPr>
          <a:lstStyle/>
          <a:p>
            <a:pPr>
              <a:lnSpc>
                <a:spcPct val="150000"/>
              </a:lnSpc>
            </a:pPr>
            <a: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t>Fundamentals</a:t>
            </a:r>
            <a:b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br>
            <a:endParaRPr lang="en-ZA" sz="3200" b="1" dirty="0">
              <a:solidFill>
                <a:srgbClr val="D55000"/>
              </a:solidFill>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6F19D9D6-A45C-2A84-C21C-AE60F2B5E278}"/>
              </a:ext>
            </a:extLst>
          </p:cNvPr>
          <p:cNvSpPr>
            <a:spLocks noGrp="1"/>
          </p:cNvSpPr>
          <p:nvPr>
            <p:ph type="subTitle" idx="1"/>
          </p:nvPr>
        </p:nvSpPr>
        <p:spPr>
          <a:xfrm>
            <a:off x="1143000" y="3558777"/>
            <a:ext cx="6858000" cy="2812839"/>
          </a:xfrm>
        </p:spPr>
        <p:txBody>
          <a:bodyPr>
            <a:normAutofit/>
          </a:bodyPr>
          <a:lstStyle/>
          <a:p>
            <a:pPr algn="l"/>
            <a:r>
              <a:rPr lang="en-ZA" sz="1900" dirty="0">
                <a:latin typeface="Helvetica" panose="020B0604020202020204" pitchFamily="34" charset="0"/>
                <a:cs typeface="Helvetica" panose="020B0604020202020204" pitchFamily="34" charset="0"/>
              </a:rPr>
              <a:t>Where do I find MATLAB? </a:t>
            </a:r>
            <a:r>
              <a:rPr lang="en-ZA" sz="1900" dirty="0">
                <a:latin typeface="Helvetica" panose="020B0604020202020204" pitchFamily="34" charset="0"/>
                <a:cs typeface="Helvetica" panose="020B0604020202020204" pitchFamily="34" charset="0"/>
                <a:hlinkClick r:id="rId2"/>
              </a:rPr>
              <a:t>Here</a:t>
            </a:r>
            <a:r>
              <a:rPr lang="en-ZA" sz="1900" dirty="0">
                <a:latin typeface="Helvetica" panose="020B0604020202020204" pitchFamily="34" charset="0"/>
                <a:cs typeface="Helvetica" panose="020B0604020202020204" pitchFamily="34" charset="0"/>
              </a:rPr>
              <a:t>!</a:t>
            </a:r>
          </a:p>
          <a:p>
            <a:pPr algn="l"/>
            <a:endParaRPr lang="en-ZA" sz="1900" dirty="0">
              <a:latin typeface="Helvetica" panose="020B0604020202020204" pitchFamily="34" charset="0"/>
              <a:cs typeface="Helvetica" panose="020B0604020202020204" pitchFamily="34" charset="0"/>
            </a:endParaRPr>
          </a:p>
          <a:p>
            <a:pPr algn="l"/>
            <a:r>
              <a:rPr lang="en-ZA" sz="1900" dirty="0">
                <a:latin typeface="Helvetica" panose="020B0604020202020204" pitchFamily="34" charset="0"/>
                <a:cs typeface="Helvetica" panose="020B0604020202020204" pitchFamily="34" charset="0"/>
              </a:rPr>
              <a:t>Do I have to have MATLAB installed on my computer right now? No, you can use  </a:t>
            </a:r>
            <a:r>
              <a:rPr lang="en-ZA" sz="1900" dirty="0">
                <a:latin typeface="Helvetica" panose="020B0604020202020204" pitchFamily="34" charset="0"/>
                <a:cs typeface="Helvetica" panose="020B0604020202020204" pitchFamily="34" charset="0"/>
                <a:hlinkClick r:id="rId3"/>
              </a:rPr>
              <a:t>MATLAB Online</a:t>
            </a:r>
            <a:r>
              <a:rPr lang="en-ZA" sz="1900" dirty="0">
                <a:latin typeface="Helvetica" panose="020B0604020202020204" pitchFamily="34" charset="0"/>
                <a:cs typeface="Helvetica" panose="020B0604020202020204" pitchFamily="34" charset="0"/>
              </a:rPr>
              <a:t>!</a:t>
            </a:r>
          </a:p>
        </p:txBody>
      </p:sp>
      <p:sp>
        <p:nvSpPr>
          <p:cNvPr id="4" name="Date Placeholder 3">
            <a:extLst>
              <a:ext uri="{FF2B5EF4-FFF2-40B4-BE49-F238E27FC236}">
                <a16:creationId xmlns:a16="http://schemas.microsoft.com/office/drawing/2014/main" id="{258DF971-D65A-9E47-A6C5-91318E10E66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28298256-374D-A3C0-7171-FF366E7EB6FD}"/>
              </a:ext>
            </a:extLst>
          </p:cNvPr>
          <p:cNvSpPr>
            <a:spLocks noGrp="1"/>
          </p:cNvSpPr>
          <p:nvPr>
            <p:ph type="ftr" sz="quarter" idx="11"/>
          </p:nvPr>
        </p:nvSpPr>
        <p:spPr>
          <a:xfrm>
            <a:off x="1682885" y="6356351"/>
            <a:ext cx="5768502"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25EF77D8-63C5-A2A2-F5CA-A3FB227FA45F}"/>
              </a:ext>
            </a:extLst>
          </p:cNvPr>
          <p:cNvSpPr>
            <a:spLocks noGrp="1"/>
          </p:cNvSpPr>
          <p:nvPr>
            <p:ph type="sldNum" sz="quarter" idx="12"/>
          </p:nvPr>
        </p:nvSpPr>
        <p:spPr/>
        <p:txBody>
          <a:bodyPr/>
          <a:lstStyle/>
          <a:p>
            <a:fld id="{8E879589-9FEC-43B1-934F-2F583260BE26}" type="slidenum">
              <a:rPr lang="en-ZA" smtClean="0"/>
              <a:t>1</a:t>
            </a:fld>
            <a:endParaRPr lang="en-ZA"/>
          </a:p>
        </p:txBody>
      </p:sp>
      <p:pic>
        <p:nvPicPr>
          <p:cNvPr id="10" name="Untitled">
            <a:extLst>
              <a:ext uri="{FF2B5EF4-FFF2-40B4-BE49-F238E27FC236}">
                <a16:creationId xmlns:a16="http://schemas.microsoft.com/office/drawing/2014/main" id="{1DB7BB5D-F81A-4C40-D210-B447B99982B3}"/>
              </a:ext>
            </a:extLst>
          </p:cNvPr>
          <p:cNvPicPr/>
          <p:nvPr/>
        </p:nvPicPr>
        <p:blipFill>
          <a:blip r:embed="rId4"/>
          <a:stretch>
            <a:fillRect/>
          </a:stretch>
        </p:blipFill>
        <p:spPr>
          <a:xfrm>
            <a:off x="570898" y="3454618"/>
            <a:ext cx="504825" cy="514350"/>
          </a:xfrm>
          <a:prstGeom prst="rect">
            <a:avLst/>
          </a:prstGeom>
        </p:spPr>
      </p:pic>
      <p:pic>
        <p:nvPicPr>
          <p:cNvPr id="11" name="Untitled">
            <a:extLst>
              <a:ext uri="{FF2B5EF4-FFF2-40B4-BE49-F238E27FC236}">
                <a16:creationId xmlns:a16="http://schemas.microsoft.com/office/drawing/2014/main" id="{A946600A-ACAD-70E2-2998-8F06C95F9A2D}"/>
              </a:ext>
            </a:extLst>
          </p:cNvPr>
          <p:cNvPicPr/>
          <p:nvPr/>
        </p:nvPicPr>
        <p:blipFill>
          <a:blip r:embed="rId5"/>
          <a:stretch>
            <a:fillRect/>
          </a:stretch>
        </p:blipFill>
        <p:spPr>
          <a:xfrm>
            <a:off x="528336" y="4380909"/>
            <a:ext cx="581025" cy="476250"/>
          </a:xfrm>
          <a:prstGeom prst="rect">
            <a:avLst/>
          </a:prstGeom>
        </p:spPr>
      </p:pic>
    </p:spTree>
    <p:extLst>
      <p:ext uri="{BB962C8B-B14F-4D97-AF65-F5344CB8AC3E}">
        <p14:creationId xmlns:p14="http://schemas.microsoft.com/office/powerpoint/2010/main" val="1096472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What we've covered this week in Part 5</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This week in Part 5 we learnt about:</a:t>
            </a:r>
          </a:p>
          <a:p>
            <a:pPr lvl="1"/>
            <a:r>
              <a:rPr lang="en-ZA" sz="1600" b="0" i="0" dirty="0">
                <a:solidFill>
                  <a:srgbClr val="212121"/>
                </a:solidFill>
                <a:effectLst/>
                <a:latin typeface="Helvetica" panose="020B0604020202020204" pitchFamily="34" charset="0"/>
              </a:rPr>
              <a:t>Arithmetic operations</a:t>
            </a:r>
          </a:p>
          <a:p>
            <a:pPr lvl="1"/>
            <a:r>
              <a:rPr lang="en-ZA" sz="1600" b="0" i="0" dirty="0">
                <a:solidFill>
                  <a:srgbClr val="212121"/>
                </a:solidFill>
                <a:effectLst/>
                <a:latin typeface="Helvetica" panose="020B0604020202020204" pitchFamily="34" charset="0"/>
              </a:rPr>
              <a:t>Introduction to operator precedence</a:t>
            </a:r>
          </a:p>
          <a:p>
            <a:pPr lvl="1"/>
            <a:r>
              <a:rPr lang="en-ZA" sz="1600" b="0" i="0" dirty="0">
                <a:solidFill>
                  <a:srgbClr val="212121"/>
                </a:solidFill>
                <a:effectLst/>
                <a:latin typeface="Helvetica" panose="020B0604020202020204" pitchFamily="34" charset="0"/>
              </a:rPr>
              <a:t>Making use of built-in Mathematical Functions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10</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122130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MATLAB Live Script</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Click on the link below for this lecture’s MATLAB live Script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 action="ppaction://hlinkfile"/>
            </a:endParaRPr>
          </a:p>
          <a:p>
            <a:pPr>
              <a:lnSpc>
                <a:spcPct val="107000"/>
              </a:lnSpc>
              <a:spcBef>
                <a:spcPts val="1050"/>
              </a:spcBef>
              <a:spcAft>
                <a:spcPts val="1050"/>
              </a:spcAf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rPr>
              <a:t>Week_1_Part_5_Fundamentals.mlx</a:t>
            </a: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11</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0495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Helvetica" panose="020B0604020202020204" pitchFamily="34" charset="0"/>
              </a:rPr>
              <a:t>Table of Contents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8" y="1276981"/>
            <a:ext cx="8229600" cy="5112000"/>
          </a:xfrm>
        </p:spPr>
        <p:txBody>
          <a:bodyPr>
            <a:normAutofit/>
          </a:bodyPr>
          <a:lstStyle/>
          <a:p>
            <a:pPr marL="0" indent="0">
              <a:lnSpc>
                <a:spcPct val="150000"/>
              </a:lnSpc>
              <a:buNone/>
              <a:tabLst>
                <a:tab pos="269875" algn="l"/>
              </a:tabLst>
            </a:pPr>
            <a:r>
              <a:rPr lang="en-ZA" sz="2000" b="0" i="0" dirty="0">
                <a:solidFill>
                  <a:srgbClr val="212121"/>
                </a:solidFill>
                <a:effectLst/>
                <a:latin typeface="Helvetica" panose="020B0604020202020204" pitchFamily="34" charset="0"/>
                <a:hlinkClick r:id="rId2" action="ppaction://hlinksldjump"/>
              </a:rPr>
              <a:t>What we've covered this week in Part 4</a:t>
            </a:r>
            <a:br>
              <a:rPr lang="en-ZA" sz="2000" b="0" i="0" dirty="0">
                <a:solidFill>
                  <a:srgbClr val="212121"/>
                </a:solidFill>
                <a:effectLst/>
                <a:latin typeface="Helvetica" panose="020B0604020202020204" pitchFamily="34" charset="0"/>
                <a:hlinkClick r:id="rId3" action="ppaction://hlinkfile"/>
              </a:rPr>
            </a:br>
            <a:r>
              <a:rPr lang="en-ZA" sz="2000" b="0" i="0" dirty="0">
                <a:solidFill>
                  <a:srgbClr val="212121"/>
                </a:solidFill>
                <a:effectLst/>
                <a:latin typeface="Helvetica" panose="020B0604020202020204" pitchFamily="34" charset="0"/>
                <a:hlinkClick r:id="rId4" action="ppaction://hlinksldjump"/>
              </a:rPr>
              <a:t>Mathematical Functions</a:t>
            </a:r>
            <a:br>
              <a:rPr lang="en-ZA" sz="2000" b="0" i="0" dirty="0">
                <a:solidFill>
                  <a:srgbClr val="212121"/>
                </a:solidFill>
                <a:effectLst/>
                <a:latin typeface="Helvetica" panose="020B0604020202020204" pitchFamily="34" charset="0"/>
                <a:hlinkClick r:id="rId5" action="ppaction://hlinkfile"/>
              </a:rPr>
            </a:br>
            <a:r>
              <a:rPr lang="en-ZA" sz="2000" b="0" i="0" dirty="0">
                <a:solidFill>
                  <a:srgbClr val="212121"/>
                </a:solidFill>
                <a:effectLst/>
                <a:latin typeface="Helvetica" panose="020B0604020202020204" pitchFamily="34" charset="0"/>
              </a:rPr>
              <a:t>  	</a:t>
            </a:r>
            <a:r>
              <a:rPr lang="en-ZA" sz="2000" b="0" i="0" dirty="0">
                <a:solidFill>
                  <a:srgbClr val="212121"/>
                </a:solidFill>
                <a:effectLst/>
                <a:latin typeface="Helvetica" panose="020B0604020202020204" pitchFamily="34" charset="0"/>
                <a:hlinkClick r:id="rId4" action="ppaction://hlinksldjump"/>
              </a:rPr>
              <a:t>Arithmetic Operations</a:t>
            </a:r>
            <a:br>
              <a:rPr lang="en-ZA" sz="2000" b="0" i="0" dirty="0">
                <a:solidFill>
                  <a:srgbClr val="212121"/>
                </a:solidFill>
                <a:effectLst/>
                <a:latin typeface="Helvetica" panose="020B0604020202020204" pitchFamily="34" charset="0"/>
                <a:hlinkClick r:id="rId6" action="ppaction://hlinkfile"/>
              </a:rPr>
            </a:br>
            <a:r>
              <a:rPr lang="en-ZA" sz="2000" b="0" i="0" dirty="0">
                <a:solidFill>
                  <a:srgbClr val="212121"/>
                </a:solidFill>
                <a:effectLst/>
                <a:latin typeface="Helvetica" panose="020B0604020202020204" pitchFamily="34" charset="0"/>
              </a:rPr>
              <a:t>  	</a:t>
            </a:r>
            <a:r>
              <a:rPr lang="en-ZA" sz="2000" b="0" i="0" dirty="0">
                <a:solidFill>
                  <a:srgbClr val="212121"/>
                </a:solidFill>
                <a:effectLst/>
                <a:latin typeface="Helvetica" panose="020B0604020202020204" pitchFamily="34" charset="0"/>
                <a:hlinkClick r:id="rId7" action="ppaction://hlinksldjump"/>
              </a:rPr>
              <a:t>Introduction to operator precedence</a:t>
            </a:r>
            <a:r>
              <a:rPr lang="en-ZA" sz="2000" b="0" i="0" dirty="0">
                <a:solidFill>
                  <a:srgbClr val="212121"/>
                </a:solidFill>
                <a:effectLst/>
                <a:latin typeface="Helvetica" panose="020B0604020202020204" pitchFamily="34" charset="0"/>
                <a:hlinkClick r:id="rId8" action="ppaction://hlinkfile"/>
              </a:rPr>
              <a:t> </a:t>
            </a:r>
            <a:br>
              <a:rPr lang="en-ZA" sz="2000" b="0" i="0" dirty="0">
                <a:solidFill>
                  <a:srgbClr val="212121"/>
                </a:solidFill>
                <a:effectLst/>
                <a:latin typeface="Helvetica" panose="020B0604020202020204" pitchFamily="34" charset="0"/>
                <a:hlinkClick r:id="rId8" action="ppaction://hlinkfile"/>
              </a:rPr>
            </a:br>
            <a:r>
              <a:rPr lang="en-ZA" sz="2000" b="0" i="0" dirty="0">
                <a:solidFill>
                  <a:srgbClr val="212121"/>
                </a:solidFill>
                <a:effectLst/>
                <a:latin typeface="Helvetica" panose="020B0604020202020204" pitchFamily="34" charset="0"/>
              </a:rPr>
              <a:t>  	</a:t>
            </a:r>
            <a:r>
              <a:rPr lang="en-ZA" sz="2000" b="0" i="0" dirty="0">
                <a:solidFill>
                  <a:srgbClr val="212121"/>
                </a:solidFill>
                <a:effectLst/>
                <a:latin typeface="Helvetica" panose="020B0604020202020204" pitchFamily="34" charset="0"/>
                <a:hlinkClick r:id="rId9" action="ppaction://hlinksldjump"/>
              </a:rPr>
              <a:t>Making use of built-in Mathematical Functions</a:t>
            </a:r>
            <a:r>
              <a:rPr lang="en-ZA" sz="2000" b="0" i="0" dirty="0">
                <a:solidFill>
                  <a:srgbClr val="212121"/>
                </a:solidFill>
                <a:effectLst/>
                <a:latin typeface="Helvetica" panose="020B0604020202020204" pitchFamily="34" charset="0"/>
                <a:hlinkClick r:id="rId10" action="ppaction://hlinkfile"/>
              </a:rPr>
              <a:t> </a:t>
            </a:r>
            <a:br>
              <a:rPr lang="en-ZA" sz="2000" b="0" i="0" dirty="0">
                <a:solidFill>
                  <a:srgbClr val="212121"/>
                </a:solidFill>
                <a:effectLst/>
                <a:latin typeface="Helvetica" panose="020B0604020202020204" pitchFamily="34" charset="0"/>
                <a:hlinkClick r:id="rId10" action="ppaction://hlinkfile"/>
              </a:rPr>
            </a:br>
            <a:r>
              <a:rPr lang="en-ZA" sz="2000" b="0" i="0" dirty="0">
                <a:solidFill>
                  <a:srgbClr val="212121"/>
                </a:solidFill>
                <a:effectLst/>
                <a:latin typeface="Helvetica" panose="020B0604020202020204" pitchFamily="34" charset="0"/>
                <a:hlinkClick r:id="rId11" action="ppaction://hlinksldjump"/>
              </a:rPr>
              <a:t>What we've covered this week in Part 5</a:t>
            </a:r>
            <a:endParaRPr lang="en-ZA" sz="2000" b="0" i="0" dirty="0">
              <a:solidFill>
                <a:srgbClr val="212121"/>
              </a:solidFill>
              <a:effectLst/>
              <a:latin typeface="Helvetica" panose="020B0604020202020204" pitchFamily="34" charset="0"/>
            </a:endParaRPr>
          </a:p>
          <a:p>
            <a:pPr marL="0" indent="0">
              <a:lnSpc>
                <a:spcPct val="150000"/>
              </a:lnSpc>
              <a:buNone/>
              <a:tabLst>
                <a:tab pos="269875" algn="l"/>
              </a:tabLst>
            </a:pPr>
            <a:r>
              <a:rPr lang="en-ZA" sz="2000" dirty="0">
                <a:solidFill>
                  <a:srgbClr val="005FCE"/>
                </a:solidFill>
                <a:latin typeface="Helvetica" panose="020B0604020202020204" pitchFamily="34" charset="0"/>
                <a:ea typeface="Times New Roman" panose="02020603050405020304" pitchFamily="18" charset="0"/>
                <a:cs typeface="Times New Roman" panose="02020603050405020304" pitchFamily="18" charset="0"/>
                <a:hlinkClick r:id="rId12" action="ppaction://hlinksldjump"/>
              </a:rPr>
              <a:t>MATLAB Live Script</a:t>
            </a:r>
            <a:endParaRPr lang="en-ZA" sz="20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a:t>
            </a:fld>
            <a:endParaRPr lang="en-ZA"/>
          </a:p>
        </p:txBody>
      </p:sp>
      <p:pic>
        <p:nvPicPr>
          <p:cNvPr id="7" name="Graphic 6" descr="Chevron arrows with solid fill">
            <a:hlinkClick r:id="rId13" action="ppaction://hlinksldjump"/>
            <a:extLst>
              <a:ext uri="{FF2B5EF4-FFF2-40B4-BE49-F238E27FC236}">
                <a16:creationId xmlns:a16="http://schemas.microsoft.com/office/drawing/2014/main" id="{5790D4C9-6133-76D0-5410-0538AB19633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2568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What we've covered this week in Part 4</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This week in Part 4 we learnt about:</a:t>
            </a:r>
          </a:p>
          <a:p>
            <a:pPr marL="800100" lvl="1" indent="-342900">
              <a:lnSpc>
                <a:spcPct val="107000"/>
              </a:lnSpc>
              <a:buFont typeface="Symbol" panose="05050102010706020507" pitchFamily="18" charset="2"/>
              <a:buChar char=""/>
            </a:pPr>
            <a:r>
              <a:rPr lang="en-ZA" sz="1600" b="0" i="0" dirty="0">
                <a:solidFill>
                  <a:srgbClr val="212121"/>
                </a:solidFill>
                <a:effectLst/>
                <a:latin typeface="Helvetica" panose="020B0604020202020204" pitchFamily="34" charset="0"/>
              </a:rPr>
              <a:t>Assigning values to variables</a:t>
            </a:r>
          </a:p>
          <a:p>
            <a:pPr marL="800100" lvl="1" indent="-342900">
              <a:lnSpc>
                <a:spcPct val="107000"/>
              </a:lnSpc>
              <a:buFont typeface="Symbol" panose="05050102010706020507" pitchFamily="18" charset="2"/>
              <a:buChar char=""/>
            </a:pPr>
            <a:r>
              <a:rPr lang="en-ZA" sz="1600" b="0" i="0" dirty="0">
                <a:solidFill>
                  <a:srgbClr val="212121"/>
                </a:solidFill>
                <a:effectLst/>
                <a:latin typeface="Helvetica" panose="020B0604020202020204" pitchFamily="34" charset="0"/>
              </a:rPr>
              <a:t>Entering commands</a:t>
            </a:r>
          </a:p>
          <a:p>
            <a:pPr marL="800100" lvl="1" indent="-342900">
              <a:lnSpc>
                <a:spcPct val="107000"/>
              </a:lnSpc>
              <a:buFont typeface="Symbol" panose="05050102010706020507" pitchFamily="18" charset="2"/>
              <a:buChar char=""/>
            </a:pPr>
            <a:r>
              <a:rPr lang="en-ZA" sz="1600" b="0" i="0" dirty="0">
                <a:solidFill>
                  <a:srgbClr val="212121"/>
                </a:solidFill>
                <a:effectLst/>
                <a:latin typeface="Helvetica" panose="020B0604020202020204" pitchFamily="34" charset="0"/>
              </a:rPr>
              <a:t>The command history</a:t>
            </a:r>
          </a:p>
          <a:p>
            <a:pPr marL="800100" lvl="1" indent="-342900">
              <a:lnSpc>
                <a:spcPct val="107000"/>
              </a:lnSpc>
              <a:buFont typeface="Symbol" panose="05050102010706020507" pitchFamily="18" charset="2"/>
              <a:buChar char=""/>
            </a:pPr>
            <a:r>
              <a:rPr lang="en-ZA" sz="1600" b="0" i="0" dirty="0">
                <a:solidFill>
                  <a:srgbClr val="212121"/>
                </a:solidFill>
                <a:effectLst/>
                <a:latin typeface="Helvetica" panose="020B0604020202020204" pitchFamily="34" charset="0"/>
              </a:rPr>
              <a:t>Variables in the base workspace</a:t>
            </a:r>
          </a:p>
          <a:p>
            <a:pPr marL="800100" lvl="1" indent="-342900">
              <a:lnSpc>
                <a:spcPct val="107000"/>
              </a:lnSpc>
              <a:buFont typeface="Symbol" panose="05050102010706020507" pitchFamily="18" charset="2"/>
              <a:buChar char=""/>
            </a:pPr>
            <a:endParaRPr lang="en-ZA" sz="1600" b="0" i="0" dirty="0">
              <a:solidFill>
                <a:srgbClr val="212121"/>
              </a:solidFill>
              <a:effectLst/>
              <a:latin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5966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B134A10-BC51-06C5-A651-8C369CB8D257}"/>
              </a:ext>
            </a:extLst>
          </p:cNvPr>
          <p:cNvSpPr/>
          <p:nvPr/>
        </p:nvSpPr>
        <p:spPr>
          <a:xfrm>
            <a:off x="452388" y="5979503"/>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Mathematical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buNone/>
                </a:pPr>
                <a:r>
                  <a:rPr lang="en-ZA" sz="1600" b="1" i="0" dirty="0">
                    <a:solidFill>
                      <a:srgbClr val="212121"/>
                    </a:solidFill>
                    <a:effectLst/>
                    <a:latin typeface="Helvetica" panose="020B0604020202020204" pitchFamily="34" charset="0"/>
                  </a:rPr>
                  <a:t>Arithmetic Operations</a:t>
                </a:r>
                <a:endParaRPr lang="en-ZA" sz="1600" b="0" i="0" dirty="0">
                  <a:solidFill>
                    <a:srgbClr val="212121"/>
                  </a:solidFill>
                  <a:effectLst/>
                  <a:latin typeface="Menlo"/>
                </a:endParaRPr>
              </a:p>
              <a:p>
                <a:pPr marL="0" indent="0" algn="just">
                  <a:lnSpc>
                    <a:spcPct val="100000"/>
                  </a:lnSpc>
                  <a:buNone/>
                </a:pPr>
                <a:br>
                  <a:rPr lang="en-ZA" sz="100" b="0" i="0" dirty="0">
                    <a:solidFill>
                      <a:srgbClr val="212121"/>
                    </a:solidFill>
                    <a:effectLst/>
                    <a:latin typeface="Menlo"/>
                  </a:rPr>
                </a:br>
                <a:r>
                  <a:rPr lang="en-ZA" sz="1600" b="0" i="0" dirty="0">
                    <a:solidFill>
                      <a:srgbClr val="212121"/>
                    </a:solidFill>
                    <a:effectLst/>
                    <a:latin typeface="Helvetica" panose="020B0604020202020204" pitchFamily="34" charset="0"/>
                  </a:rPr>
                  <a:t>MATLAB can be used as a very powerful calculator and its operations fall into two basic groups: unary and binary, the former operating on one quantity and the latter on two. We shall begin by considering basic arithmetic functions, which are binary (see </a:t>
                </a:r>
                <a:r>
                  <a:rPr lang="en-ZA" sz="1600" b="0" i="0" dirty="0">
                    <a:solidFill>
                      <a:srgbClr val="212121"/>
                    </a:solidFill>
                    <a:effectLst/>
                    <a:latin typeface="Helvetica" panose="020B0604020202020204" pitchFamily="34" charset="0"/>
                    <a:hlinkClick r:id="rId2"/>
                  </a:rPr>
                  <a:t>Arithmetic Operations</a:t>
                </a:r>
                <a:r>
                  <a:rPr lang="en-ZA" sz="1600" b="0" i="0" dirty="0">
                    <a:solidFill>
                      <a:srgbClr val="212121"/>
                    </a:solidFill>
                    <a:effectLst/>
                    <a:latin typeface="Helvetica" panose="020B0604020202020204" pitchFamily="34" charset="0"/>
                  </a:rPr>
                  <a:t>).</a:t>
                </a: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Arithmetic functions include operators for simple operations like addition (+), multiplication (x), subtraction (-), division (/), and powers (^) (See cheat sheet for Operator and Special Characters).</a:t>
                </a:r>
              </a:p>
              <a:p>
                <a:pPr marL="0" indent="0" algn="just">
                  <a:buNone/>
                </a:pPr>
                <a:br>
                  <a:rPr lang="en-ZA" sz="1600" b="0" i="0" dirty="0">
                    <a:solidFill>
                      <a:srgbClr val="212121"/>
                    </a:solidFill>
                    <a:effectLst/>
                    <a:latin typeface="Menlo"/>
                  </a:rPr>
                </a:br>
                <a:r>
                  <a:rPr lang="en-ZA" sz="1600" b="0" i="0" dirty="0">
                    <a:solidFill>
                      <a:srgbClr val="212121"/>
                    </a:solidFill>
                    <a:effectLst/>
                    <a:latin typeface="Helvetica" panose="020B0604020202020204" pitchFamily="34" charset="0"/>
                  </a:rPr>
                  <a:t>Let’s look at an example:</a:t>
                </a:r>
              </a:p>
              <a:p>
                <a:pPr marL="0" indent="0" algn="just">
                  <a:buNone/>
                </a:pPr>
                <a14:m>
                  <m:oMathPara xmlns:m="http://schemas.openxmlformats.org/officeDocument/2006/math">
                    <m:oMathParaPr>
                      <m:jc m:val="centerGroup"/>
                    </m:oMathParaPr>
                    <m:oMath xmlns:m="http://schemas.openxmlformats.org/officeDocument/2006/math">
                      <m:r>
                        <a:rPr lang="en-ZA" sz="1600" b="0" i="1" smtClean="0">
                          <a:solidFill>
                            <a:srgbClr val="212121"/>
                          </a:solidFill>
                          <a:effectLst/>
                          <a:latin typeface="Cambria Math" panose="02040503050406030204" pitchFamily="18" charset="0"/>
                        </a:rPr>
                        <m:t>𝑥</m:t>
                      </m:r>
                      <m:r>
                        <a:rPr lang="en-ZA" sz="1600" b="0" i="1" smtClean="0">
                          <a:solidFill>
                            <a:srgbClr val="212121"/>
                          </a:solidFill>
                          <a:effectLst/>
                          <a:latin typeface="Cambria Math" panose="02040503050406030204" pitchFamily="18" charset="0"/>
                        </a:rPr>
                        <m:t>=</m:t>
                      </m:r>
                      <m:d>
                        <m:dPr>
                          <m:ctrlPr>
                            <a:rPr lang="en-ZA" sz="1600" i="1">
                              <a:solidFill>
                                <a:srgbClr val="212121"/>
                              </a:solidFill>
                              <a:latin typeface="Cambria Math" panose="02040503050406030204" pitchFamily="18" charset="0"/>
                            </a:rPr>
                          </m:ctrlPr>
                        </m:dPr>
                        <m:e>
                          <m:r>
                            <a:rPr lang="en-ZA" sz="1600" b="0" i="1" smtClean="0">
                              <a:solidFill>
                                <a:srgbClr val="212121"/>
                              </a:solidFill>
                              <a:latin typeface="Cambria Math" panose="02040503050406030204" pitchFamily="18" charset="0"/>
                            </a:rPr>
                            <m:t>3−2</m:t>
                          </m:r>
                        </m:e>
                      </m:d>
                      <m:sSup>
                        <m:sSupPr>
                          <m:ctrlPr>
                            <a:rPr lang="en-ZA" sz="1600" b="0" i="1" smtClean="0">
                              <a:solidFill>
                                <a:srgbClr val="212121"/>
                              </a:solidFill>
                              <a:effectLst/>
                              <a:latin typeface="Cambria Math" panose="02040503050406030204" pitchFamily="18" charset="0"/>
                            </a:rPr>
                          </m:ctrlPr>
                        </m:sSupPr>
                        <m:e>
                          <m:d>
                            <m:dPr>
                              <m:ctrlPr>
                                <a:rPr lang="en-ZA" sz="1600" i="1">
                                  <a:solidFill>
                                    <a:srgbClr val="212121"/>
                                  </a:solidFill>
                                  <a:latin typeface="Cambria Math" panose="02040503050406030204" pitchFamily="18" charset="0"/>
                                </a:rPr>
                              </m:ctrlPr>
                            </m:dPr>
                            <m:e>
                              <m:r>
                                <a:rPr lang="en-ZA" sz="1600" b="0" i="1" smtClean="0">
                                  <a:solidFill>
                                    <a:srgbClr val="212121"/>
                                  </a:solidFill>
                                  <a:latin typeface="Cambria Math" panose="02040503050406030204" pitchFamily="18" charset="0"/>
                                </a:rPr>
                                <m:t>3+1</m:t>
                              </m:r>
                            </m:e>
                          </m:d>
                        </m:e>
                        <m:sup>
                          <m:r>
                            <a:rPr lang="en-ZA" sz="1600" b="0" i="1" smtClean="0">
                              <a:solidFill>
                                <a:srgbClr val="212121"/>
                              </a:solidFill>
                              <a:effectLst/>
                              <a:latin typeface="Cambria Math" panose="02040503050406030204" pitchFamily="18" charset="0"/>
                            </a:rPr>
                            <m:t>2</m:t>
                          </m:r>
                        </m:sup>
                      </m:sSup>
                    </m:oMath>
                  </m:oMathPara>
                </a14:m>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Now let’s write this using arithmetic functions:</a:t>
                </a: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         Run the code, is the answer 16? </a:t>
                </a:r>
              </a:p>
              <a:p>
                <a:pPr marL="0" indent="0" algn="just">
                  <a:buNone/>
                </a:pPr>
                <a:endParaRPr lang="en-ZA" sz="1600" b="0" i="0" dirty="0">
                  <a:solidFill>
                    <a:srgbClr val="212121"/>
                  </a:solidFill>
                  <a:effectLst/>
                  <a:latin typeface="Menlo"/>
                </a:endParaRPr>
              </a:p>
              <a:p>
                <a:pPr marL="0" indent="0" algn="just">
                  <a:buNone/>
                  <a:tabLst>
                    <a:tab pos="182563" algn="l"/>
                  </a:tabLst>
                </a:pPr>
                <a:r>
                  <a:rPr lang="en-ZA" sz="1600" dirty="0">
                    <a:solidFill>
                      <a:srgbClr val="212121"/>
                    </a:solidFill>
                    <a:latin typeface="Consolas" panose="020B0609020204030204" pitchFamily="49" charset="0"/>
                  </a:rPr>
                  <a:t>	</a:t>
                </a:r>
                <a:r>
                  <a:rPr lang="en-ZA" sz="1600" b="0" i="0" dirty="0">
                    <a:solidFill>
                      <a:srgbClr val="212121"/>
                    </a:solidFill>
                    <a:effectLst/>
                    <a:latin typeface="Consolas" panose="020B0609020204030204" pitchFamily="49" charset="0"/>
                  </a:rPr>
                  <a:t>x1 = (3 - 2)*(3 + 1)^2</a:t>
                </a:r>
              </a:p>
            </p:txBody>
          </p:sp>
        </mc:Choice>
        <mc:Fallback xmlns="">
          <p:sp>
            <p:nvSpPr>
              <p:cNvPr id="3" name="Content Placeholder 2">
                <a:extLst>
                  <a:ext uri="{FF2B5EF4-FFF2-40B4-BE49-F238E27FC236}">
                    <a16:creationId xmlns:a16="http://schemas.microsoft.com/office/drawing/2014/main" id="{2973925E-A732-6BBA-E3F4-6F3FB54599AA}"/>
                  </a:ext>
                </a:extLst>
              </p:cNvPr>
              <p:cNvSpPr>
                <a:spLocks noGrp="1" noRot="1" noChangeAspect="1" noMove="1" noResize="1" noEditPoints="1" noAdjustHandles="1" noChangeArrowheads="1" noChangeShapeType="1" noTextEdit="1"/>
              </p:cNvSpPr>
              <p:nvPr>
                <p:ph idx="1"/>
              </p:nvPr>
            </p:nvSpPr>
            <p:spPr>
              <a:xfrm>
                <a:off x="465023" y="1276983"/>
                <a:ext cx="8229600" cy="5112000"/>
              </a:xfrm>
              <a:blipFill>
                <a:blip r:embed="rId3"/>
                <a:stretch>
                  <a:fillRect l="-370" t="-954" r="-444" b="-715"/>
                </a:stretch>
              </a:blipFill>
            </p:spPr>
            <p:txBody>
              <a:bodyPr/>
              <a:lstStyle/>
              <a:p>
                <a:r>
                  <a:rPr lang="en-ZA">
                    <a:noFill/>
                  </a:rPr>
                  <a:t> </a:t>
                </a:r>
              </a:p>
            </p:txBody>
          </p:sp>
        </mc:Fallback>
      </mc:AlternateContent>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a:t>
            </a:fld>
            <a:endParaRPr lang="en-ZA"/>
          </a:p>
        </p:txBody>
      </p:sp>
      <p:pic>
        <p:nvPicPr>
          <p:cNvPr id="8" name="Graphic 7" descr="Chevron arrows with solid fill">
            <a:hlinkClick r:id="rId4"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pic>
        <p:nvPicPr>
          <p:cNvPr id="7" name="Untitled">
            <a:extLst>
              <a:ext uri="{FF2B5EF4-FFF2-40B4-BE49-F238E27FC236}">
                <a16:creationId xmlns:a16="http://schemas.microsoft.com/office/drawing/2014/main" id="{C13DCF1A-86EA-B419-2E84-C9756624AC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132" y="5111259"/>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062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B134A10-BC51-06C5-A651-8C369CB8D257}"/>
              </a:ext>
            </a:extLst>
          </p:cNvPr>
          <p:cNvSpPr/>
          <p:nvPr/>
        </p:nvSpPr>
        <p:spPr>
          <a:xfrm>
            <a:off x="452388" y="2620276"/>
            <a:ext cx="8229600" cy="90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Mathematical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b="0" i="0" dirty="0">
                    <a:solidFill>
                      <a:srgbClr val="212121"/>
                    </a:solidFill>
                    <a:effectLst/>
                    <a:latin typeface="Helvetica" panose="020B0604020202020204" pitchFamily="34" charset="0"/>
                  </a:rPr>
                  <a:t>          Now you try, write the code for the below equation:</a:t>
                </a:r>
              </a:p>
              <a:p>
                <a:pPr marL="0" indent="0" algn="just">
                  <a:buNone/>
                </a:pPr>
                <a:endParaRPr lang="en-ZA" sz="1600" b="0" i="0" dirty="0">
                  <a:solidFill>
                    <a:srgbClr val="212121"/>
                  </a:solidFill>
                  <a:effectLst/>
                  <a:latin typeface="Helvetica" panose="020B0604020202020204" pitchFamily="34" charset="0"/>
                </a:endParaRPr>
              </a:p>
              <a:p>
                <a:pPr marL="0" indent="0" algn="just">
                  <a:buNone/>
                </a:pPr>
                <a14:m>
                  <m:oMathPara xmlns:m="http://schemas.openxmlformats.org/officeDocument/2006/math">
                    <m:oMathParaPr>
                      <m:jc m:val="centerGroup"/>
                    </m:oMathParaPr>
                    <m:oMath xmlns:m="http://schemas.openxmlformats.org/officeDocument/2006/math">
                      <m:r>
                        <a:rPr lang="en-ZA" sz="1600" b="0" i="1" smtClean="0">
                          <a:solidFill>
                            <a:srgbClr val="212121"/>
                          </a:solidFill>
                          <a:effectLst/>
                          <a:latin typeface="Cambria Math" panose="02040503050406030204" pitchFamily="18" charset="0"/>
                        </a:rPr>
                        <m:t>𝑥</m:t>
                      </m:r>
                      <m:r>
                        <a:rPr lang="en-ZA" sz="1600" b="0" i="1" smtClean="0">
                          <a:solidFill>
                            <a:srgbClr val="212121"/>
                          </a:solidFill>
                          <a:effectLst/>
                          <a:latin typeface="Cambria Math" panose="02040503050406030204" pitchFamily="18" charset="0"/>
                        </a:rPr>
                        <m:t>2=</m:t>
                      </m:r>
                      <m:f>
                        <m:fPr>
                          <m:ctrlPr>
                            <a:rPr lang="en-ZA" sz="1600" b="0" i="1" smtClean="0">
                              <a:solidFill>
                                <a:srgbClr val="212121"/>
                              </a:solidFill>
                              <a:effectLst/>
                              <a:latin typeface="Cambria Math" panose="02040503050406030204" pitchFamily="18" charset="0"/>
                            </a:rPr>
                          </m:ctrlPr>
                        </m:fPr>
                        <m:num>
                          <m:r>
                            <a:rPr lang="en-ZA" sz="1600" b="0" i="1" smtClean="0">
                              <a:solidFill>
                                <a:srgbClr val="212121"/>
                              </a:solidFill>
                              <a:effectLst/>
                              <a:latin typeface="Cambria Math" panose="02040503050406030204" pitchFamily="18" charset="0"/>
                            </a:rPr>
                            <m:t>(3−2)(3+1)</m:t>
                          </m:r>
                        </m:num>
                        <m:den>
                          <m:sSup>
                            <m:sSupPr>
                              <m:ctrlPr>
                                <a:rPr lang="en-ZA" sz="1600" i="1">
                                  <a:solidFill>
                                    <a:srgbClr val="212121"/>
                                  </a:solidFill>
                                  <a:latin typeface="Cambria Math" panose="02040503050406030204" pitchFamily="18" charset="0"/>
                                </a:rPr>
                              </m:ctrlPr>
                            </m:sSupPr>
                            <m:e>
                              <m:r>
                                <a:rPr lang="en-ZA" sz="1600" i="1">
                                  <a:solidFill>
                                    <a:srgbClr val="212121"/>
                                  </a:solidFill>
                                  <a:latin typeface="Cambria Math" panose="02040503050406030204" pitchFamily="18" charset="0"/>
                                </a:rPr>
                                <m:t>2</m:t>
                              </m:r>
                            </m:e>
                            <m:sup>
                              <m:r>
                                <a:rPr lang="en-ZA" sz="1600" i="1">
                                  <a:solidFill>
                                    <a:srgbClr val="212121"/>
                                  </a:solidFill>
                                  <a:latin typeface="Cambria Math" panose="02040503050406030204" pitchFamily="18" charset="0"/>
                                </a:rPr>
                                <m:t>2</m:t>
                              </m:r>
                            </m:sup>
                          </m:sSup>
                        </m:den>
                      </m:f>
                    </m:oMath>
                  </m:oMathPara>
                </a14:m>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Menlo"/>
                  </a:rPr>
                  <a:t> </a:t>
                </a:r>
              </a:p>
              <a:p>
                <a:pPr marL="0" indent="0" algn="just">
                  <a:buNone/>
                  <a:tabLst>
                    <a:tab pos="182563" algn="l"/>
                  </a:tabLst>
                </a:pPr>
                <a:r>
                  <a:rPr lang="en-ZA" sz="1600" u="none" strike="noStrike" dirty="0">
                    <a:solidFill>
                      <a:srgbClr val="212121"/>
                    </a:solidFill>
                    <a:latin typeface="Menlo"/>
                  </a:rPr>
                  <a:t> 	</a:t>
                </a:r>
                <a:r>
                  <a:rPr lang="en-ZA" sz="1600" b="0" i="0" u="none" strike="noStrike" dirty="0">
                    <a:solidFill>
                      <a:srgbClr val="008013"/>
                    </a:solidFill>
                    <a:effectLst/>
                    <a:latin typeface="Menlo"/>
                  </a:rPr>
                  <a:t>%Insert your code below and check that your answer is 1.</a:t>
                </a:r>
                <a:endParaRPr lang="en-ZA" sz="1600" b="0" i="0" dirty="0">
                  <a:solidFill>
                    <a:srgbClr val="212121"/>
                  </a:solidFill>
                  <a:effectLst/>
                  <a:latin typeface="Menlo"/>
                </a:endParaRPr>
              </a:p>
              <a:p>
                <a:pPr marL="0" indent="0" algn="just">
                  <a:buNone/>
                  <a:tabLst>
                    <a:tab pos="182563" algn="l"/>
                  </a:tabLst>
                </a:pPr>
                <a:r>
                  <a:rPr lang="en-ZA" sz="1600" b="0" i="0" dirty="0">
                    <a:solidFill>
                      <a:srgbClr val="212121"/>
                    </a:solidFill>
                    <a:effectLst/>
                    <a:latin typeface="Menlo"/>
                  </a:rPr>
                  <a:t> 	x2 = </a:t>
                </a:r>
              </a:p>
              <a:p>
                <a:pPr marL="0" indent="0" algn="just">
                  <a:buNone/>
                </a:pPr>
                <a:endParaRPr lang="en-ZA" sz="1600" b="0" i="0" dirty="0">
                  <a:solidFill>
                    <a:srgbClr val="212121"/>
                  </a:solidFill>
                  <a:effectLst/>
                  <a:latin typeface="Helvetica" panose="020B0604020202020204" pitchFamily="34" charset="0"/>
                </a:endParaRPr>
              </a:p>
            </p:txBody>
          </p:sp>
        </mc:Choice>
        <mc:Fallback xmlns="">
          <p:sp>
            <p:nvSpPr>
              <p:cNvPr id="3" name="Content Placeholder 2">
                <a:extLst>
                  <a:ext uri="{FF2B5EF4-FFF2-40B4-BE49-F238E27FC236}">
                    <a16:creationId xmlns:a16="http://schemas.microsoft.com/office/drawing/2014/main" id="{2973925E-A732-6BBA-E3F4-6F3FB54599AA}"/>
                  </a:ext>
                </a:extLst>
              </p:cNvPr>
              <p:cNvSpPr>
                <a:spLocks noGrp="1" noRot="1" noChangeAspect="1" noMove="1" noResize="1" noEditPoints="1" noAdjustHandles="1" noChangeArrowheads="1" noChangeShapeType="1" noTextEdit="1"/>
              </p:cNvSpPr>
              <p:nvPr>
                <p:ph idx="1"/>
              </p:nvPr>
            </p:nvSpPr>
            <p:spPr>
              <a:xfrm>
                <a:off x="465023" y="1276983"/>
                <a:ext cx="8229600" cy="5112000"/>
              </a:xfrm>
              <a:blipFill>
                <a:blip r:embed="rId2"/>
                <a:stretch>
                  <a:fillRect t="-834"/>
                </a:stretch>
              </a:blipFill>
            </p:spPr>
            <p:txBody>
              <a:bodyPr/>
              <a:lstStyle/>
              <a:p>
                <a:r>
                  <a:rPr lang="en-ZA">
                    <a:noFill/>
                  </a:rPr>
                  <a:t> </a:t>
                </a:r>
              </a:p>
            </p:txBody>
          </p:sp>
        </mc:Fallback>
      </mc:AlternateContent>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5</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pic>
        <p:nvPicPr>
          <p:cNvPr id="9" name="Untitled">
            <a:extLst>
              <a:ext uri="{FF2B5EF4-FFF2-40B4-BE49-F238E27FC236}">
                <a16:creationId xmlns:a16="http://schemas.microsoft.com/office/drawing/2014/main" id="{90D66522-26B1-661A-B761-77D0A8859C98}"/>
              </a:ext>
            </a:extLst>
          </p:cNvPr>
          <p:cNvPicPr>
            <a:picLocks noChangeAspect="1"/>
          </p:cNvPicPr>
          <p:nvPr/>
        </p:nvPicPr>
        <p:blipFill>
          <a:blip r:embed="rId6"/>
          <a:stretch>
            <a:fillRect/>
          </a:stretch>
        </p:blipFill>
        <p:spPr>
          <a:xfrm>
            <a:off x="551650" y="959610"/>
            <a:ext cx="567000" cy="540000"/>
          </a:xfrm>
          <a:prstGeom prst="rect">
            <a:avLst/>
          </a:prstGeom>
        </p:spPr>
      </p:pic>
    </p:spTree>
    <p:extLst>
      <p:ext uri="{BB962C8B-B14F-4D97-AF65-F5344CB8AC3E}">
        <p14:creationId xmlns:p14="http://schemas.microsoft.com/office/powerpoint/2010/main" val="420451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Introduction to operator precedence</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l">
              <a:lnSpc>
                <a:spcPct val="100000"/>
              </a:lnSpc>
              <a:buNone/>
            </a:pPr>
            <a:r>
              <a:rPr lang="en-ZA" sz="1600" b="0" i="0" dirty="0">
                <a:solidFill>
                  <a:srgbClr val="212121"/>
                </a:solidFill>
                <a:effectLst/>
                <a:latin typeface="Helvetica" panose="020B0604020202020204" pitchFamily="34" charset="0"/>
              </a:rPr>
              <a:t>Recall BODMAS from high school, which supplied you with a method for approaching calculations. This is a simplified form of </a:t>
            </a:r>
            <a:r>
              <a:rPr lang="en-ZA" sz="1600" b="0" i="0" dirty="0">
                <a:solidFill>
                  <a:srgbClr val="212121"/>
                </a:solidFill>
                <a:effectLst/>
                <a:latin typeface="Helvetica" panose="020B0604020202020204" pitchFamily="34" charset="0"/>
                <a:hlinkClick r:id="rId2"/>
              </a:rPr>
              <a:t>Operator Precedence</a:t>
            </a:r>
            <a:r>
              <a:rPr lang="en-ZA" sz="1600" b="0" i="0" dirty="0">
                <a:solidFill>
                  <a:srgbClr val="212121"/>
                </a:solidFill>
                <a:effectLst/>
                <a:latin typeface="Helvetica" panose="020B0604020202020204" pitchFamily="34" charset="0"/>
              </a:rPr>
              <a:t>, which is the </a:t>
            </a:r>
            <a:r>
              <a:rPr lang="en-ZA" sz="1600" b="0" i="1" dirty="0">
                <a:solidFill>
                  <a:srgbClr val="212121"/>
                </a:solidFill>
                <a:effectLst/>
                <a:latin typeface="Helvetica" panose="020B0604020202020204" pitchFamily="34" charset="0"/>
              </a:rPr>
              <a:t>rule book</a:t>
            </a:r>
            <a:r>
              <a:rPr lang="en-ZA" sz="1600" b="0" i="0" dirty="0">
                <a:solidFill>
                  <a:srgbClr val="212121"/>
                </a:solidFill>
                <a:effectLst/>
                <a:latin typeface="Helvetica" panose="020B0604020202020204" pitchFamily="34" charset="0"/>
              </a:rPr>
              <a:t> for how MATLAB executes the calculations/commands you present it with. This precedence and the definitions of these operators will be key in the sections that follow. To get us started, let us refresh our memory on BODMAS:</a:t>
            </a:r>
          </a:p>
          <a:p>
            <a:pPr marL="0" indent="0" algn="l">
              <a:lnSpc>
                <a:spcPct val="100000"/>
              </a:lnSpc>
              <a:buNone/>
            </a:pPr>
            <a:endParaRPr lang="en-ZA" sz="1600" dirty="0">
              <a:solidFill>
                <a:srgbClr val="212121"/>
              </a:solidFill>
              <a:latin typeface="Helvetica" panose="020B0604020202020204" pitchFamily="34" charset="0"/>
            </a:endParaRPr>
          </a:p>
          <a:p>
            <a:pPr marL="0" indent="0" algn="l">
              <a:lnSpc>
                <a:spcPct val="100000"/>
              </a:lnSpc>
              <a:buNone/>
            </a:pPr>
            <a:endParaRPr lang="en-ZA" sz="1600" b="0" i="0" dirty="0">
              <a:solidFill>
                <a:srgbClr val="212121"/>
              </a:solidFill>
              <a:effectLst/>
              <a:latin typeface="Helvetica" panose="020B0604020202020204" pitchFamily="34" charset="0"/>
            </a:endParaRPr>
          </a:p>
          <a:p>
            <a:pPr marL="0" indent="0" algn="l">
              <a:lnSpc>
                <a:spcPct val="100000"/>
              </a:lnSpc>
              <a:buNone/>
            </a:pPr>
            <a:endParaRPr lang="en-ZA" sz="1600" dirty="0">
              <a:solidFill>
                <a:srgbClr val="212121"/>
              </a:solidFill>
              <a:latin typeface="Helvetica" panose="020B0604020202020204" pitchFamily="34" charset="0"/>
            </a:endParaRPr>
          </a:p>
          <a:p>
            <a:pPr marL="0" indent="0" algn="l">
              <a:lnSpc>
                <a:spcPct val="100000"/>
              </a:lnSpc>
              <a:buNone/>
            </a:pPr>
            <a:endParaRPr lang="en-ZA" sz="1600" b="0" i="0" dirty="0">
              <a:solidFill>
                <a:srgbClr val="212121"/>
              </a:solidFill>
              <a:effectLst/>
              <a:latin typeface="Helvetica" panose="020B0604020202020204" pitchFamily="34" charset="0"/>
            </a:endParaRPr>
          </a:p>
          <a:p>
            <a:pPr marL="0" indent="0" algn="l">
              <a:lnSpc>
                <a:spcPct val="100000"/>
              </a:lnSpc>
              <a:buNone/>
            </a:pPr>
            <a:endParaRPr lang="en-ZA" sz="1600" dirty="0">
              <a:solidFill>
                <a:srgbClr val="212121"/>
              </a:solidFill>
              <a:latin typeface="Helvetica" panose="020B0604020202020204" pitchFamily="34" charset="0"/>
            </a:endParaRPr>
          </a:p>
          <a:p>
            <a:pPr marL="0" indent="0" algn="l">
              <a:lnSpc>
                <a:spcPct val="100000"/>
              </a:lnSpc>
              <a:buNone/>
            </a:pPr>
            <a:endParaRPr lang="en-ZA" sz="1600" b="0" i="0" dirty="0">
              <a:solidFill>
                <a:srgbClr val="212121"/>
              </a:solidFill>
              <a:effectLst/>
              <a:latin typeface="Helvetica" panose="020B0604020202020204" pitchFamily="34" charset="0"/>
            </a:endParaRPr>
          </a:p>
          <a:p>
            <a:pPr marL="0" indent="0">
              <a:lnSpc>
                <a:spcPct val="100000"/>
              </a:lnSpc>
              <a:buNone/>
            </a:pPr>
            <a:r>
              <a:rPr lang="en-ZA" sz="1600" b="0" i="0" dirty="0">
                <a:solidFill>
                  <a:srgbClr val="212121"/>
                </a:solidFill>
                <a:effectLst/>
                <a:latin typeface="Helvetica" panose="020B0604020202020204" pitchFamily="34" charset="0"/>
              </a:rPr>
              <a:t>Let us apply this knowledge by considering the following question.</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pic>
        <p:nvPicPr>
          <p:cNvPr id="11" name="Picture 10" descr="Text">
            <a:extLst>
              <a:ext uri="{FF2B5EF4-FFF2-40B4-BE49-F238E27FC236}">
                <a16:creationId xmlns:a16="http://schemas.microsoft.com/office/drawing/2014/main" id="{50B9FCEF-A3D4-7A79-C4B0-5274B7C39D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16186" y="2832038"/>
            <a:ext cx="2127273" cy="1800000"/>
          </a:xfrm>
          <a:prstGeom prst="rect">
            <a:avLst/>
          </a:prstGeom>
        </p:spPr>
      </p:pic>
    </p:spTree>
    <p:extLst>
      <p:ext uri="{BB962C8B-B14F-4D97-AF65-F5344CB8AC3E}">
        <p14:creationId xmlns:p14="http://schemas.microsoft.com/office/powerpoint/2010/main" val="1358027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718165C-C1F5-2D4C-2A08-56177535691C}"/>
              </a:ext>
            </a:extLst>
          </p:cNvPr>
          <p:cNvSpPr/>
          <p:nvPr/>
        </p:nvSpPr>
        <p:spPr>
          <a:xfrm>
            <a:off x="452388" y="2623693"/>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Introduction to operator precedence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l">
                  <a:lnSpc>
                    <a:spcPct val="100000"/>
                  </a:lnSpc>
                  <a:buNone/>
                </a:pPr>
                <a:r>
                  <a:rPr lang="en-ZA" sz="1600" b="0" i="0" dirty="0">
                    <a:solidFill>
                      <a:srgbClr val="212121"/>
                    </a:solidFill>
                    <a:effectLst/>
                    <a:latin typeface="Helvetica" panose="020B0604020202020204" pitchFamily="34" charset="0"/>
                  </a:rPr>
                  <a:t>          Determine the area of a circle with radius of 5 units. </a:t>
                </a:r>
              </a:p>
              <a:p>
                <a:pPr marL="0" indent="0" algn="l">
                  <a:lnSpc>
                    <a:spcPct val="100000"/>
                  </a:lnSpc>
                  <a:buNone/>
                </a:pPr>
                <a:endParaRPr lang="en-ZA" sz="1600" b="0" i="0" dirty="0">
                  <a:solidFill>
                    <a:srgbClr val="212121"/>
                  </a:solidFill>
                  <a:effectLst/>
                  <a:latin typeface="Helvetica" panose="020B0604020202020204" pitchFamily="34" charset="0"/>
                </a:endParaRPr>
              </a:p>
              <a:p>
                <a:pPr marL="0" indent="0" algn="ctr">
                  <a:lnSpc>
                    <a:spcPct val="100000"/>
                  </a:lnSpc>
                  <a:buNone/>
                </a:pPr>
                <a14:m>
                  <m:oMathPara xmlns:m="http://schemas.openxmlformats.org/officeDocument/2006/math">
                    <m:oMathParaPr>
                      <m:jc m:val="centerGroup"/>
                    </m:oMathParaPr>
                    <m:oMath xmlns:m="http://schemas.openxmlformats.org/officeDocument/2006/math">
                      <m:r>
                        <a:rPr lang="en-ZA" sz="1600" b="0" i="1" smtClean="0">
                          <a:solidFill>
                            <a:srgbClr val="212121"/>
                          </a:solidFill>
                          <a:effectLst/>
                          <a:latin typeface="Cambria Math" panose="02040503050406030204" pitchFamily="18" charset="0"/>
                        </a:rPr>
                        <m:t>𝐴</m:t>
                      </m:r>
                      <m:r>
                        <a:rPr lang="en-ZA" sz="1600" b="0" i="1" smtClean="0">
                          <a:solidFill>
                            <a:srgbClr val="212121"/>
                          </a:solidFill>
                          <a:effectLst/>
                          <a:latin typeface="Cambria Math" panose="02040503050406030204" pitchFamily="18" charset="0"/>
                        </a:rPr>
                        <m:t>=</m:t>
                      </m:r>
                      <m:r>
                        <a:rPr lang="el-GR" sz="1600" b="0" i="1" smtClean="0">
                          <a:solidFill>
                            <a:srgbClr val="212121"/>
                          </a:solidFill>
                          <a:effectLst/>
                          <a:latin typeface="Cambria Math" panose="02040503050406030204" pitchFamily="18" charset="0"/>
                        </a:rPr>
                        <m:t>𝜋</m:t>
                      </m:r>
                      <m:sSup>
                        <m:sSupPr>
                          <m:ctrlPr>
                            <a:rPr lang="en-ZA" sz="1600" b="0" i="1" smtClean="0">
                              <a:solidFill>
                                <a:srgbClr val="212121"/>
                              </a:solidFill>
                              <a:effectLst/>
                              <a:latin typeface="Cambria Math" panose="02040503050406030204" pitchFamily="18" charset="0"/>
                            </a:rPr>
                          </m:ctrlPr>
                        </m:sSupPr>
                        <m:e>
                          <m:r>
                            <a:rPr lang="en-ZA" sz="1600" b="0" i="1" smtClean="0">
                              <a:solidFill>
                                <a:srgbClr val="212121"/>
                              </a:solidFill>
                              <a:effectLst/>
                              <a:latin typeface="Cambria Math" panose="02040503050406030204" pitchFamily="18" charset="0"/>
                            </a:rPr>
                            <m:t>𝑟</m:t>
                          </m:r>
                        </m:e>
                        <m:sup>
                          <m:r>
                            <a:rPr lang="en-ZA" sz="1600" b="0" i="1" smtClean="0">
                              <a:solidFill>
                                <a:srgbClr val="212121"/>
                              </a:solidFill>
                              <a:effectLst/>
                              <a:latin typeface="Cambria Math" panose="02040503050406030204" pitchFamily="18" charset="0"/>
                            </a:rPr>
                            <m:t>2</m:t>
                          </m:r>
                        </m:sup>
                      </m:sSup>
                    </m:oMath>
                  </m:oMathPara>
                </a14:m>
                <a:br>
                  <a:rPr lang="en-ZA" sz="1600" b="0" i="0" dirty="0">
                    <a:solidFill>
                      <a:srgbClr val="212121"/>
                    </a:solidFill>
                    <a:effectLst/>
                    <a:latin typeface="Menlo"/>
                  </a:rPr>
                </a:br>
                <a:endParaRPr lang="en-ZA" sz="1600" b="0" i="0" dirty="0">
                  <a:solidFill>
                    <a:srgbClr val="212121"/>
                  </a:solidFill>
                  <a:effectLst/>
                  <a:latin typeface="Menlo"/>
                </a:endParaRPr>
              </a:p>
              <a:p>
                <a:pPr marL="0" indent="0" algn="ctr">
                  <a:lnSpc>
                    <a:spcPct val="100000"/>
                  </a:lnSpc>
                  <a:buNone/>
                </a:pPr>
                <a:endParaRPr lang="en-ZA" sz="1600" b="0" i="0" dirty="0">
                  <a:solidFill>
                    <a:srgbClr val="212121"/>
                  </a:solidFill>
                  <a:effectLst/>
                  <a:latin typeface="Helvetica" panose="020B0604020202020204" pitchFamily="34" charset="0"/>
                </a:endParaRPr>
              </a:p>
              <a:p>
                <a:pPr marL="0" indent="0">
                  <a:lnSpc>
                    <a:spcPct val="100000"/>
                  </a:lnSpc>
                  <a:buNone/>
                  <a:tabLst>
                    <a:tab pos="173038" algn="l"/>
                  </a:tabLst>
                </a:pPr>
                <a:r>
                  <a:rPr lang="en-ZA" sz="1600" b="0" i="0" dirty="0">
                    <a:solidFill>
                      <a:srgbClr val="212121"/>
                    </a:solidFill>
                    <a:effectLst/>
                    <a:latin typeface="Consolas" panose="020B0609020204030204" pitchFamily="49" charset="0"/>
                  </a:rPr>
                  <a:t>	</a:t>
                </a:r>
                <a:r>
                  <a:rPr lang="en-ZA" sz="1600" b="0" i="0" dirty="0" err="1">
                    <a:solidFill>
                      <a:srgbClr val="212121"/>
                    </a:solidFill>
                    <a:effectLst/>
                    <a:latin typeface="Consolas" panose="020B0609020204030204" pitchFamily="49" charset="0"/>
                  </a:rPr>
                  <a:t>A_circle</a:t>
                </a:r>
                <a:r>
                  <a:rPr lang="en-ZA" sz="1600" b="0" i="0" dirty="0">
                    <a:solidFill>
                      <a:srgbClr val="212121"/>
                    </a:solidFill>
                    <a:effectLst/>
                    <a:latin typeface="Consolas" panose="020B0609020204030204" pitchFamily="49" charset="0"/>
                  </a:rPr>
                  <a:t> = pi*5^2</a:t>
                </a:r>
                <a:r>
                  <a:rPr lang="en-ZA" sz="1600" b="0" i="0" dirty="0">
                    <a:solidFill>
                      <a:srgbClr val="212121"/>
                    </a:solidFill>
                    <a:effectLst/>
                    <a:latin typeface="Menlo"/>
                  </a:rPr>
                  <a:t> </a:t>
                </a:r>
              </a:p>
              <a:p>
                <a:pPr marL="0" indent="0">
                  <a:lnSpc>
                    <a:spcPct val="100000"/>
                  </a:lnSpc>
                  <a:buNone/>
                </a:pPr>
                <a:endParaRPr lang="en-ZA" sz="1600" b="0" i="0" dirty="0">
                  <a:solidFill>
                    <a:srgbClr val="212121"/>
                  </a:solidFill>
                  <a:effectLst/>
                  <a:latin typeface="Helvetica" panose="020B0604020202020204" pitchFamily="34" charset="0"/>
                </a:endParaRPr>
              </a:p>
              <a:p>
                <a:pPr marL="0" indent="0">
                  <a:lnSpc>
                    <a:spcPct val="100000"/>
                  </a:lnSpc>
                  <a:buNone/>
                </a:pPr>
                <a:r>
                  <a:rPr lang="en-ZA" sz="1600" b="0" i="0" dirty="0">
                    <a:solidFill>
                      <a:srgbClr val="212121"/>
                    </a:solidFill>
                    <a:effectLst/>
                    <a:latin typeface="Helvetica" panose="020B0604020202020204" pitchFamily="34" charset="0"/>
                  </a:rPr>
                  <a:t>The area of a circle with radius of 5 units is </a:t>
                </a:r>
                <a14:m>
                  <m:oMath xmlns:m="http://schemas.openxmlformats.org/officeDocument/2006/math">
                    <m:r>
                      <a:rPr lang="en-ZA" sz="1600" b="0" i="1" smtClean="0">
                        <a:solidFill>
                          <a:srgbClr val="212121"/>
                        </a:solidFill>
                        <a:effectLst/>
                        <a:latin typeface="Cambria Math" panose="02040503050406030204" pitchFamily="18" charset="0"/>
                      </a:rPr>
                      <m:t>78,54 </m:t>
                    </m:r>
                    <m:sSup>
                      <m:sSupPr>
                        <m:ctrlPr>
                          <a:rPr lang="en-ZA" sz="1600" b="0" i="1" smtClean="0">
                            <a:solidFill>
                              <a:srgbClr val="212121"/>
                            </a:solidFill>
                            <a:effectLst/>
                            <a:latin typeface="Cambria Math" panose="02040503050406030204" pitchFamily="18" charset="0"/>
                          </a:rPr>
                        </m:ctrlPr>
                      </m:sSupPr>
                      <m:e>
                        <m:r>
                          <m:rPr>
                            <m:sty m:val="p"/>
                          </m:rPr>
                          <a:rPr lang="en-ZA" sz="1600" b="0" i="0" smtClean="0">
                            <a:solidFill>
                              <a:srgbClr val="212121"/>
                            </a:solidFill>
                            <a:effectLst/>
                            <a:latin typeface="Cambria Math" panose="02040503050406030204" pitchFamily="18" charset="0"/>
                          </a:rPr>
                          <m:t>units</m:t>
                        </m:r>
                      </m:e>
                      <m:sup>
                        <m:r>
                          <a:rPr lang="en-ZA" sz="1600" b="0" i="1" smtClean="0">
                            <a:solidFill>
                              <a:srgbClr val="212121"/>
                            </a:solidFill>
                            <a:effectLst/>
                            <a:latin typeface="Cambria Math" panose="02040503050406030204" pitchFamily="18" charset="0"/>
                          </a:rPr>
                          <m:t>2</m:t>
                        </m:r>
                      </m:sup>
                    </m:sSup>
                  </m:oMath>
                </a14:m>
                <a:r>
                  <a:rPr lang="en-ZA" sz="1600" b="0" i="0" dirty="0">
                    <a:solidFill>
                      <a:srgbClr val="212121"/>
                    </a:solidFill>
                    <a:effectLst/>
                    <a:latin typeface="Helvetica" panose="020B0604020202020204" pitchFamily="34" charset="0"/>
                  </a:rPr>
                  <a:t>, check that the answers match.</a:t>
                </a:r>
              </a:p>
            </p:txBody>
          </p:sp>
        </mc:Choice>
        <mc:Fallback xmlns="">
          <p:sp>
            <p:nvSpPr>
              <p:cNvPr id="3" name="Content Placeholder 2">
                <a:extLst>
                  <a:ext uri="{FF2B5EF4-FFF2-40B4-BE49-F238E27FC236}">
                    <a16:creationId xmlns:a16="http://schemas.microsoft.com/office/drawing/2014/main" id="{2973925E-A732-6BBA-E3F4-6F3FB54599AA}"/>
                  </a:ext>
                </a:extLst>
              </p:cNvPr>
              <p:cNvSpPr>
                <a:spLocks noGrp="1" noRot="1" noChangeAspect="1" noMove="1" noResize="1" noEditPoints="1" noAdjustHandles="1" noChangeArrowheads="1" noChangeShapeType="1" noTextEdit="1"/>
              </p:cNvSpPr>
              <p:nvPr>
                <p:ph idx="1"/>
              </p:nvPr>
            </p:nvSpPr>
            <p:spPr>
              <a:xfrm>
                <a:off x="465023" y="1276983"/>
                <a:ext cx="8229600" cy="5112000"/>
              </a:xfrm>
              <a:blipFill>
                <a:blip r:embed="rId2"/>
                <a:stretch>
                  <a:fillRect l="-370" t="-358"/>
                </a:stretch>
              </a:blipFill>
            </p:spPr>
            <p:txBody>
              <a:bodyPr/>
              <a:lstStyle/>
              <a:p>
                <a:r>
                  <a:rPr lang="en-ZA">
                    <a:noFill/>
                  </a:rPr>
                  <a:t> </a:t>
                </a:r>
              </a:p>
            </p:txBody>
          </p:sp>
        </mc:Fallback>
      </mc:AlternateContent>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7</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pic>
        <p:nvPicPr>
          <p:cNvPr id="12" name="Untitled">
            <a:extLst>
              <a:ext uri="{FF2B5EF4-FFF2-40B4-BE49-F238E27FC236}">
                <a16:creationId xmlns:a16="http://schemas.microsoft.com/office/drawing/2014/main" id="{57CA3A5E-91FA-DCD6-AC0C-F77684232B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132" y="1071689"/>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375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Making use of built-in Mathematical Functions </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0000"/>
              </a:lnSpc>
              <a:buNone/>
            </a:pPr>
            <a:r>
              <a:rPr lang="en-ZA" sz="1600" b="0" i="0" dirty="0">
                <a:solidFill>
                  <a:srgbClr val="212121"/>
                </a:solidFill>
                <a:effectLst/>
                <a:latin typeface="Helvetica" panose="020B0604020202020204" pitchFamily="34" charset="0"/>
              </a:rPr>
              <a:t>There are several instances where you might want to leverage built in functions, like the logarithmic, exponential</a:t>
            </a:r>
            <a:r>
              <a:rPr lang="en-ZA" sz="1600" b="0" i="0" u="sng" dirty="0">
                <a:solidFill>
                  <a:srgbClr val="212121"/>
                </a:solidFill>
                <a:effectLst/>
                <a:latin typeface="Helvetica" panose="020B0604020202020204" pitchFamily="34" charset="0"/>
              </a:rPr>
              <a:t>,</a:t>
            </a:r>
            <a:r>
              <a:rPr lang="en-ZA" sz="1600" b="0" i="0" dirty="0">
                <a:solidFill>
                  <a:srgbClr val="212121"/>
                </a:solidFill>
                <a:effectLst/>
                <a:latin typeface="Helvetica" panose="020B0604020202020204" pitchFamily="34" charset="0"/>
              </a:rPr>
              <a:t> or trigonometric functions. MATLAB has several built in functions but the ones you are likely to interact with, for now, are these </a:t>
            </a:r>
            <a:r>
              <a:rPr lang="en-ZA" sz="1600" b="0" i="0" dirty="0">
                <a:solidFill>
                  <a:srgbClr val="212121"/>
                </a:solidFill>
                <a:effectLst/>
                <a:latin typeface="Helvetica" panose="020B0604020202020204" pitchFamily="34" charset="0"/>
                <a:hlinkClick r:id="rId2"/>
              </a:rPr>
              <a:t>mathematical functions</a:t>
            </a:r>
            <a:r>
              <a:rPr lang="en-ZA" sz="1600" b="0" i="0" dirty="0">
                <a:solidFill>
                  <a:srgbClr val="212121"/>
                </a:solidFill>
                <a:effectLst/>
                <a:latin typeface="Helvetica" panose="020B0604020202020204" pitchFamily="34" charset="0"/>
              </a:rPr>
              <a:t>. Once you know which function you would like to use, you can type the function name followed by brackets. MATLAB will automatically show you the expected input for that function. For example, the square root function () is denoted by sqrt and MATLAB automatically supplies the user with the in-line pop-up sqrt(x) showing that this function expects a single input: </a:t>
            </a:r>
          </a:p>
          <a:p>
            <a:pPr algn="just">
              <a:lnSpc>
                <a:spcPct val="100000"/>
              </a:lnSpc>
            </a:pPr>
            <a:endParaRPr lang="en-ZA" sz="1600" dirty="0">
              <a:solidFill>
                <a:srgbClr val="212121"/>
              </a:solidFill>
              <a:latin typeface="Helvetica" panose="020B0604020202020204" pitchFamily="34" charset="0"/>
            </a:endParaRPr>
          </a:p>
          <a:p>
            <a:pPr algn="just">
              <a:lnSpc>
                <a:spcPct val="100000"/>
              </a:lnSpc>
            </a:pPr>
            <a:endParaRPr lang="en-ZA" sz="1600" dirty="0">
              <a:solidFill>
                <a:srgbClr val="212121"/>
              </a:solidFill>
              <a:latin typeface="Helvetica" panose="020B0604020202020204" pitchFamily="34" charset="0"/>
            </a:endParaRPr>
          </a:p>
          <a:p>
            <a:pPr algn="just">
              <a:lnSpc>
                <a:spcPct val="100000"/>
              </a:lnSpc>
            </a:pPr>
            <a:endParaRPr lang="en-ZA" sz="1600" dirty="0">
              <a:solidFill>
                <a:srgbClr val="212121"/>
              </a:solidFill>
              <a:latin typeface="Helvetica" panose="020B0604020202020204" pitchFamily="34" charset="0"/>
            </a:endParaRPr>
          </a:p>
          <a:p>
            <a:pPr marL="0" indent="0" algn="just">
              <a:lnSpc>
                <a:spcPct val="100000"/>
              </a:lnSpc>
              <a:buNone/>
            </a:pPr>
            <a:r>
              <a:rPr lang="en-ZA" sz="1600" b="0" i="0" dirty="0">
                <a:solidFill>
                  <a:srgbClr val="212121"/>
                </a:solidFill>
                <a:effectLst/>
                <a:latin typeface="Helvetica" panose="020B0604020202020204" pitchFamily="34" charset="0"/>
              </a:rPr>
              <a:t>You can click on the help icon,    , if you need more information on the function and how to use it. You can also right-click on the function and go to Help to open the related documentation page. Let us try use one of the built-in functions by considering the following question.</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8</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pic>
        <p:nvPicPr>
          <p:cNvPr id="11" name="Picture 10" descr="A picture containing shape&#10;&#10;Description automatically generated">
            <a:extLst>
              <a:ext uri="{FF2B5EF4-FFF2-40B4-BE49-F238E27FC236}">
                <a16:creationId xmlns:a16="http://schemas.microsoft.com/office/drawing/2014/main" id="{8FEFB086-8714-02FB-4420-28D7629D06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33683" y="3297482"/>
            <a:ext cx="1676634" cy="1038370"/>
          </a:xfrm>
          <a:prstGeom prst="rect">
            <a:avLst/>
          </a:prstGeom>
        </p:spPr>
      </p:pic>
      <p:pic>
        <p:nvPicPr>
          <p:cNvPr id="12" name="Picture 11">
            <a:extLst>
              <a:ext uri="{FF2B5EF4-FFF2-40B4-BE49-F238E27FC236}">
                <a16:creationId xmlns:a16="http://schemas.microsoft.com/office/drawing/2014/main" id="{5BF1E4D8-CA5A-C7B3-BCD1-F2B416378CBC}"/>
              </a:ext>
            </a:extLst>
          </p:cNvPr>
          <p:cNvPicPr>
            <a:picLocks noChangeAspect="1"/>
          </p:cNvPicPr>
          <p:nvPr/>
        </p:nvPicPr>
        <p:blipFill>
          <a:blip r:embed="rId7"/>
          <a:stretch>
            <a:fillRect/>
          </a:stretch>
        </p:blipFill>
        <p:spPr>
          <a:xfrm>
            <a:off x="3365180" y="4503369"/>
            <a:ext cx="219075" cy="219075"/>
          </a:xfrm>
          <a:prstGeom prst="rect">
            <a:avLst/>
          </a:prstGeom>
        </p:spPr>
      </p:pic>
      <p:pic>
        <p:nvPicPr>
          <p:cNvPr id="1025" name="Picture 1">
            <a:extLst>
              <a:ext uri="{FF2B5EF4-FFF2-40B4-BE49-F238E27FC236}">
                <a16:creationId xmlns:a16="http://schemas.microsoft.com/office/drawing/2014/main" id="{FB738F5C-BF0A-73D6-A59A-BF7AFD2B7DD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71450" cy="17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663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672FF28-131C-7B7C-C2F5-6370DD27C21F}"/>
              </a:ext>
            </a:extLst>
          </p:cNvPr>
          <p:cNvSpPr/>
          <p:nvPr/>
        </p:nvSpPr>
        <p:spPr>
          <a:xfrm>
            <a:off x="452388" y="5555995"/>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Making use of built-in Mathematical Functions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359143" y="1276983"/>
                <a:ext cx="8443859" cy="5112000"/>
              </a:xfrm>
            </p:spPr>
            <p:txBody>
              <a:bodyPr>
                <a:noAutofit/>
              </a:bodyPr>
              <a:lstStyle/>
              <a:p>
                <a:pPr marL="0" indent="0" algn="just">
                  <a:lnSpc>
                    <a:spcPct val="100000"/>
                  </a:lnSpc>
                  <a:buNone/>
                </a:pPr>
                <a:r>
                  <a:rPr lang="en-ZA" sz="1600" b="0" i="0" dirty="0">
                    <a:solidFill>
                      <a:srgbClr val="212121"/>
                    </a:solidFill>
                    <a:effectLst/>
                    <a:latin typeface="Helvetica" panose="020B0604020202020204" pitchFamily="34" charset="0"/>
                  </a:rPr>
                  <a:t>Use the quadratic formula to determine the x-intercepts of the function </a:t>
                </a:r>
                <a14:m>
                  <m:oMath xmlns:m="http://schemas.openxmlformats.org/officeDocument/2006/math">
                    <m:r>
                      <a:rPr lang="en-ZA" sz="1600" b="0" i="1" smtClean="0">
                        <a:solidFill>
                          <a:srgbClr val="212121"/>
                        </a:solidFill>
                        <a:effectLst/>
                        <a:latin typeface="Cambria Math" panose="02040503050406030204" pitchFamily="18" charset="0"/>
                      </a:rPr>
                      <m:t>𝑓</m:t>
                    </m:r>
                    <m:d>
                      <m:dPr>
                        <m:ctrlPr>
                          <a:rPr lang="en-ZA" sz="1600" b="0" i="1" smtClean="0">
                            <a:solidFill>
                              <a:srgbClr val="212121"/>
                            </a:solidFill>
                            <a:effectLst/>
                            <a:latin typeface="Cambria Math" panose="02040503050406030204" pitchFamily="18" charset="0"/>
                          </a:rPr>
                        </m:ctrlPr>
                      </m:dPr>
                      <m:e>
                        <m:r>
                          <a:rPr lang="en-ZA" sz="1600" b="0" i="1" smtClean="0">
                            <a:solidFill>
                              <a:srgbClr val="212121"/>
                            </a:solidFill>
                            <a:effectLst/>
                            <a:latin typeface="Cambria Math" panose="02040503050406030204" pitchFamily="18" charset="0"/>
                          </a:rPr>
                          <m:t>𝑥</m:t>
                        </m:r>
                      </m:e>
                    </m:d>
                    <m:r>
                      <a:rPr lang="en-ZA" sz="1600" b="0" i="1" smtClean="0">
                        <a:solidFill>
                          <a:srgbClr val="212121"/>
                        </a:solidFill>
                        <a:effectLst/>
                        <a:latin typeface="Cambria Math" panose="02040503050406030204" pitchFamily="18" charset="0"/>
                      </a:rPr>
                      <m:t>=5</m:t>
                    </m:r>
                    <m:sSup>
                      <m:sSupPr>
                        <m:ctrlPr>
                          <a:rPr lang="en-ZA" sz="1600" b="0" i="1" smtClean="0">
                            <a:solidFill>
                              <a:srgbClr val="212121"/>
                            </a:solidFill>
                            <a:effectLst/>
                            <a:latin typeface="Cambria Math" panose="02040503050406030204" pitchFamily="18" charset="0"/>
                          </a:rPr>
                        </m:ctrlPr>
                      </m:sSupPr>
                      <m:e>
                        <m:r>
                          <a:rPr lang="en-ZA" sz="1600" b="0" i="1" smtClean="0">
                            <a:solidFill>
                              <a:srgbClr val="212121"/>
                            </a:solidFill>
                            <a:effectLst/>
                            <a:latin typeface="Cambria Math" panose="02040503050406030204" pitchFamily="18" charset="0"/>
                          </a:rPr>
                          <m:t>𝑥</m:t>
                        </m:r>
                      </m:e>
                      <m:sup>
                        <m:r>
                          <a:rPr lang="en-ZA" sz="1600" b="0" i="1" smtClean="0">
                            <a:solidFill>
                              <a:srgbClr val="212121"/>
                            </a:solidFill>
                            <a:effectLst/>
                            <a:latin typeface="Cambria Math" panose="02040503050406030204" pitchFamily="18" charset="0"/>
                          </a:rPr>
                          <m:t>2</m:t>
                        </m:r>
                      </m:sup>
                    </m:sSup>
                    <m:r>
                      <a:rPr lang="en-ZA" sz="1600" b="0" i="1" smtClean="0">
                        <a:solidFill>
                          <a:srgbClr val="212121"/>
                        </a:solidFill>
                        <a:effectLst/>
                        <a:latin typeface="Cambria Math" panose="02040503050406030204" pitchFamily="18" charset="0"/>
                      </a:rPr>
                      <m:t>−6</m:t>
                    </m:r>
                    <m:r>
                      <a:rPr lang="en-ZA" sz="1600" b="0" i="1" smtClean="0">
                        <a:solidFill>
                          <a:srgbClr val="212121"/>
                        </a:solidFill>
                        <a:effectLst/>
                        <a:latin typeface="Cambria Math" panose="02040503050406030204" pitchFamily="18" charset="0"/>
                      </a:rPr>
                      <m:t>𝑥</m:t>
                    </m:r>
                    <m:r>
                      <a:rPr lang="en-ZA" sz="1600" b="0" i="1" smtClean="0">
                        <a:solidFill>
                          <a:srgbClr val="212121"/>
                        </a:solidFill>
                        <a:effectLst/>
                        <a:latin typeface="Cambria Math" panose="02040503050406030204" pitchFamily="18" charset="0"/>
                      </a:rPr>
                      <m:t>+1</m:t>
                    </m:r>
                  </m:oMath>
                </a14:m>
                <a:endParaRPr lang="en-ZA" sz="1600" b="0" i="0" dirty="0">
                  <a:solidFill>
                    <a:srgbClr val="212121"/>
                  </a:solidFill>
                  <a:effectLst/>
                  <a:latin typeface="Helvetica" panose="020B0604020202020204" pitchFamily="34" charset="0"/>
                </a:endParaRPr>
              </a:p>
              <a:p>
                <a:pPr marL="0" indent="0" algn="just">
                  <a:lnSpc>
                    <a:spcPct val="100000"/>
                  </a:lnSpc>
                  <a:buNone/>
                </a:pPr>
                <a:endParaRPr lang="en-ZA" sz="1600" b="0" i="0" dirty="0">
                  <a:solidFill>
                    <a:srgbClr val="212121"/>
                  </a:solidFill>
                  <a:effectLst/>
                  <a:latin typeface="Helvetica" panose="020B0604020202020204" pitchFamily="34" charset="0"/>
                </a:endParaRPr>
              </a:p>
              <a:p>
                <a:pPr marL="0" indent="0" algn="just">
                  <a:lnSpc>
                    <a:spcPct val="100000"/>
                  </a:lnSpc>
                  <a:buNone/>
                  <a:tabLst>
                    <a:tab pos="3138488" algn="l"/>
                  </a:tabLst>
                </a:pPr>
                <a14:m>
                  <m:oMathPara xmlns:m="http://schemas.openxmlformats.org/officeDocument/2006/math">
                    <m:oMathParaPr>
                      <m:jc m:val="centerGroup"/>
                    </m:oMathParaPr>
                    <m:oMath xmlns:m="http://schemas.openxmlformats.org/officeDocument/2006/math">
                      <m:r>
                        <a:rPr lang="en-ZA" sz="1600" i="1" smtClean="0">
                          <a:solidFill>
                            <a:srgbClr val="212121"/>
                          </a:solidFill>
                          <a:latin typeface="Cambria Math" panose="02040503050406030204" pitchFamily="18" charset="0"/>
                        </a:rPr>
                        <m:t>𝑥</m:t>
                      </m:r>
                      <m:r>
                        <a:rPr lang="en-ZA" sz="1600" i="1" smtClean="0">
                          <a:solidFill>
                            <a:srgbClr val="212121"/>
                          </a:solidFill>
                          <a:latin typeface="Cambria Math" panose="02040503050406030204" pitchFamily="18" charset="0"/>
                        </a:rPr>
                        <m:t>=</m:t>
                      </m:r>
                      <m:f>
                        <m:fPr>
                          <m:ctrlPr>
                            <a:rPr lang="en-ZA" sz="1600" i="1" smtClean="0">
                              <a:solidFill>
                                <a:srgbClr val="212121"/>
                              </a:solidFill>
                              <a:latin typeface="Cambria Math" panose="02040503050406030204" pitchFamily="18" charset="0"/>
                            </a:rPr>
                          </m:ctrlPr>
                        </m:fPr>
                        <m:num>
                          <m:r>
                            <a:rPr lang="en-ZA" sz="1600" i="1" smtClean="0">
                              <a:solidFill>
                                <a:srgbClr val="212121"/>
                              </a:solidFill>
                              <a:latin typeface="Cambria Math" panose="02040503050406030204" pitchFamily="18" charset="0"/>
                            </a:rPr>
                            <m:t>−</m:t>
                          </m:r>
                          <m:r>
                            <a:rPr lang="en-ZA" sz="1600" i="1" smtClean="0">
                              <a:solidFill>
                                <a:srgbClr val="212121"/>
                              </a:solidFill>
                              <a:latin typeface="Cambria Math" panose="02040503050406030204" pitchFamily="18" charset="0"/>
                            </a:rPr>
                            <m:t>𝑏</m:t>
                          </m:r>
                          <m:r>
                            <a:rPr lang="en-ZA" sz="1600" i="1" smtClean="0">
                              <a:solidFill>
                                <a:srgbClr val="212121"/>
                              </a:solidFill>
                              <a:latin typeface="Cambria Math" panose="02040503050406030204" pitchFamily="18" charset="0"/>
                            </a:rPr>
                            <m:t>±</m:t>
                          </m:r>
                          <m:rad>
                            <m:radPr>
                              <m:degHide m:val="on"/>
                              <m:ctrlPr>
                                <a:rPr lang="en-ZA" sz="1600" i="1" smtClean="0">
                                  <a:solidFill>
                                    <a:srgbClr val="212121"/>
                                  </a:solidFill>
                                  <a:latin typeface="Cambria Math" panose="02040503050406030204" pitchFamily="18" charset="0"/>
                                </a:rPr>
                              </m:ctrlPr>
                            </m:radPr>
                            <m:deg/>
                            <m:e>
                              <m:sSup>
                                <m:sSupPr>
                                  <m:ctrlPr>
                                    <a:rPr lang="en-ZA" sz="1600" i="1" smtClean="0">
                                      <a:solidFill>
                                        <a:srgbClr val="212121"/>
                                      </a:solidFill>
                                      <a:latin typeface="Cambria Math" panose="02040503050406030204" pitchFamily="18" charset="0"/>
                                    </a:rPr>
                                  </m:ctrlPr>
                                </m:sSupPr>
                                <m:e>
                                  <m:r>
                                    <a:rPr lang="en-ZA" sz="1600" i="1" smtClean="0">
                                      <a:solidFill>
                                        <a:srgbClr val="212121"/>
                                      </a:solidFill>
                                      <a:latin typeface="Cambria Math" panose="02040503050406030204" pitchFamily="18" charset="0"/>
                                    </a:rPr>
                                    <m:t>𝑏</m:t>
                                  </m:r>
                                </m:e>
                                <m:sup>
                                  <m:r>
                                    <a:rPr lang="en-ZA" sz="1600" i="1" smtClean="0">
                                      <a:solidFill>
                                        <a:srgbClr val="212121"/>
                                      </a:solidFill>
                                      <a:latin typeface="Cambria Math" panose="02040503050406030204" pitchFamily="18" charset="0"/>
                                    </a:rPr>
                                    <m:t>2</m:t>
                                  </m:r>
                                </m:sup>
                              </m:sSup>
                              <m:r>
                                <a:rPr lang="en-ZA" sz="1600" i="1" smtClean="0">
                                  <a:solidFill>
                                    <a:srgbClr val="212121"/>
                                  </a:solidFill>
                                  <a:latin typeface="Cambria Math" panose="02040503050406030204" pitchFamily="18" charset="0"/>
                                </a:rPr>
                                <m:t>−4</m:t>
                              </m:r>
                              <m:r>
                                <a:rPr lang="en-ZA" sz="1600" i="1" smtClean="0">
                                  <a:solidFill>
                                    <a:srgbClr val="212121"/>
                                  </a:solidFill>
                                  <a:latin typeface="Cambria Math" panose="02040503050406030204" pitchFamily="18" charset="0"/>
                                </a:rPr>
                                <m:t>𝑎𝑐</m:t>
                              </m:r>
                            </m:e>
                          </m:rad>
                        </m:num>
                        <m:den>
                          <m:r>
                            <a:rPr lang="en-ZA" sz="1600" i="1" smtClean="0">
                              <a:solidFill>
                                <a:srgbClr val="212121"/>
                              </a:solidFill>
                              <a:latin typeface="Cambria Math" panose="02040503050406030204" pitchFamily="18" charset="0"/>
                            </a:rPr>
                            <m:t>2</m:t>
                          </m:r>
                          <m:r>
                            <a:rPr lang="en-ZA" sz="1600" i="1" smtClean="0">
                              <a:solidFill>
                                <a:srgbClr val="212121"/>
                              </a:solidFill>
                              <a:latin typeface="Cambria Math" panose="02040503050406030204" pitchFamily="18" charset="0"/>
                            </a:rPr>
                            <m:t>𝑎</m:t>
                          </m:r>
                        </m:den>
                      </m:f>
                    </m:oMath>
                  </m:oMathPara>
                </a14:m>
                <a:endParaRPr lang="en-ZA" sz="1600" dirty="0">
                  <a:solidFill>
                    <a:srgbClr val="212121"/>
                  </a:solidFill>
                  <a:latin typeface="Helvetica" panose="020B0604020202020204" pitchFamily="34" charset="0"/>
                </a:endParaRPr>
              </a:p>
              <a:p>
                <a:pPr marL="0" indent="0" algn="just">
                  <a:lnSpc>
                    <a:spcPct val="100000"/>
                  </a:lnSpc>
                  <a:buNone/>
                </a:pPr>
                <a:endParaRPr lang="en-ZA" sz="1600" i="1" dirty="0">
                  <a:solidFill>
                    <a:srgbClr val="212121"/>
                  </a:solidFill>
                  <a:latin typeface="Cambria Math" panose="02040503050406030204" pitchFamily="18" charset="0"/>
                </a:endParaRPr>
              </a:p>
              <a:p>
                <a:pPr marL="0" indent="0" algn="just">
                  <a:lnSpc>
                    <a:spcPct val="100000"/>
                  </a:lnSpc>
                  <a:buNone/>
                </a:pPr>
                <a14:m>
                  <m:oMathPara xmlns:m="http://schemas.openxmlformats.org/officeDocument/2006/math">
                    <m:oMathParaPr>
                      <m:jc m:val="centerGroup"/>
                    </m:oMathParaPr>
                    <m:oMath xmlns:m="http://schemas.openxmlformats.org/officeDocument/2006/math">
                      <m:r>
                        <a:rPr lang="en-ZA" sz="1600" i="1" smtClean="0">
                          <a:solidFill>
                            <a:srgbClr val="212121"/>
                          </a:solidFill>
                          <a:latin typeface="Cambria Math" panose="02040503050406030204" pitchFamily="18" charset="0"/>
                        </a:rPr>
                        <m:t>𝑥</m:t>
                      </m:r>
                      <m:r>
                        <a:rPr lang="en-ZA" sz="1600" i="1" smtClean="0">
                          <a:solidFill>
                            <a:srgbClr val="212121"/>
                          </a:solidFill>
                          <a:latin typeface="Cambria Math" panose="02040503050406030204" pitchFamily="18" charset="0"/>
                        </a:rPr>
                        <m:t>=</m:t>
                      </m:r>
                      <m:f>
                        <m:fPr>
                          <m:ctrlPr>
                            <a:rPr lang="en-ZA" sz="1600" i="1" smtClean="0">
                              <a:solidFill>
                                <a:srgbClr val="212121"/>
                              </a:solidFill>
                              <a:latin typeface="Cambria Math" panose="02040503050406030204" pitchFamily="18" charset="0"/>
                            </a:rPr>
                          </m:ctrlPr>
                        </m:fPr>
                        <m:num>
                          <m:r>
                            <a:rPr lang="en-ZA" sz="1600" b="0" i="1" smtClean="0">
                              <a:solidFill>
                                <a:srgbClr val="212121"/>
                              </a:solidFill>
                              <a:latin typeface="Cambria Math" panose="02040503050406030204" pitchFamily="18" charset="0"/>
                            </a:rPr>
                            <m:t>6</m:t>
                          </m:r>
                          <m:r>
                            <a:rPr lang="en-ZA" sz="1600" i="1" smtClean="0">
                              <a:solidFill>
                                <a:srgbClr val="212121"/>
                              </a:solidFill>
                              <a:latin typeface="Cambria Math" panose="02040503050406030204" pitchFamily="18" charset="0"/>
                            </a:rPr>
                            <m:t>±</m:t>
                          </m:r>
                          <m:rad>
                            <m:radPr>
                              <m:degHide m:val="on"/>
                              <m:ctrlPr>
                                <a:rPr lang="en-ZA" sz="1600" i="1" smtClean="0">
                                  <a:solidFill>
                                    <a:srgbClr val="212121"/>
                                  </a:solidFill>
                                  <a:latin typeface="Cambria Math" panose="02040503050406030204" pitchFamily="18" charset="0"/>
                                </a:rPr>
                              </m:ctrlPr>
                            </m:radPr>
                            <m:deg/>
                            <m:e>
                              <m:sSup>
                                <m:sSupPr>
                                  <m:ctrlPr>
                                    <a:rPr lang="en-ZA" sz="1600" i="1" smtClean="0">
                                      <a:solidFill>
                                        <a:srgbClr val="212121"/>
                                      </a:solidFill>
                                      <a:latin typeface="Cambria Math" panose="02040503050406030204" pitchFamily="18" charset="0"/>
                                    </a:rPr>
                                  </m:ctrlPr>
                                </m:sSupPr>
                                <m:e>
                                  <m:d>
                                    <m:dPr>
                                      <m:ctrlPr>
                                        <a:rPr lang="en-ZA" sz="1600" i="1" smtClean="0">
                                          <a:solidFill>
                                            <a:srgbClr val="212121"/>
                                          </a:solidFill>
                                          <a:latin typeface="Cambria Math" panose="02040503050406030204" pitchFamily="18" charset="0"/>
                                        </a:rPr>
                                      </m:ctrlPr>
                                    </m:dPr>
                                    <m:e>
                                      <m:r>
                                        <a:rPr lang="en-ZA" sz="1600" b="0" i="1" smtClean="0">
                                          <a:solidFill>
                                            <a:srgbClr val="212121"/>
                                          </a:solidFill>
                                          <a:latin typeface="Cambria Math" panose="02040503050406030204" pitchFamily="18" charset="0"/>
                                        </a:rPr>
                                        <m:t>−6</m:t>
                                      </m:r>
                                    </m:e>
                                  </m:d>
                                </m:e>
                                <m:sup>
                                  <m:r>
                                    <a:rPr lang="en-ZA" sz="1600" i="1" smtClean="0">
                                      <a:solidFill>
                                        <a:srgbClr val="212121"/>
                                      </a:solidFill>
                                      <a:latin typeface="Cambria Math" panose="02040503050406030204" pitchFamily="18" charset="0"/>
                                    </a:rPr>
                                    <m:t>2</m:t>
                                  </m:r>
                                </m:sup>
                              </m:sSup>
                              <m:r>
                                <a:rPr lang="en-ZA" sz="1600" i="1" smtClean="0">
                                  <a:solidFill>
                                    <a:srgbClr val="212121"/>
                                  </a:solidFill>
                                  <a:latin typeface="Cambria Math" panose="02040503050406030204" pitchFamily="18" charset="0"/>
                                </a:rPr>
                                <m:t>−4</m:t>
                              </m:r>
                              <m:r>
                                <a:rPr lang="en-ZA" sz="1600" i="1" smtClean="0">
                                  <a:solidFill>
                                    <a:srgbClr val="212121"/>
                                  </a:solidFill>
                                  <a:latin typeface="Cambria Math" panose="02040503050406030204" pitchFamily="18" charset="0"/>
                                  <a:ea typeface="Cambria Math" panose="02040503050406030204" pitchFamily="18" charset="0"/>
                                </a:rPr>
                                <m:t>×</m:t>
                              </m:r>
                              <m:r>
                                <a:rPr lang="en-ZA" sz="1600" b="0" i="1" smtClean="0">
                                  <a:solidFill>
                                    <a:srgbClr val="212121"/>
                                  </a:solidFill>
                                  <a:latin typeface="Cambria Math" panose="02040503050406030204" pitchFamily="18" charset="0"/>
                                  <a:ea typeface="Cambria Math" panose="02040503050406030204" pitchFamily="18" charset="0"/>
                                </a:rPr>
                                <m:t>5×</m:t>
                              </m:r>
                              <m:r>
                                <a:rPr lang="en-ZA" sz="1600" b="0" i="1" smtClean="0">
                                  <a:solidFill>
                                    <a:srgbClr val="212121"/>
                                  </a:solidFill>
                                  <a:latin typeface="Cambria Math" panose="02040503050406030204" pitchFamily="18" charset="0"/>
                                </a:rPr>
                                <m:t>1</m:t>
                              </m:r>
                            </m:e>
                          </m:rad>
                        </m:num>
                        <m:den>
                          <m:r>
                            <a:rPr lang="en-ZA" sz="1600" i="1" smtClean="0">
                              <a:solidFill>
                                <a:srgbClr val="212121"/>
                              </a:solidFill>
                              <a:latin typeface="Cambria Math" panose="02040503050406030204" pitchFamily="18" charset="0"/>
                            </a:rPr>
                            <m:t>2</m:t>
                          </m:r>
                          <m:r>
                            <a:rPr lang="en-ZA" sz="1600" i="1" smtClean="0">
                              <a:solidFill>
                                <a:srgbClr val="212121"/>
                              </a:solidFill>
                              <a:latin typeface="Cambria Math" panose="02040503050406030204" pitchFamily="18" charset="0"/>
                              <a:ea typeface="Cambria Math" panose="02040503050406030204" pitchFamily="18" charset="0"/>
                            </a:rPr>
                            <m:t>×</m:t>
                          </m:r>
                          <m:r>
                            <a:rPr lang="en-ZA" sz="1600" b="0" i="1" smtClean="0">
                              <a:solidFill>
                                <a:srgbClr val="212121"/>
                              </a:solidFill>
                              <a:latin typeface="Cambria Math" panose="02040503050406030204" pitchFamily="18" charset="0"/>
                            </a:rPr>
                            <m:t>5</m:t>
                          </m:r>
                        </m:den>
                      </m:f>
                    </m:oMath>
                  </m:oMathPara>
                </a14:m>
                <a:endParaRPr lang="en-ZA" sz="1600" dirty="0">
                  <a:solidFill>
                    <a:srgbClr val="212121"/>
                  </a:solidFill>
                  <a:latin typeface="Helvetica" panose="020B0604020202020204" pitchFamily="34" charset="0"/>
                </a:endParaRPr>
              </a:p>
              <a:p>
                <a:pPr marL="0" indent="0" algn="just">
                  <a:lnSpc>
                    <a:spcPct val="100000"/>
                  </a:lnSpc>
                  <a:buNone/>
                </a:pPr>
                <a:endParaRPr lang="en-ZA" sz="1600" b="0" i="0" dirty="0">
                  <a:solidFill>
                    <a:srgbClr val="212121"/>
                  </a:solidFill>
                  <a:effectLst/>
                  <a:latin typeface="Helvetica" panose="020B0604020202020204" pitchFamily="34" charset="0"/>
                </a:endParaRPr>
              </a:p>
              <a:p>
                <a:pPr marL="0" indent="0" algn="just">
                  <a:lnSpc>
                    <a:spcPct val="100000"/>
                  </a:lnSpc>
                  <a:buNone/>
                </a:pPr>
                <a:endParaRPr lang="en-ZA" sz="1600" dirty="0">
                  <a:solidFill>
                    <a:srgbClr val="212121"/>
                  </a:solidFill>
                  <a:latin typeface="Helvetica" panose="020B0604020202020204" pitchFamily="34" charset="0"/>
                </a:endParaRPr>
              </a:p>
              <a:p>
                <a:pPr marL="0" indent="0" algn="just">
                  <a:lnSpc>
                    <a:spcPct val="100000"/>
                  </a:lnSpc>
                  <a:buNone/>
                </a:pPr>
                <a:r>
                  <a:rPr lang="en-ZA" sz="1600" b="0" i="0" dirty="0">
                    <a:solidFill>
                      <a:srgbClr val="212121"/>
                    </a:solidFill>
                    <a:effectLst/>
                    <a:latin typeface="Helvetica" panose="020B0604020202020204" pitchFamily="34" charset="0"/>
                  </a:rPr>
                  <a:t>The x-intercepts of the function </a:t>
                </a:r>
                <a14:m>
                  <m:oMath xmlns:m="http://schemas.openxmlformats.org/officeDocument/2006/math">
                    <m:r>
                      <a:rPr lang="en-ZA" sz="1600" b="0" i="1" smtClean="0">
                        <a:solidFill>
                          <a:srgbClr val="212121"/>
                        </a:solidFill>
                        <a:effectLst/>
                        <a:latin typeface="Cambria Math" panose="02040503050406030204" pitchFamily="18" charset="0"/>
                      </a:rPr>
                      <m:t>𝑓</m:t>
                    </m:r>
                    <m:d>
                      <m:dPr>
                        <m:ctrlPr>
                          <a:rPr lang="en-ZA" sz="1600" b="0" i="1" smtClean="0">
                            <a:solidFill>
                              <a:srgbClr val="212121"/>
                            </a:solidFill>
                            <a:effectLst/>
                            <a:latin typeface="Cambria Math" panose="02040503050406030204" pitchFamily="18" charset="0"/>
                          </a:rPr>
                        </m:ctrlPr>
                      </m:dPr>
                      <m:e>
                        <m:r>
                          <a:rPr lang="en-ZA" sz="1600" b="0" i="1" smtClean="0">
                            <a:solidFill>
                              <a:srgbClr val="212121"/>
                            </a:solidFill>
                            <a:effectLst/>
                            <a:latin typeface="Cambria Math" panose="02040503050406030204" pitchFamily="18" charset="0"/>
                          </a:rPr>
                          <m:t>𝑥</m:t>
                        </m:r>
                      </m:e>
                    </m:d>
                    <m:r>
                      <a:rPr lang="en-ZA" sz="1600" b="0" i="1" smtClean="0">
                        <a:solidFill>
                          <a:srgbClr val="212121"/>
                        </a:solidFill>
                        <a:effectLst/>
                        <a:latin typeface="Cambria Math" panose="02040503050406030204" pitchFamily="18" charset="0"/>
                      </a:rPr>
                      <m:t>=5</m:t>
                    </m:r>
                    <m:sSup>
                      <m:sSupPr>
                        <m:ctrlPr>
                          <a:rPr lang="en-ZA" sz="1600" b="0" i="1" smtClean="0">
                            <a:solidFill>
                              <a:srgbClr val="212121"/>
                            </a:solidFill>
                            <a:effectLst/>
                            <a:latin typeface="Cambria Math" panose="02040503050406030204" pitchFamily="18" charset="0"/>
                          </a:rPr>
                        </m:ctrlPr>
                      </m:sSupPr>
                      <m:e>
                        <m:r>
                          <a:rPr lang="en-ZA" sz="1600" b="0" i="1" smtClean="0">
                            <a:solidFill>
                              <a:srgbClr val="212121"/>
                            </a:solidFill>
                            <a:effectLst/>
                            <a:latin typeface="Cambria Math" panose="02040503050406030204" pitchFamily="18" charset="0"/>
                          </a:rPr>
                          <m:t>𝑥</m:t>
                        </m:r>
                      </m:e>
                      <m:sup>
                        <m:r>
                          <a:rPr lang="en-ZA" sz="1600" b="0" i="1" smtClean="0">
                            <a:solidFill>
                              <a:srgbClr val="212121"/>
                            </a:solidFill>
                            <a:effectLst/>
                            <a:latin typeface="Cambria Math" panose="02040503050406030204" pitchFamily="18" charset="0"/>
                          </a:rPr>
                          <m:t>2</m:t>
                        </m:r>
                      </m:sup>
                    </m:sSup>
                    <m:r>
                      <a:rPr lang="en-ZA" sz="1600" b="0" i="1" smtClean="0">
                        <a:solidFill>
                          <a:srgbClr val="212121"/>
                        </a:solidFill>
                        <a:effectLst/>
                        <a:latin typeface="Cambria Math" panose="02040503050406030204" pitchFamily="18" charset="0"/>
                      </a:rPr>
                      <m:t>−6</m:t>
                    </m:r>
                    <m:r>
                      <a:rPr lang="en-ZA" sz="1600" b="0" i="1" smtClean="0">
                        <a:solidFill>
                          <a:srgbClr val="212121"/>
                        </a:solidFill>
                        <a:effectLst/>
                        <a:latin typeface="Cambria Math" panose="02040503050406030204" pitchFamily="18" charset="0"/>
                      </a:rPr>
                      <m:t>𝑥</m:t>
                    </m:r>
                    <m:r>
                      <a:rPr lang="en-ZA" sz="1600" b="0" i="1" smtClean="0">
                        <a:solidFill>
                          <a:srgbClr val="212121"/>
                        </a:solidFill>
                        <a:effectLst/>
                        <a:latin typeface="Cambria Math" panose="02040503050406030204" pitchFamily="18" charset="0"/>
                      </a:rPr>
                      <m:t>+1</m:t>
                    </m:r>
                  </m:oMath>
                </a14:m>
                <a:r>
                  <a:rPr lang="en-ZA" sz="1600" b="0" i="0" dirty="0">
                    <a:solidFill>
                      <a:srgbClr val="212121"/>
                    </a:solidFill>
                    <a:effectLst/>
                    <a:latin typeface="Helvetica" panose="020B0604020202020204" pitchFamily="34" charset="0"/>
                  </a:rPr>
                  <a:t> are found at </a:t>
                </a:r>
                <a14:m>
                  <m:oMath xmlns:m="http://schemas.openxmlformats.org/officeDocument/2006/math">
                    <m:r>
                      <a:rPr lang="en-ZA" sz="1600" b="0" i="1" smtClean="0">
                        <a:solidFill>
                          <a:srgbClr val="212121"/>
                        </a:solidFill>
                        <a:latin typeface="Cambria Math" panose="02040503050406030204" pitchFamily="18" charset="0"/>
                      </a:rPr>
                      <m:t>𝑥</m:t>
                    </m:r>
                    <m:r>
                      <a:rPr lang="en-ZA" sz="1600" i="1">
                        <a:solidFill>
                          <a:srgbClr val="212121"/>
                        </a:solidFill>
                        <a:latin typeface="Cambria Math" panose="02040503050406030204" pitchFamily="18" charset="0"/>
                      </a:rPr>
                      <m:t>=1</m:t>
                    </m:r>
                  </m:oMath>
                </a14:m>
                <a:r>
                  <a:rPr lang="en-ZA" sz="1600" b="0" i="0" dirty="0">
                    <a:solidFill>
                      <a:srgbClr val="212121"/>
                    </a:solidFill>
                    <a:effectLst/>
                    <a:latin typeface="Helvetica" panose="020B0604020202020204" pitchFamily="34" charset="0"/>
                  </a:rPr>
                  <a:t> and </a:t>
                </a:r>
                <a14:m>
                  <m:oMath xmlns:m="http://schemas.openxmlformats.org/officeDocument/2006/math">
                    <m:r>
                      <a:rPr lang="en-ZA" sz="1600" i="1">
                        <a:solidFill>
                          <a:srgbClr val="212121"/>
                        </a:solidFill>
                        <a:latin typeface="Cambria Math" panose="02040503050406030204" pitchFamily="18" charset="0"/>
                      </a:rPr>
                      <m:t>𝑥</m:t>
                    </m:r>
                    <m:r>
                      <a:rPr lang="en-ZA" sz="1600" i="1">
                        <a:solidFill>
                          <a:srgbClr val="212121"/>
                        </a:solidFill>
                        <a:latin typeface="Cambria Math" panose="02040503050406030204" pitchFamily="18" charset="0"/>
                      </a:rPr>
                      <m:t>=0.2</m:t>
                    </m:r>
                  </m:oMath>
                </a14:m>
                <a:r>
                  <a:rPr lang="en-ZA" sz="1600" b="0" i="0" dirty="0">
                    <a:solidFill>
                      <a:srgbClr val="212121"/>
                    </a:solidFill>
                    <a:effectLst/>
                    <a:latin typeface="Helvetica" panose="020B0604020202020204" pitchFamily="34" charset="0"/>
                  </a:rPr>
                  <a:t> . </a:t>
                </a:r>
              </a:p>
              <a:p>
                <a:pPr marL="0" indent="0" algn="just">
                  <a:lnSpc>
                    <a:spcPct val="100000"/>
                  </a:lnSpc>
                  <a:buNone/>
                </a:pPr>
                <a:endParaRPr lang="en-ZA" sz="1600" b="0" i="0" dirty="0">
                  <a:solidFill>
                    <a:srgbClr val="212121"/>
                  </a:solidFill>
                  <a:effectLst/>
                  <a:latin typeface="Helvetica" panose="020B0604020202020204" pitchFamily="34" charset="0"/>
                </a:endParaRPr>
              </a:p>
              <a:p>
                <a:pPr marL="0" indent="0" algn="just">
                  <a:lnSpc>
                    <a:spcPct val="100000"/>
                  </a:lnSpc>
                  <a:buNone/>
                </a:pPr>
                <a:r>
                  <a:rPr lang="en-ZA" sz="1600" b="0" i="0" dirty="0">
                    <a:solidFill>
                      <a:srgbClr val="212121"/>
                    </a:solidFill>
                    <a:effectLst/>
                    <a:latin typeface="Helvetica" panose="020B0604020202020204" pitchFamily="34" charset="0"/>
                  </a:rPr>
                  <a:t>         Run the section, are the answers the same as above?</a:t>
                </a:r>
              </a:p>
              <a:p>
                <a:pPr marL="0" indent="0" algn="just">
                  <a:lnSpc>
                    <a:spcPct val="100000"/>
                  </a:lnSpc>
                  <a:buNone/>
                </a:pPr>
                <a:endParaRPr lang="en-ZA" sz="1600" b="0" i="0" dirty="0">
                  <a:solidFill>
                    <a:srgbClr val="212121"/>
                  </a:solidFill>
                  <a:effectLst/>
                  <a:latin typeface="Helvetica" panose="020B0604020202020204" pitchFamily="34" charset="0"/>
                </a:endParaRPr>
              </a:p>
              <a:p>
                <a:pPr marL="182563" lvl="1" indent="0" algn="just">
                  <a:lnSpc>
                    <a:spcPct val="100000"/>
                  </a:lnSpc>
                  <a:buNone/>
                  <a:tabLst>
                    <a:tab pos="182563" algn="l"/>
                  </a:tabLst>
                </a:pPr>
                <a:r>
                  <a:rPr lang="en-ZA" sz="1600" b="0" i="0" dirty="0">
                    <a:solidFill>
                      <a:srgbClr val="212121"/>
                    </a:solidFill>
                    <a:effectLst/>
                    <a:latin typeface="Consolas" panose="020B0609020204030204" pitchFamily="49" charset="0"/>
                  </a:rPr>
                  <a:t>X_1 = (6 + sqrt((-6)^2 - 4*5*1))/(2*5)</a:t>
                </a:r>
              </a:p>
              <a:p>
                <a:pPr marL="182563" lvl="1" indent="0" algn="just">
                  <a:lnSpc>
                    <a:spcPct val="100000"/>
                  </a:lnSpc>
                  <a:buNone/>
                  <a:tabLst>
                    <a:tab pos="182563" algn="l"/>
                  </a:tabLst>
                </a:pPr>
                <a:r>
                  <a:rPr lang="en-ZA" sz="1600" b="0" i="0" dirty="0">
                    <a:solidFill>
                      <a:srgbClr val="212121"/>
                    </a:solidFill>
                    <a:effectLst/>
                    <a:latin typeface="Consolas" panose="020B0609020204030204" pitchFamily="49" charset="0"/>
                  </a:rPr>
                  <a:t>X_2 = (6 - sqrt((-6)^2 - 4*5*1))/(2*5)</a:t>
                </a:r>
              </a:p>
            </p:txBody>
          </p:sp>
        </mc:Choice>
        <mc:Fallback xmlns="">
          <p:sp>
            <p:nvSpPr>
              <p:cNvPr id="3" name="Content Placeholder 2">
                <a:extLst>
                  <a:ext uri="{FF2B5EF4-FFF2-40B4-BE49-F238E27FC236}">
                    <a16:creationId xmlns:a16="http://schemas.microsoft.com/office/drawing/2014/main" id="{2973925E-A732-6BBA-E3F4-6F3FB54599AA}"/>
                  </a:ext>
                </a:extLst>
              </p:cNvPr>
              <p:cNvSpPr>
                <a:spLocks noGrp="1" noRot="1" noChangeAspect="1" noMove="1" noResize="1" noEditPoints="1" noAdjustHandles="1" noChangeArrowheads="1" noChangeShapeType="1" noTextEdit="1"/>
              </p:cNvSpPr>
              <p:nvPr>
                <p:ph idx="1"/>
              </p:nvPr>
            </p:nvSpPr>
            <p:spPr>
              <a:xfrm>
                <a:off x="359143" y="1276983"/>
                <a:ext cx="8443859" cy="5112000"/>
              </a:xfrm>
              <a:blipFill>
                <a:blip r:embed="rId2"/>
                <a:stretch>
                  <a:fillRect l="-433" t="-358"/>
                </a:stretch>
              </a:blipFill>
            </p:spPr>
            <p:txBody>
              <a:bodyPr/>
              <a:lstStyle/>
              <a:p>
                <a:r>
                  <a:rPr lang="en-ZA">
                    <a:noFill/>
                  </a:rPr>
                  <a:t> </a:t>
                </a:r>
              </a:p>
            </p:txBody>
          </p:sp>
        </mc:Fallback>
      </mc:AlternateContent>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9</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pic>
        <p:nvPicPr>
          <p:cNvPr id="10" name="Untitled">
            <a:extLst>
              <a:ext uri="{FF2B5EF4-FFF2-40B4-BE49-F238E27FC236}">
                <a16:creationId xmlns:a16="http://schemas.microsoft.com/office/drawing/2014/main" id="{29A4AAEE-96A4-F165-E128-577AB147B3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257" y="4726247"/>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6378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6352</TotalTime>
  <Words>885</Words>
  <Application>Microsoft Office PowerPoint</Application>
  <PresentationFormat>On-screen Show (4:3)</PresentationFormat>
  <Paragraphs>110</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Cambria Math</vt:lpstr>
      <vt:lpstr>Consolas</vt:lpstr>
      <vt:lpstr>Helvetica</vt:lpstr>
      <vt:lpstr>Menlo</vt:lpstr>
      <vt:lpstr>Symbol</vt:lpstr>
      <vt:lpstr>Office Theme</vt:lpstr>
      <vt:lpstr>Fundamentals </vt:lpstr>
      <vt:lpstr>Table of Contents</vt:lpstr>
      <vt:lpstr>What we've covered this week in Part 4</vt:lpstr>
      <vt:lpstr>Mathematical Functions</vt:lpstr>
      <vt:lpstr>Mathematical Functions</vt:lpstr>
      <vt:lpstr>Introduction to operator precedence</vt:lpstr>
      <vt:lpstr>Introduction to operator precedence</vt:lpstr>
      <vt:lpstr>Making use of built-in Mathematical Functions </vt:lpstr>
      <vt:lpstr>Making use of built-in Mathematical Functions </vt:lpstr>
      <vt:lpstr>What we've covered this week in Part 5</vt:lpstr>
      <vt:lpstr>MATLAB Live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Ekoru</dc:creator>
  <cp:lastModifiedBy>John Ekoru</cp:lastModifiedBy>
  <cp:revision>1392</cp:revision>
  <dcterms:created xsi:type="dcterms:W3CDTF">2023-05-01T18:31:50Z</dcterms:created>
  <dcterms:modified xsi:type="dcterms:W3CDTF">2023-05-08T23:31:44Z</dcterms:modified>
</cp:coreProperties>
</file>