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7" r:id="rId2"/>
    <p:sldId id="257" r:id="rId3"/>
    <p:sldId id="258" r:id="rId4"/>
    <p:sldId id="277" r:id="rId5"/>
    <p:sldId id="293" r:id="rId6"/>
    <p:sldId id="271" r:id="rId7"/>
    <p:sldId id="29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hyperlink" Target="#T_C0F71C47"/><Relationship Id="rId7" Type="http://schemas.openxmlformats.org/officeDocument/2006/relationships/hyperlink" Target="#T_210A19D7"/><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image" Target="../media/image4.svg"/><Relationship Id="rId5" Type="http://schemas.openxmlformats.org/officeDocument/2006/relationships/hyperlink" Target="#H_CE80705B"/><Relationship Id="rId10" Type="http://schemas.openxmlformats.org/officeDocument/2006/relationships/image" Target="../media/image3.png"/><Relationship Id="rId4" Type="http://schemas.openxmlformats.org/officeDocument/2006/relationships/slide" Target="slide3.xml"/><Relationship Id="rId9"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hyperlink" Target="../Live%20Scripts/Week_1_Part_7_Fundamental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pPr>
            <a:r>
              <a:rPr lang="en-ZA" sz="2000" b="0" i="0" dirty="0">
                <a:solidFill>
                  <a:srgbClr val="212121"/>
                </a:solidFill>
                <a:effectLst/>
                <a:latin typeface="Helvetica" panose="020B0604020202020204" pitchFamily="34" charset="0"/>
                <a:hlinkClick r:id="rId2" action="ppaction://hlinksldjump"/>
              </a:rPr>
              <a:t>Fundamentals</a:t>
            </a:r>
            <a:br>
              <a:rPr lang="en-ZA" sz="2000" b="0" i="0" dirty="0">
                <a:solidFill>
                  <a:srgbClr val="212121"/>
                </a:solidFill>
                <a:effectLst/>
                <a:latin typeface="Helvetica" panose="020B0604020202020204" pitchFamily="34" charset="0"/>
                <a:hlinkClick r:id="rId3"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4" action="ppaction://hlinksldjump"/>
              </a:rPr>
              <a:t>What we've covered this week in Part 6</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hlinkClick r:id="rId6" action="ppaction://hlinksldjump"/>
              </a:rPr>
              <a:t>MATLAB Grader</a:t>
            </a:r>
            <a:br>
              <a:rPr lang="en-ZA" sz="2000" b="0" i="0" dirty="0">
                <a:solidFill>
                  <a:srgbClr val="212121"/>
                </a:solidFill>
                <a:effectLst/>
                <a:latin typeface="Helvetica" panose="020B0604020202020204" pitchFamily="34" charset="0"/>
                <a:hlinkClick r:id="rId7"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8" action="ppaction://hlinksldjump"/>
              </a:rPr>
              <a:t>What we've covered this week in Part 7</a:t>
            </a:r>
            <a:endParaRPr lang="en-ZA" sz="2000" b="0" i="0" dirty="0">
              <a:solidFill>
                <a:srgbClr val="212121"/>
              </a:solidFill>
              <a:effectLst/>
              <a:latin typeface="Helvetica" panose="020B0604020202020204" pitchFamily="34" charset="0"/>
            </a:endParaRPr>
          </a:p>
          <a:p>
            <a:pPr marL="0" indent="0">
              <a:lnSpc>
                <a:spcPct val="150000"/>
              </a:lnSpc>
              <a:buNone/>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9"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6</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6 we learnt about:</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Live Scripts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Code sections</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Providing documentation</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MATLAB code files </a:t>
            </a:r>
          </a:p>
          <a:p>
            <a:pPr marL="800100" lvl="1" indent="-342900">
              <a:lnSpc>
                <a:spcPct val="107000"/>
              </a:lnSpc>
              <a:buFont typeface="Symbol" panose="05050102010706020507" pitchFamily="18" charset="2"/>
              <a:buChar char=""/>
            </a:pPr>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u="none" strike="noStrike" dirty="0">
                <a:effectLst/>
                <a:latin typeface="Helvetica" panose="020B0604020202020204" pitchFamily="34" charset="0"/>
              </a:rPr>
              <a:t>MATLAB Grader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buNone/>
            </a:pPr>
            <a:r>
              <a:rPr lang="en-ZA" sz="1600" b="0" i="0" dirty="0">
                <a:solidFill>
                  <a:srgbClr val="212121"/>
                </a:solidFill>
                <a:effectLst/>
                <a:latin typeface="Helvetica" panose="020B0604020202020204" pitchFamily="34" charset="0"/>
              </a:rPr>
              <a:t>Every week you’ll complete a set of problems on everything you’ve learnt in that week. You will find these problems in the weekly assignments under "Modules" in </a:t>
            </a:r>
            <a:r>
              <a:rPr lang="en-ZA" sz="1600" b="0" i="0" dirty="0" err="1">
                <a:solidFill>
                  <a:srgbClr val="212121"/>
                </a:solidFill>
                <a:effectLst/>
                <a:latin typeface="Helvetica" panose="020B0604020202020204" pitchFamily="34" charset="0"/>
              </a:rPr>
              <a:t>Ulwazi</a:t>
            </a:r>
            <a:r>
              <a:rPr lang="en-ZA" sz="1600" b="0" i="0" dirty="0">
                <a:solidFill>
                  <a:srgbClr val="212121"/>
                </a:solidFill>
                <a:effectLst/>
                <a:latin typeface="Helvetica" panose="020B0604020202020204" pitchFamily="34" charset="0"/>
              </a:rPr>
              <a:t>. Each weekly assignment contains one or more problems, as shown below.</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5" name="Picture 14" descr="Graphical user interface, text, application, email">
            <a:extLst>
              <a:ext uri="{FF2B5EF4-FFF2-40B4-BE49-F238E27FC236}">
                <a16:creationId xmlns:a16="http://schemas.microsoft.com/office/drawing/2014/main" id="{62AB770E-9275-3F2F-D0FD-2B0176DFB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345" y="2063858"/>
            <a:ext cx="7379310" cy="3960000"/>
          </a:xfrm>
          <a:prstGeom prst="rect">
            <a:avLst/>
          </a:prstGeom>
        </p:spPr>
      </p:pic>
    </p:spTree>
    <p:extLst>
      <p:ext uri="{BB962C8B-B14F-4D97-AF65-F5344CB8AC3E}">
        <p14:creationId xmlns:p14="http://schemas.microsoft.com/office/powerpoint/2010/main" val="4204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u="none" strike="noStrike" dirty="0">
                <a:effectLst/>
                <a:latin typeface="Helvetica" panose="020B0604020202020204" pitchFamily="34" charset="0"/>
              </a:rPr>
              <a:t>MATLAB Grader</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To complete the weekly assignment, submit one or more correct solutions for each problem. Before you submit your solution, you have the option of running the code to check your output (Run Script/Run Function).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text, application, email">
            <a:extLst>
              <a:ext uri="{FF2B5EF4-FFF2-40B4-BE49-F238E27FC236}">
                <a16:creationId xmlns:a16="http://schemas.microsoft.com/office/drawing/2014/main" id="{825169B1-3322-0655-40AF-444745E098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9553" y="2118175"/>
            <a:ext cx="6020540" cy="4320000"/>
          </a:xfrm>
          <a:prstGeom prst="rect">
            <a:avLst/>
          </a:prstGeom>
        </p:spPr>
      </p:pic>
    </p:spTree>
    <p:extLst>
      <p:ext uri="{BB962C8B-B14F-4D97-AF65-F5344CB8AC3E}">
        <p14:creationId xmlns:p14="http://schemas.microsoft.com/office/powerpoint/2010/main" val="48861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l"/>
            <a:r>
              <a:rPr lang="en-ZA" sz="3200" b="1" i="0" dirty="0">
                <a:solidFill>
                  <a:srgbClr val="212121"/>
                </a:solidFill>
                <a:effectLst/>
                <a:latin typeface="Helvetica" panose="020B0604020202020204" pitchFamily="34" charset="0"/>
              </a:rPr>
              <a:t>What we've covered this week in Part 7</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7 we learnt about:</a:t>
            </a:r>
          </a:p>
          <a:p>
            <a:pPr lvl="1"/>
            <a:r>
              <a:rPr lang="en-ZA" sz="1600" b="0" i="0" dirty="0">
                <a:solidFill>
                  <a:srgbClr val="212121"/>
                </a:solidFill>
                <a:effectLst/>
                <a:latin typeface="Helvetica" panose="020B0604020202020204" pitchFamily="34" charset="0"/>
              </a:rPr>
              <a:t>MATLAB Grader</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Week_1_Part_7_Fundamentals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6345</TotalTime>
  <Words>305</Words>
  <Application>Microsoft Office PowerPoint</Application>
  <PresentationFormat>On-screen Show (4:3)</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Symbol</vt:lpstr>
      <vt:lpstr>Office Theme</vt:lpstr>
      <vt:lpstr>Fundamentals </vt:lpstr>
      <vt:lpstr>Table of Contents</vt:lpstr>
      <vt:lpstr>What we've covered this week in Part 6</vt:lpstr>
      <vt:lpstr>MATLAB Grader</vt:lpstr>
      <vt:lpstr>MATLAB Grader</vt:lpstr>
      <vt:lpstr>What we've covered this week in Part 7</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1331</cp:revision>
  <dcterms:created xsi:type="dcterms:W3CDTF">2023-05-01T18:31:50Z</dcterms:created>
  <dcterms:modified xsi:type="dcterms:W3CDTF">2023-05-09T00:02:44Z</dcterms:modified>
</cp:coreProperties>
</file>