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7" r:id="rId2"/>
    <p:sldId id="257" r:id="rId3"/>
    <p:sldId id="258" r:id="rId4"/>
    <p:sldId id="271" r:id="rId5"/>
    <p:sldId id="272" r:id="rId6"/>
    <p:sldId id="294" r:id="rId7"/>
    <p:sldId id="295" r:id="rId8"/>
    <p:sldId id="296" r:id="rId9"/>
    <p:sldId id="297" r:id="rId10"/>
    <p:sldId id="298" r:id="rId11"/>
    <p:sldId id="299" r:id="rId12"/>
    <p:sldId id="300" r:id="rId13"/>
    <p:sldId id="301" r:id="rId14"/>
    <p:sldId id="302" r:id="rId15"/>
    <p:sldId id="332" r:id="rId16"/>
    <p:sldId id="333" r:id="rId17"/>
    <p:sldId id="334" r:id="rId18"/>
    <p:sldId id="331" r:id="rId19"/>
    <p:sldId id="303" r:id="rId20"/>
    <p:sldId id="321" r:id="rId21"/>
    <p:sldId id="322" r:id="rId22"/>
    <p:sldId id="323" r:id="rId23"/>
    <p:sldId id="324" r:id="rId24"/>
    <p:sldId id="325" r:id="rId25"/>
    <p:sldId id="327" r:id="rId26"/>
    <p:sldId id="328" r:id="rId27"/>
    <p:sldId id="311" r:id="rId28"/>
    <p:sldId id="313" r:id="rId29"/>
    <p:sldId id="314" r:id="rId30"/>
    <p:sldId id="315" r:id="rId31"/>
    <p:sldId id="316" r:id="rId32"/>
    <p:sldId id="317" r:id="rId33"/>
    <p:sldId id="309" r:id="rId34"/>
    <p:sldId id="307" r:id="rId35"/>
    <p:sldId id="310" r:id="rId36"/>
    <p:sldId id="308" r:id="rId37"/>
    <p:sldId id="306" r:id="rId38"/>
    <p:sldId id="305" r:id="rId39"/>
    <p:sldId id="304" r:id="rId40"/>
    <p:sldId id="268" r:id="rId41"/>
    <p:sldId id="270" r:id="rId42"/>
    <p:sldId id="292" r:id="rId43"/>
    <p:sldId id="33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33.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43.xml"/><Relationship Id="rId5" Type="http://schemas.openxmlformats.org/officeDocument/2006/relationships/slide" Target="slide16.xml"/><Relationship Id="rId10" Type="http://schemas.openxmlformats.org/officeDocument/2006/relationships/slide" Target="slide42.xml"/><Relationship Id="rId4" Type="http://schemas.openxmlformats.org/officeDocument/2006/relationships/slide" Target="slide11.xml"/><Relationship Id="rId9" Type="http://schemas.openxmlformats.org/officeDocument/2006/relationships/slide" Target="slide41.xml"/><Relationship Id="rId1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3.xml.rels><?xml version="1.0" encoding="UTF-8" standalone="yes"?>
<Relationships xmlns="http://schemas.openxmlformats.org/package/2006/relationships"><Relationship Id="rId3" Type="http://schemas.openxmlformats.org/officeDocument/2006/relationships/hyperlink" Target="https://www.mathworks.com/help/fixedpoint/ref/embedded.fi.mrdivide.html" TargetMode="External"/><Relationship Id="rId2" Type="http://schemas.openxmlformats.org/officeDocument/2006/relationships/hyperlink" Target="https://www.mathworks.com/help/matlab/ref/mtim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hyperlink" Target="https://www.mathworks.com/help/matlab/ref/rdivide.html" TargetMode="External"/><Relationship Id="rId2" Type="http://schemas.openxmlformats.org/officeDocument/2006/relationships/hyperlink" Target="https://www.mathworks.com/help/matlab/ref/tim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mathworks.com/help/matlab/ref/arrayfun.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8" Type="http://schemas.openxmlformats.org/officeDocument/2006/relationships/hyperlink" Target="https://www.mathworks.com/help/matlab/referencelist.html?type=function&amp;category=matrices-and-arrays&amp;s_tid=CRUX_topnav" TargetMode="External"/><Relationship Id="rId13" Type="http://schemas.openxmlformats.org/officeDocument/2006/relationships/image" Target="../media/image4.svg"/><Relationship Id="rId3" Type="http://schemas.openxmlformats.org/officeDocument/2006/relationships/hyperlink" Target="https://www.mathworks.com/videos/making-a-vector-the-matlab-way-97252.html?s_tid=srchtitle" TargetMode="External"/><Relationship Id="rId7" Type="http://schemas.openxmlformats.org/officeDocument/2006/relationships/hyperlink" Target="https://www.mathworks.com/videos/row-and-column-indexing-97492.html?s_tid=vid_pers_recs" TargetMode="External"/><Relationship Id="rId12" Type="http://schemas.openxmlformats.org/officeDocument/2006/relationships/image" Target="../media/image3.png"/><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hyperlink" Target="https://www.mathworks.com/videos/working-with-arrays-in-matlab-69022.html?s_tid=vid_pers_recs" TargetMode="External"/><Relationship Id="rId11" Type="http://schemas.openxmlformats.org/officeDocument/2006/relationships/slide" Target="slide1.xml"/><Relationship Id="rId5" Type="http://schemas.openxmlformats.org/officeDocument/2006/relationships/hyperlink" Target="https://www.mathworks.com/help/matlab/math/removing-rows-or-columns-from-a-matrix.html" TargetMode="External"/><Relationship Id="rId10" Type="http://schemas.openxmlformats.org/officeDocument/2006/relationships/hyperlink" Target="https://matlabacademy.mathworks.com/" TargetMode="External"/><Relationship Id="rId4" Type="http://schemas.openxmlformats.org/officeDocument/2006/relationships/hyperlink" Target="https://www.mathworks.com/videos/inserting-data-into-a-vector-in-matlab-97214.html?s_tid=srchtitle" TargetMode="External"/><Relationship Id="rId9" Type="http://schemas.openxmlformats.org/officeDocument/2006/relationships/hyperlink" Target="https://matlabacademy.mathworks.com/details/matlab-fundamentals/mlbe"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mathworks.com/help/matlab/math/image-compression-with-low-rank-svd.html" TargetMode="Externa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43.xml.rels><?xml version="1.0" encoding="UTF-8" standalone="yes"?>
<Relationships xmlns="http://schemas.openxmlformats.org/package/2006/relationships"><Relationship Id="rId3" Type="http://schemas.openxmlformats.org/officeDocument/2006/relationships/hyperlink" Target="../Live%20Scripts/Week_2_Part_1_Arrays_and_Matrice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thworks.com/help/matlab/learn_matlab/matrices-and-array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6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Arrays and Matrices</a:t>
            </a:r>
            <a:br>
              <a:rPr lang="en-ZA" sz="36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6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36195" indent="0">
              <a:lnSpc>
                <a:spcPts val="1400"/>
              </a:lnSpc>
              <a:spcBef>
                <a:spcPts val="700"/>
              </a:spcBef>
              <a:buNone/>
              <a:tabLst>
                <a:tab pos="182563" algn="l"/>
              </a:tabLst>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Take a look in the workspace at the variables created in the code above. You'll notice that A is an array with three matrices (one for each RGB layer)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480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rows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640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columns each, and B is a matrix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480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rows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640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columns. The number of pixels in an image is determined by taking the number of rows and multiplying it by the number of columns, i.e. for this image there are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307 200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pixels.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12" name="Picture 11" descr="A picture containing text, road, outdoor, street">
            <a:extLst>
              <a:ext uri="{FF2B5EF4-FFF2-40B4-BE49-F238E27FC236}">
                <a16:creationId xmlns:a16="http://schemas.microsoft.com/office/drawing/2014/main" id="{404C2B42-4E98-F233-188D-AFDCF9662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45" y="1276983"/>
            <a:ext cx="4599411" cy="3492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B7371E9-109A-E99E-1BCB-7AD4C05BE5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456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82559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30949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fontScale="85000" lnSpcReduction="20000"/>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by specifying each element individually</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We use square brackets, </a:t>
            </a: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 in MATLAB to denote numeric arrays. There are a few ways of creating an array in MATLAB. As MATLAB's convention defines observations as rows and columns as variables of the observations, let us begin by creating some row vectors. To separate values in a row vector you can either use a space or a comma:</a:t>
            </a:r>
          </a:p>
          <a:p>
            <a:pPr marL="0" indent="0" algn="just">
              <a:lnSpc>
                <a:spcPct val="107000"/>
              </a:lnSpc>
              <a:spcBef>
                <a:spcPts val="1050"/>
              </a:spcBef>
              <a:spcAft>
                <a:spcPts val="1050"/>
              </a:spcAft>
              <a:buNone/>
            </a:pP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a_1 = [1 2 3 4]</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a_1 = </a:t>
            </a:r>
            <a:r>
              <a:rPr lang="en-ZA" sz="19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a_2 = [1, 2, 3, 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a_2 = </a:t>
            </a:r>
            <a:r>
              <a:rPr lang="en-ZA" sz="19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Note: MATLAB interprets a comma as a separator and not a decimal point.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83D6269-22F8-E5FE-B251-39EF355E42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5828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177829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7275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create a column vector, simply use a semi-colon to separate the values:</a:t>
            </a:r>
          </a:p>
          <a:p>
            <a:pPr marL="0" indent="0" algn="just">
              <a:lnSpc>
                <a:spcPct val="107000"/>
              </a:lnSpc>
              <a:spcBef>
                <a:spcPts val="1050"/>
              </a:spcBef>
              <a:spcAft>
                <a:spcPts val="105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a_3 = [1; 2; 3;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a_3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4×1</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2</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3</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4</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interchange between row and column vectors by transposing between one and the other. This is done by including an inverted comma after the closing square bracket, for example</a:t>
            </a:r>
          </a:p>
          <a:p>
            <a:pPr marL="0" indent="0" algn="just">
              <a:lnSpc>
                <a:spcPct val="100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a_4 = [1; 2; 3; 4]’</a:t>
            </a:r>
          </a:p>
          <a:p>
            <a:pPr marL="0" indent="0" algn="just">
              <a:lnSpc>
                <a:spcPct val="100000"/>
              </a:lnSpc>
              <a:spcBef>
                <a:spcPts val="0"/>
              </a:spcBef>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a_4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tabLst>
                <a:tab pos="87313" algn="l"/>
              </a:tabLst>
            </a:pPr>
            <a:endPar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28D1CA25-4A04-7D27-AF6D-368CA261EE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6201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176846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Now you try! Create a row vector called x_1 with the values 2, 4, 6, and 8.</a:t>
            </a:r>
          </a:p>
          <a:p>
            <a:pPr marL="176213" indent="0" algn="just">
              <a:lnSpc>
                <a:spcPct val="107000"/>
              </a:lnSpc>
              <a:spcBef>
                <a:spcPts val="1050"/>
              </a:spcBef>
              <a:spcAft>
                <a:spcPts val="1050"/>
              </a:spcAft>
              <a:buNone/>
              <a:tabLst>
                <a:tab pos="176213" algn="l"/>
                <a:tab pos="26511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x_1 = [2, 4, 6,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6213" indent="0" algn="just">
              <a:lnSpc>
                <a:spcPct val="100000"/>
              </a:lnSpc>
              <a:spcBef>
                <a:spcPts val="0"/>
              </a:spcBef>
              <a:buNone/>
              <a:tabLst>
                <a:tab pos="176213" algn="l"/>
                <a:tab pos="2651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x_1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176213" indent="0" algn="just">
              <a:lnSpc>
                <a:spcPct val="100000"/>
              </a:lnSpc>
              <a:spcBef>
                <a:spcPts val="0"/>
              </a:spcBef>
              <a:buNone/>
              <a:tabLst>
                <a:tab pos="176213" algn="l"/>
                <a:tab pos="2651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2     4     6     8</a:t>
            </a:r>
          </a:p>
          <a:p>
            <a:pPr marL="0" indent="0" algn="just">
              <a:lnSpc>
                <a:spcPct val="107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Untitled">
            <a:extLst>
              <a:ext uri="{FF2B5EF4-FFF2-40B4-BE49-F238E27FC236}">
                <a16:creationId xmlns:a16="http://schemas.microsoft.com/office/drawing/2014/main" id="{3D40415F-3262-B4EF-5CB9-4560573296F1}"/>
              </a:ext>
            </a:extLst>
          </p:cNvPr>
          <p:cNvPicPr>
            <a:picLocks noChangeAspect="1"/>
          </p:cNvPicPr>
          <p:nvPr/>
        </p:nvPicPr>
        <p:blipFill>
          <a:blip r:embed="rId2"/>
          <a:stretch>
            <a:fillRect/>
          </a:stretch>
        </p:blipFill>
        <p:spPr>
          <a:xfrm>
            <a:off x="551650" y="9355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FF98E100-308F-5CA2-EAD6-7982F3136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296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20946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3468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Typing out each element of a vector can be tedious and time consuming. In the case where you require a vector to be created with equally spaced element values, there are two approaches available.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Method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Using the notation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var = start : step size : end</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a_5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1:2:10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a_5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1     3     5     </a:t>
            </a:r>
            <a:r>
              <a:rPr lang="en-ZA" sz="1300" dirty="0">
                <a:latin typeface="Consolas" panose="020B0609020204030204" pitchFamily="49" charset="0"/>
                <a:ea typeface="Times New Roman" panose="02020603050405020304" pitchFamily="18" charset="0"/>
                <a:cs typeface="Times New Roman" panose="02020603050405020304" pitchFamily="18" charset="0"/>
              </a:rPr>
              <a:t>7</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9</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a_6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10:-2:1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a_6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10     8     6     4     2</a:t>
            </a:r>
          </a:p>
          <a:p>
            <a:pPr marL="0" indent="0" algn="just">
              <a:lnSpc>
                <a:spcPct val="100000"/>
              </a:lnSpc>
              <a:spcBef>
                <a:spcPts val="0"/>
              </a:spcBef>
              <a:buNone/>
            </a:pP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We use the colon operator to create regularly spaced vectors, index into arrays, and define the bounds of a for loop. For now, we are considering its application in vector creation, but we will get to its other applications later on.</a:t>
            </a:r>
            <a:endParaRPr lang="en-ZA" sz="1100" dirty="0">
              <a:effectLst/>
              <a:latin typeface="Helvetica" panose="020B0604020202020204" pitchFamily="34" charset="0"/>
              <a:ea typeface="Times New Roman" panose="02020603050405020304" pitchFamily="18" charset="0"/>
              <a:cs typeface="Helvetica" panose="020B0604020202020204" pitchFamily="34"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2833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3923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53286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will notice that the specified "end" value is not necessarily the last element's value when using this approach, as with the output for variable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a_6.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This is a distinct difference between this approach and the following one. Another important property of this approach is that if you do not specify the "step size" in this notation, MATLAB will assume you are requesting for a step size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a_7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a_7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1     2     </a:t>
                </a:r>
                <a:r>
                  <a:rPr lang="en-ZA" sz="1300" dirty="0">
                    <a:latin typeface="Consolas" panose="020B0609020204030204" pitchFamily="49" charset="0"/>
                    <a:ea typeface="Times New Roman" panose="02020603050405020304" pitchFamily="18" charset="0"/>
                    <a:cs typeface="Times New Roman" panose="02020603050405020304" pitchFamily="18" charset="0"/>
                  </a:rPr>
                  <a:t>3</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4</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Helvetica" panose="020B0604020202020204" pitchFamily="34" charset="0"/>
                    <a:ea typeface="Times New Roman" panose="02020603050405020304" pitchFamily="18" charset="0"/>
                    <a:cs typeface="Helvetica" panose="020B0604020202020204" pitchFamily="34" charset="0"/>
                  </a:rPr>
                  <a:t>Now you try! Create a row vector x_3 that spans from </a:t>
                </a:r>
                <a14:m>
                  <m:oMath xmlns:m="http://schemas.openxmlformats.org/officeDocument/2006/math">
                    <m:r>
                      <a:rPr lang="en-ZA" sz="13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ZA" sz="1300" b="0" i="1" smtClean="0">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to </a:t>
                </a:r>
                <a14:m>
                  <m:oMath xmlns:m="http://schemas.openxmlformats.org/officeDocument/2006/math">
                    <m:r>
                      <a:rPr lang="en-ZA" sz="1300" i="1">
                        <a:latin typeface="Cambria Math" panose="02040503050406030204" pitchFamily="18" charset="0"/>
                        <a:ea typeface="Times New Roman" panose="02020603050405020304" pitchFamily="18" charset="0"/>
                        <a:cs typeface="Times New Roman" panose="02020603050405020304" pitchFamily="18" charset="0"/>
                      </a:rPr>
                      <m:t>2</m:t>
                    </m:r>
                    <m:r>
                      <a:rPr lang="en-ZA" sz="1300" i="1">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equally spaced of 0.2</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x_3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-2*pi:0,2:2*pi</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x_3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1×63</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-6.2832   -6.0832   -5.8832   -5.6832   -5.4832   -5.2832   -5.0832 ⋯</a:t>
                </a: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44351"/>
                <a:ext cx="8229600" cy="5112000"/>
              </a:xfrm>
              <a:blipFill>
                <a:blip r:embed="rId2"/>
                <a:stretch>
                  <a:fillRect l="-444" t="-596" r="-370"/>
                </a:stretch>
              </a:blipFill>
            </p:spPr>
            <p:txBody>
              <a:bodyPr/>
              <a:lstStyle/>
              <a:p>
                <a:r>
                  <a:rPr lang="en-ZA">
                    <a:noFill/>
                  </a:rPr>
                  <a:t> </a:t>
                </a:r>
              </a:p>
            </p:txBody>
          </p:sp>
        </mc:Fallback>
      </mc:AlternateContent>
      <p:pic>
        <p:nvPicPr>
          <p:cNvPr id="3" name="Graphic 2" descr="Chevron arrows with solid fill">
            <a:hlinkClick r:id="rId3"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7AD91C5B-7774-7B45-3C98-0540BE47CDBF}"/>
              </a:ext>
            </a:extLst>
          </p:cNvPr>
          <p:cNvPicPr>
            <a:picLocks noChangeAspect="1"/>
          </p:cNvPicPr>
          <p:nvPr/>
        </p:nvPicPr>
        <p:blipFill>
          <a:blip r:embed="rId6"/>
          <a:stretch>
            <a:fillRect/>
          </a:stretch>
        </p:blipFill>
        <p:spPr>
          <a:xfrm>
            <a:off x="551650" y="4458417"/>
            <a:ext cx="567000" cy="540000"/>
          </a:xfrm>
          <a:prstGeom prst="rect">
            <a:avLst/>
          </a:prstGeom>
        </p:spPr>
      </p:pic>
    </p:spTree>
    <p:extLst>
      <p:ext uri="{BB962C8B-B14F-4D97-AF65-F5344CB8AC3E}">
        <p14:creationId xmlns:p14="http://schemas.microsoft.com/office/powerpoint/2010/main" val="182029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39131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buNone/>
            </a:pP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Method 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Using the built in function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var = </a:t>
            </a:r>
            <a:r>
              <a:rPr lang="en-GB" sz="1600" b="1"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(start, end, number of elements)</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a_8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(1,10,5)</a:t>
            </a: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a_8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1.0000     3.2500     5.5000     </a:t>
            </a:r>
            <a:r>
              <a:rPr lang="en-ZA" sz="1300" dirty="0">
                <a:latin typeface="Consolas" panose="020B0609020204030204" pitchFamily="49" charset="0"/>
                <a:ea typeface="Times New Roman" panose="02020603050405020304" pitchFamily="18" charset="0"/>
                <a:cs typeface="Times New Roman" panose="02020603050405020304" pitchFamily="18" charset="0"/>
              </a:rPr>
              <a:t>7.7500</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10.0000</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approach gives the user direct control of the number of points/elements and ensures that the last element of the vector is the value specified by the user. MATLAB automatically calculates what step size is required given the user's input to the function. It is important to note that if the number of points/elements is not specified by the user, MATLAB will assume a default value of 100 points is required.</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157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5453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row vector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that spans from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100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elements equally spaced.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x_4 =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x_4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0     0.1010     0.2020     0.3030     </a:t>
            </a:r>
            <a:r>
              <a:rPr lang="en-ZA" sz="1200" dirty="0">
                <a:latin typeface="Consolas" panose="020B0609020204030204" pitchFamily="49" charset="0"/>
                <a:ea typeface="Times New Roman" panose="02020603050405020304" pitchFamily="18" charset="0"/>
                <a:cs typeface="Times New Roman" panose="02020603050405020304" pitchFamily="18" charset="0"/>
              </a:rPr>
              <a:t>0.4040    0.5051    0.6061</a:t>
            </a:r>
            <a:r>
              <a:rPr lang="en-ZA" sz="16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solidFill>
                  <a:srgbClr val="212121"/>
                </a:solidFill>
                <a:effectLst/>
                <a:latin typeface="Cambria Math" panose="02040503050406030204" pitchFamily="18" charset="0"/>
                <a:ea typeface="Times New Roman" panose="02020603050405020304" pitchFamily="18" charset="0"/>
                <a:cs typeface="Cambria Math" panose="02040503050406030204" pitchFamily="18" charset="0"/>
              </a:rPr>
              <a:t>⋯</a:t>
            </a: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44264AE0-F80A-B7F2-DEE7-4BE661EF0778}"/>
              </a:ext>
            </a:extLst>
          </p:cNvPr>
          <p:cNvPicPr>
            <a:picLocks noChangeAspect="1"/>
          </p:cNvPicPr>
          <p:nvPr/>
        </p:nvPicPr>
        <p:blipFill>
          <a:blip r:embed="rId5"/>
          <a:stretch>
            <a:fillRect/>
          </a:stretch>
        </p:blipFill>
        <p:spPr>
          <a:xfrm>
            <a:off x="551650" y="1378325"/>
            <a:ext cx="567000" cy="540000"/>
          </a:xfrm>
          <a:prstGeom prst="rect">
            <a:avLst/>
          </a:prstGeom>
        </p:spPr>
      </p:pic>
    </p:spTree>
    <p:extLst>
      <p:ext uri="{BB962C8B-B14F-4D97-AF65-F5344CB8AC3E}">
        <p14:creationId xmlns:p14="http://schemas.microsoft.com/office/powerpoint/2010/main" val="396184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79660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51361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using other built-in functions</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There are a few built in functions you can leverage for creating vectors and matrices in MATLAB. This subsection will cover 3 examples of such functions, which will come in handy when trying to avoid computationally expensive iterative scripts/loops. Let us begin by creating a vector with all elements being the value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a second vector where all elements have a value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Both of these functions expect two inputs, one for the number of rows,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 next for the number of columns,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ones(r, c)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zeros(r,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b_1 = ones(1,5)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0000"/>
              </a:lnSpc>
              <a:spcBef>
                <a:spcPts val="1050"/>
              </a:spcBef>
              <a:spcAft>
                <a:spcPts val="1050"/>
              </a:spcAft>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b_1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1     1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b_2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zeros(1,5)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b_2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endPar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0     0     0     0     0</a:t>
            </a:r>
          </a:p>
          <a:p>
            <a:pPr marL="0" indent="0" algn="just">
              <a:lnSpc>
                <a:spcPct val="107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5949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13360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5163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0.8147    0.9058    0.1270    0.9134    0.6324</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        Now you try! Create a row vector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x_5</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that spans from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to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10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with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100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elements equally spaced.</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x_5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linspace(0,10)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x_5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0     0.1010101010101010     0.2020202020202020</a:t>
            </a:r>
            <a:r>
              <a:rPr lang="en-ZA" sz="20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449176" y="3366232"/>
            <a:ext cx="567000" cy="540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57026313-C109-EC50-95DA-0A70CFED9F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8561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buNone/>
            </a:pPr>
            <a:r>
              <a:rPr lang="en-ZA" sz="2000" dirty="0">
                <a:latin typeface="Helvetica" panose="020B0604020202020204" pitchFamily="34" charset="0"/>
                <a:cs typeface="Helvetica" panose="020B0604020202020204" pitchFamily="34" charset="0"/>
                <a:hlinkClick r:id="rId2" action="ppaction://hlinksldjump"/>
              </a:rPr>
              <a:t>Recap of Week 1: Introduction and Data Types </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3" action="ppaction://hlinksldjump"/>
              </a:rPr>
              <a:t>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3" action="ppaction://hlinksldjump"/>
              </a:rPr>
              <a:t>Introduction to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Array creation</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Array Indexing</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Array concatenation</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Operate with functions on arrays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8" action="ppaction://hlinksldjump"/>
              </a:rPr>
              <a:t>What we've covered this week in part 1: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9" action="ppaction://hlinksldjump"/>
              </a:rPr>
              <a:t>Extra resources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MATLAB Live Script</a:t>
            </a:r>
            <a:endParaRPr lang="en-ZA" sz="2000" dirty="0">
              <a:latin typeface="Helvetica" panose="020B0604020202020204" pitchFamily="34" charset="0"/>
              <a:cs typeface="Helvetica" panose="020B0604020202020204" pitchFamily="34" charset="0"/>
            </a:endParaRPr>
          </a:p>
          <a:p>
            <a:pPr marL="0" indent="0">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2" action="ppaction://hlinksldjump"/>
            <a:extLst>
              <a:ext uri="{FF2B5EF4-FFF2-40B4-BE49-F238E27FC236}">
                <a16:creationId xmlns:a16="http://schemas.microsoft.com/office/drawing/2014/main" id="{9A0CBEE9-F3BF-C6A1-5C92-66A5EC63AA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71D45D-E0B1-D22B-9833-C9080EB33E4A}"/>
              </a:ext>
            </a:extLst>
          </p:cNvPr>
          <p:cNvSpPr/>
          <p:nvPr/>
        </p:nvSpPr>
        <p:spPr>
          <a:xfrm>
            <a:off x="476449" y="31570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18977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this subsection, we will cover how to index into arrays to extract or reassign one or more elements. We begin by initialising an arbitrary variable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a11 a12 a13 a21 a22 a23 a31 a32 a33</a:t>
                </a:r>
                <a:endParaRPr lang="pt-BR"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A =[a11 a12 a13; a21 a22 a23; a31 a32 a33]</a:t>
                </a:r>
              </a:p>
              <a:p>
                <a:pPr marL="36195" indent="0">
                  <a:lnSpc>
                    <a:spcPts val="1400"/>
                  </a:lnSpc>
                  <a:spcBef>
                    <a:spcPts val="700"/>
                  </a:spcBef>
                  <a:buNone/>
                  <a:tabLst>
                    <a:tab pos="180975" algn="l"/>
                  </a:tabLst>
                </a:pPr>
                <a:endParaRPr lang="pt-BR"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tabLst>
                    <a:tab pos="269875" algn="l"/>
                  </a:tabLs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a:t>
                </a:r>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600" i="1" smtClean="0">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ZA" sz="1600" i="1" smtClean="0">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m:t>
                                  </m:r>
                                  <m:r>
                                    <a:rPr lang="en-ZA" sz="16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m:t>
                                  </m:r>
                                  <m:r>
                                    <a:rPr lang="en-ZA" sz="1600" b="0" i="1" smtClean="0">
                                      <a:solidFill>
                                        <a:srgbClr val="404040"/>
                                      </a:solidFill>
                                      <a:latin typeface="Cambria Math" panose="02040503050406030204" pitchFamily="18" charset="0"/>
                                      <a:cs typeface="Times New Roman" panose="02020603050405020304" pitchFamily="18" charset="0"/>
                                    </a:rPr>
                                    <m:t>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m:t>
                                  </m:r>
                                  <m:r>
                                    <a:rPr lang="en-ZA" sz="1600" i="1">
                                      <a:solidFill>
                                        <a:srgbClr val="404040"/>
                                      </a:solidFill>
                                      <a:latin typeface="Cambria Math" panose="02040503050406030204" pitchFamily="18" charset="0"/>
                                      <a:cs typeface="Times New Roman" panose="02020603050405020304" pitchFamily="18" charset="0"/>
                                    </a:rPr>
                                    <m:t>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m:t>
                                  </m:r>
                                  <m:r>
                                    <a:rPr lang="en-ZA" sz="1600" i="1">
                                      <a:solidFill>
                                        <a:srgbClr val="404040"/>
                                      </a:solidFill>
                                      <a:latin typeface="Cambria Math" panose="02040503050406030204" pitchFamily="18" charset="0"/>
                                      <a:cs typeface="Times New Roman" panose="02020603050405020304" pitchFamily="18" charset="0"/>
                                    </a:rPr>
                                    <m:t>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33</m:t>
                                  </m:r>
                                </m:sub>
                              </m:sSub>
                            </m:e>
                          </m:mr>
                        </m:m>
                      </m:e>
                    </m:d>
                  </m:oMath>
                </a14:m>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index into a matrix, specify the row,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column,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numbers of interest using the notation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MatrixName</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 c).</a:t>
                </a:r>
                <a:endParaRPr kumimoji="0" lang="pt-BR" altLang="en-US" sz="16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endParaRPr>
              </a:p>
              <a:p>
                <a:pPr marL="0" indent="0" eaLnBrk="0" fontAlgn="base" hangingPunct="0">
                  <a:lnSpc>
                    <a:spcPct val="100000"/>
                  </a:lnSpc>
                  <a:spcBef>
                    <a:spcPct val="0"/>
                  </a:spcBef>
                  <a:spcAft>
                    <a:spcPct val="0"/>
                  </a:spcAft>
                  <a:buNone/>
                  <a:tabLst>
                    <a:tab pos="981075" algn="l"/>
                  </a:tabLst>
                </a:pPr>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ZA" altLang="en-US" sz="1600" b="0" i="0" u="none" strike="noStrike" cap="none" normalizeH="0" baseline="0" dirty="0">
                    <a:ln>
                      <a:noFill/>
                    </a:ln>
                    <a:solidFill>
                      <a:schemeClr val="tx1"/>
                    </a:solidFill>
                    <a:effectLst/>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44351"/>
                <a:ext cx="8237619" cy="5112000"/>
              </a:xfrm>
              <a:blipFill>
                <a:blip r:embed="rId2"/>
                <a:stretch>
                  <a:fillRect l="-444" t="-358" r="-370"/>
                </a:stretch>
              </a:blipFill>
            </p:spPr>
            <p:txBody>
              <a:bodyPr/>
              <a:lstStyle/>
              <a:p>
                <a:r>
                  <a:rPr lang="en-ZA">
                    <a:noFill/>
                  </a:rPr>
                  <a:t> </a:t>
                </a:r>
              </a:p>
            </p:txBody>
          </p:sp>
        </mc:Fallback>
      </mc:AlternateContent>
      <p:pic>
        <p:nvPicPr>
          <p:cNvPr id="7" name="Graphic 6" descr="Chevron arrows with solid fill">
            <a:hlinkClick r:id="rId3" action="ppaction://hlinksldjump"/>
            <a:extLst>
              <a:ext uri="{FF2B5EF4-FFF2-40B4-BE49-F238E27FC236}">
                <a16:creationId xmlns:a16="http://schemas.microsoft.com/office/drawing/2014/main" id="{6047BAA7-8E14-A65F-5660-7A7FC1532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5953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F6285-7D84-0E0E-34CF-49327A1FE454}"/>
              </a:ext>
            </a:extLst>
          </p:cNvPr>
          <p:cNvSpPr/>
          <p:nvPr/>
        </p:nvSpPr>
        <p:spPr>
          <a:xfrm>
            <a:off x="484471" y="52089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4971D45D-E0B1-D22B-9833-C9080EB33E4A}"/>
              </a:ext>
            </a:extLst>
          </p:cNvPr>
          <p:cNvSpPr/>
          <p:nvPr/>
        </p:nvSpPr>
        <p:spPr>
          <a:xfrm>
            <a:off x="476449" y="37264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19174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38977"/>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access the element in the first row and the second column of the above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assign it to a new workspace variable.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NewWorkspaceVariable_1 = A(1,2)</a:t>
                </a:r>
              </a:p>
              <a:p>
                <a:pPr marL="36195" indent="0">
                  <a:lnSpc>
                    <a:spcPts val="1400"/>
                  </a:lnSpc>
                  <a:spcBef>
                    <a:spcPts val="700"/>
                  </a:spcBef>
                  <a:buNone/>
                  <a:tabLst>
                    <a:tab pos="180975" algn="l"/>
                  </a:tabLst>
                </a:pPr>
                <a:endParaRPr lang="en-GB"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NewWorkspaceVariable_1 = </a:t>
                </a:r>
                <a14:m>
                  <m:oMath xmlns:m="http://schemas.openxmlformats.org/officeDocument/2006/math">
                    <m:sSub>
                      <m:sSubPr>
                        <m:ctrlPr>
                          <a:rPr lang="en-GB" sz="1600" i="1" smtClean="0">
                            <a:solidFill>
                              <a:srgbClr val="404040"/>
                            </a:solidFill>
                            <a:effectLst/>
                            <a:latin typeface="Cambria Math" panose="02040503050406030204" pitchFamily="18" charset="0"/>
                            <a:cs typeface="Times New Roman" panose="02020603050405020304" pitchFamily="18" charset="0"/>
                          </a:rPr>
                        </m:ctrlPr>
                      </m:sSubPr>
                      <m:e>
                        <m:r>
                          <a:rPr lang="en-ZA" sz="1600" b="0" i="1" smtClean="0">
                            <a:solidFill>
                              <a:srgbClr val="404040"/>
                            </a:solidFill>
                            <a:effectLst/>
                            <a:latin typeface="Cambria Math" panose="02040503050406030204" pitchFamily="18" charset="0"/>
                            <a:cs typeface="Times New Roman" panose="02020603050405020304" pitchFamily="18" charset="0"/>
                          </a:rPr>
                          <m:t>𝑎</m:t>
                        </m:r>
                      </m:e>
                      <m:sub>
                        <m:r>
                          <a:rPr lang="en-ZA" sz="1600" b="0" i="1" smtClean="0">
                            <a:solidFill>
                              <a:srgbClr val="404040"/>
                            </a:solidFill>
                            <a:effectLst/>
                            <a:latin typeface="Cambria Math" panose="02040503050406030204" pitchFamily="18" charset="0"/>
                            <a:cs typeface="Times New Roman" panose="02020603050405020304" pitchFamily="18" charset="0"/>
                          </a:rPr>
                          <m:t>12</m:t>
                        </m:r>
                      </m:sub>
                    </m:sSub>
                  </m:oMath>
                </a14:m>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extract an entire row or column, use a colon,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instead of specifying the column or row number, for example let us extract the all the columns of row 1:</a:t>
                </a:r>
              </a:p>
              <a:p>
                <a:pPr marL="0" indent="0" eaLnBrk="0" fontAlgn="base" hangingPunct="0">
                  <a:lnSpc>
                    <a:spcPct val="100000"/>
                  </a:lnSpc>
                  <a:spcBef>
                    <a:spcPct val="0"/>
                  </a:spcBef>
                  <a:spcAft>
                    <a:spcPct val="0"/>
                  </a:spcAft>
                  <a:buNone/>
                  <a:tabLst>
                    <a:tab pos="2698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NewWorkspaceVariable_2 = A(1,:)</a:t>
                </a:r>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tabLst>
                    <a:tab pos="2698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NewWorkspaceVariable_2 = </a:t>
                </a:r>
                <a14:m>
                  <m:oMath xmlns:m="http://schemas.openxmlformats.org/officeDocument/2006/math">
                    <m:d>
                      <m:dPr>
                        <m:ctrlPr>
                          <a:rPr lang="en-GB" sz="1600" i="1" smtClean="0">
                            <a:solidFill>
                              <a:srgbClr val="404040"/>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en-GB" sz="1600" i="1">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13</m:t>
                                  </m:r>
                                </m:sub>
                              </m:sSub>
                            </m:e>
                          </m:mr>
                        </m:m>
                      </m:e>
                    </m:d>
                  </m:oMath>
                </a14:m>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a similar way, let us extract all rows of the second column:</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256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NewWorkspaceVariable_3 = A(:,2)</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NewWorkspaceVariable_3 = </a:t>
                </a:r>
                <a14:m>
                  <m:oMath xmlns:m="http://schemas.openxmlformats.org/officeDocument/2006/math">
                    <m:d>
                      <m:dPr>
                        <m:ctrlPr>
                          <a:rPr lang="en-GB" sz="12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ZA" sz="1200" i="1">
                                <a:solidFill>
                                  <a:srgbClr val="404040"/>
                                </a:solidFill>
                                <a:latin typeface="Cambria Math" panose="02040503050406030204" pitchFamily="18" charset="0"/>
                                <a:cs typeface="Times New Roman" panose="02020603050405020304" pitchFamily="18" charset="0"/>
                              </a:rPr>
                            </m:ctrlPr>
                          </m:mP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11</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12</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13</m:t>
                                  </m:r>
                                </m:sub>
                              </m:sSub>
                            </m:e>
                          </m:mr>
                        </m:m>
                      </m:e>
                    </m:d>
                  </m:oMath>
                </a14:m>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ZA" altLang="en-US" sz="1600" b="0" i="0" u="none" strike="noStrike" cap="none" normalizeH="0" baseline="0" dirty="0">
                    <a:ln>
                      <a:noFill/>
                    </a:ln>
                    <a:solidFill>
                      <a:schemeClr val="tx1"/>
                    </a:solidFill>
                    <a:effectLst/>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38977"/>
                <a:ext cx="8237619" cy="5112000"/>
              </a:xfrm>
              <a:blipFill>
                <a:blip r:embed="rId2"/>
                <a:stretch>
                  <a:fillRect l="-444" t="-358" r="-370"/>
                </a:stretch>
              </a:blipFill>
            </p:spPr>
            <p:txBody>
              <a:bodyPr/>
              <a:lstStyle/>
              <a:p>
                <a:r>
                  <a:rPr lang="en-ZA">
                    <a:noFill/>
                  </a:rPr>
                  <a:t> </a:t>
                </a:r>
              </a:p>
            </p:txBody>
          </p:sp>
        </mc:Fallback>
      </mc:AlternateContent>
      <p:pic>
        <p:nvPicPr>
          <p:cNvPr id="3" name="Graphic 2" descr="Chevron arrows with solid fill">
            <a:hlinkClick r:id="rId3" action="ppaction://hlinksldjump"/>
            <a:extLst>
              <a:ext uri="{FF2B5EF4-FFF2-40B4-BE49-F238E27FC236}">
                <a16:creationId xmlns:a16="http://schemas.microsoft.com/office/drawing/2014/main" id="{7BB900F9-C4F3-B0D6-8831-68ADB7076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5589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2823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When referencing rows or columns, MATLAB interprets a colon as all the rows or columns (as seen above). Sometimes only specific elements of the array are required, so being able to specify this in a single command is useful. MATLAB allows referencing elements in an array by specifying the indices/positions in an array, for example let us extract the elements from column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until the last column, of row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matrix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NewWorkspaceVariable_4 = A(1,2:end)</a:t>
            </a:r>
          </a:p>
          <a:p>
            <a:pPr marL="0" indent="0" algn="just">
              <a:lnSpc>
                <a:spcPct val="107000"/>
              </a:lnSpc>
              <a:spcBef>
                <a:spcPts val="1050"/>
              </a:spcBef>
              <a:spcAft>
                <a:spcPts val="1050"/>
              </a:spcAft>
              <a:buNone/>
              <a:tabLst>
                <a:tab pos="87313" algn="l"/>
                <a:tab pos="269875"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NewWorkspaceVariable_4 =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You'll notice that instead of specifying the end index value,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syntax end was used. This is a convenient way to index the last element in an array without first determining its value, and this approach to coding assists with code readability. </a:t>
            </a:r>
          </a:p>
        </p:txBody>
      </p:sp>
      <p:pic>
        <p:nvPicPr>
          <p:cNvPr id="17" name="Picture 16">
            <a:extLst>
              <a:ext uri="{FF2B5EF4-FFF2-40B4-BE49-F238E27FC236}">
                <a16:creationId xmlns:a16="http://schemas.microsoft.com/office/drawing/2014/main" id="{749B725D-DC85-0B44-3E5B-812E34C553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9618" y="3428355"/>
            <a:ext cx="648000" cy="216000"/>
          </a:xfrm>
          <a:prstGeom prst="rect">
            <a:avLst/>
          </a:prstGeom>
          <a:noFill/>
          <a:ln>
            <a:noFill/>
          </a:ln>
        </p:spPr>
      </p:pic>
      <p:pic>
        <p:nvPicPr>
          <p:cNvPr id="3" name="Graphic 2" descr="Chevron arrows with solid fill">
            <a:hlinkClick r:id="rId3" action="ppaction://hlinksldjump"/>
            <a:extLst>
              <a:ext uri="{FF2B5EF4-FFF2-40B4-BE49-F238E27FC236}">
                <a16:creationId xmlns:a16="http://schemas.microsoft.com/office/drawing/2014/main" id="{C827B6F8-9008-F7CE-CEBD-43920061B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114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306968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So far, we have covered how to reference from an array to create a new workspace variable. Now, we will consider how to replace/overwrite an element in an array. As we references a row and column above when extracting the element value, we now use assignment to that element value, i.e. the matrix reference will be on the left-hand side of the equals sign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MatrixName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(r, c) = value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 us replace the element in column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first row with the value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A(1,3)=10</a:t>
            </a:r>
          </a:p>
          <a:p>
            <a:pPr marL="0"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A = </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Note:The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element      has now been replaced by the value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This operation cannot be undone, and the only way to have a value      in column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of the first row, is to reassign that variable to the element position.</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A5365C3-C029-153E-A30B-BE11886822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457" y="3512351"/>
            <a:ext cx="801883" cy="576000"/>
          </a:xfrm>
          <a:prstGeom prst="rect">
            <a:avLst/>
          </a:prstGeom>
          <a:noFill/>
          <a:ln>
            <a:noFill/>
          </a:ln>
        </p:spPr>
      </p:pic>
      <p:pic>
        <p:nvPicPr>
          <p:cNvPr id="7" name="Untitled">
            <a:extLst>
              <a:ext uri="{FF2B5EF4-FFF2-40B4-BE49-F238E27FC236}">
                <a16:creationId xmlns:a16="http://schemas.microsoft.com/office/drawing/2014/main" id="{D13502C3-4161-918F-038E-1A069B5014C0}"/>
              </a:ext>
            </a:extLst>
          </p:cNvPr>
          <p:cNvPicPr>
            <a:picLocks noChangeAspect="1"/>
          </p:cNvPicPr>
          <p:nvPr/>
        </p:nvPicPr>
        <p:blipFill>
          <a:blip r:embed="rId3"/>
          <a:stretch>
            <a:fillRect/>
          </a:stretch>
        </p:blipFill>
        <p:spPr>
          <a:xfrm>
            <a:off x="2221667" y="4685456"/>
            <a:ext cx="280035" cy="252000"/>
          </a:xfrm>
          <a:prstGeom prst="rect">
            <a:avLst/>
          </a:prstGeom>
        </p:spPr>
      </p:pic>
      <p:pic>
        <p:nvPicPr>
          <p:cNvPr id="9" name="Untitled">
            <a:extLst>
              <a:ext uri="{FF2B5EF4-FFF2-40B4-BE49-F238E27FC236}">
                <a16:creationId xmlns:a16="http://schemas.microsoft.com/office/drawing/2014/main" id="{2B467FA1-1782-42F6-F2C7-67B82D4A5710}"/>
              </a:ext>
            </a:extLst>
          </p:cNvPr>
          <p:cNvPicPr>
            <a:picLocks noChangeAspect="1"/>
          </p:cNvPicPr>
          <p:nvPr/>
        </p:nvPicPr>
        <p:blipFill>
          <a:blip r:embed="rId3"/>
          <a:stretch>
            <a:fillRect/>
          </a:stretch>
        </p:blipFill>
        <p:spPr>
          <a:xfrm>
            <a:off x="4263028" y="4946144"/>
            <a:ext cx="280035" cy="252000"/>
          </a:xfrm>
          <a:prstGeom prst="rect">
            <a:avLst/>
          </a:prstGeom>
        </p:spPr>
      </p:pic>
      <p:pic>
        <p:nvPicPr>
          <p:cNvPr id="10" name="Graphic 9" descr="Chevron arrows with solid fill">
            <a:hlinkClick r:id="rId4" action="ppaction://hlinksldjump"/>
            <a:extLst>
              <a:ext uri="{FF2B5EF4-FFF2-40B4-BE49-F238E27FC236}">
                <a16:creationId xmlns:a16="http://schemas.microsoft.com/office/drawing/2014/main" id="{D59567CF-6372-5E5C-290C-B4E680E7E0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30916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23030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assignment operation to an array row or column can also be used to remove/delete the row or column respectively, by assigning the entire row or column to an empty array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As an example, let us remove the entire first row of the matrix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269875"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A(1,:) = []</a:t>
            </a:r>
          </a:p>
          <a:p>
            <a:pPr marL="0" indent="0" algn="just">
              <a:lnSpc>
                <a:spcPct val="107000"/>
              </a:lnSpc>
              <a:spcBef>
                <a:spcPts val="1050"/>
              </a:spcBef>
              <a:spcAft>
                <a:spcPts val="1050"/>
              </a:spcAft>
              <a:buNone/>
              <a:tabLst>
                <a:tab pos="355600"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 =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C3DB192A-5C24-9B6D-2A87-8D23CB8080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322" y="3150909"/>
            <a:ext cx="924000" cy="396000"/>
          </a:xfrm>
          <a:prstGeom prst="rect">
            <a:avLst/>
          </a:prstGeom>
          <a:noFill/>
          <a:ln>
            <a:noFill/>
          </a:ln>
        </p:spPr>
      </p:pic>
      <p:pic>
        <p:nvPicPr>
          <p:cNvPr id="3" name="Graphic 2" descr="Chevron arrows with solid fill">
            <a:hlinkClick r:id="rId3" action="ppaction://hlinksldjump"/>
            <a:extLst>
              <a:ext uri="{FF2B5EF4-FFF2-40B4-BE49-F238E27FC236}">
                <a16:creationId xmlns:a16="http://schemas.microsoft.com/office/drawing/2014/main" id="{883FFB9F-CACD-4AE0-87C8-2DB2F230E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6287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F13ECF-41F0-D881-F5CC-C7E2C729C1DF}"/>
              </a:ext>
            </a:extLst>
          </p:cNvPr>
          <p:cNvSpPr/>
          <p:nvPr/>
        </p:nvSpPr>
        <p:spPr>
          <a:xfrm>
            <a:off x="488478" y="52467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367227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830098"/>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lnSpcReduction="10000"/>
          </a:bodyPr>
          <a:lstStyle/>
          <a:p>
            <a:pPr marL="0" indent="0" algn="just">
              <a:lnSpc>
                <a:spcPct val="110000"/>
              </a:lnSpc>
              <a:buNone/>
            </a:pPr>
            <a:r>
              <a:rPr lang="en-ZA" sz="1600" dirty="0">
                <a:latin typeface="Helvetica" panose="020B0604020202020204" pitchFamily="34" charset="0"/>
                <a:cs typeface="Helvetica" panose="020B0604020202020204" pitchFamily="34" charset="0"/>
              </a:rPr>
              <a:t>        Now you try! Create a 3-by-3 symbolic matrix </a:t>
            </a:r>
            <a:r>
              <a:rPr lang="en-ZA" sz="1600" dirty="0">
                <a:latin typeface="Consolas" panose="020B0609020204030204" pitchFamily="49" charset="0"/>
                <a:cs typeface="Helvetica" panose="020B0604020202020204" pitchFamily="34" charset="0"/>
              </a:rPr>
              <a:t>A</a:t>
            </a:r>
            <a:r>
              <a:rPr lang="en-ZA" sz="1600" dirty="0">
                <a:latin typeface="Helvetica" panose="020B0604020202020204" pitchFamily="34" charset="0"/>
                <a:cs typeface="Helvetica" panose="020B0604020202020204" pitchFamily="34" charset="0"/>
              </a:rPr>
              <a:t> as demonstrated in the beginning of the Array indexing section. </a:t>
            </a:r>
          </a:p>
          <a:p>
            <a:pPr marL="269875" lvl="1" indent="0" algn="just">
              <a:lnSpc>
                <a:spcPct val="110000"/>
              </a:lnSpc>
              <a:buNone/>
            </a:pPr>
            <a:r>
              <a:rPr lang="en-ZA" sz="1600" dirty="0" err="1">
                <a:latin typeface="Consolas" panose="020B0609020204030204" pitchFamily="49" charset="0"/>
                <a:cs typeface="Helvetica" panose="020B0604020202020204" pitchFamily="34" charset="0"/>
              </a:rPr>
              <a:t>syms</a:t>
            </a:r>
            <a:r>
              <a:rPr lang="en-ZA" sz="1600" dirty="0">
                <a:latin typeface="Consolas" panose="020B0609020204030204" pitchFamily="49" charset="0"/>
                <a:cs typeface="Helvetica" panose="020B0604020202020204" pitchFamily="34" charset="0"/>
              </a:rPr>
              <a:t> </a:t>
            </a:r>
            <a:r>
              <a:rPr lang="en-ZA" sz="1600" dirty="0">
                <a:solidFill>
                  <a:srgbClr val="A709F5"/>
                </a:solidFill>
                <a:latin typeface="Consolas" panose="020B0609020204030204" pitchFamily="49" charset="0"/>
                <a:cs typeface="Helvetica" panose="020B0604020202020204" pitchFamily="34" charset="0"/>
              </a:rPr>
              <a:t>a11 a12 a13 a21 a22 a23 a31 a32 a33</a:t>
            </a:r>
          </a:p>
          <a:p>
            <a:pPr marL="0" indent="0" algn="just">
              <a:lnSpc>
                <a:spcPct val="110000"/>
              </a:lnSpc>
              <a:buNone/>
              <a:tabLst>
                <a:tab pos="269875" algn="l"/>
              </a:tabLst>
            </a:pPr>
            <a:r>
              <a:rPr lang="en-ZA" sz="1600" dirty="0">
                <a:latin typeface="Consolas" panose="020B0609020204030204" pitchFamily="49" charset="0"/>
                <a:cs typeface="Helvetica" panose="020B0604020202020204" pitchFamily="34" charset="0"/>
              </a:rPr>
              <a:t>	A =[a11 a12 a13; a21 a22 a23; a31 a32 a33];</a:t>
            </a:r>
          </a:p>
          <a:p>
            <a:pPr marL="0" indent="0" algn="just">
              <a:buNone/>
              <a:tabLst>
                <a:tab pos="269875" algn="l"/>
              </a:tabLst>
            </a:pPr>
            <a:endParaRPr lang="en-ZA" sz="1500" dirty="0">
              <a:latin typeface="Consolas" panose="020B0609020204030204" pitchFamily="49" charset="0"/>
              <a:cs typeface="Helvetica" panose="020B0604020202020204" pitchFamily="34" charset="0"/>
            </a:endParaRPr>
          </a:p>
          <a:p>
            <a:pPr marL="0" indent="0" algn="just">
              <a:lnSpc>
                <a:spcPct val="110000"/>
              </a:lnSpc>
              <a:buNone/>
            </a:pPr>
            <a:r>
              <a:rPr lang="en-ZA" sz="1600" dirty="0">
                <a:latin typeface="Helvetica" panose="020B0604020202020204" pitchFamily="34" charset="0"/>
                <a:cs typeface="Helvetica" panose="020B0604020202020204" pitchFamily="34" charset="0"/>
              </a:rPr>
              <a:t>Extract the element from the third column and second row, and assign it to the variable </a:t>
            </a:r>
            <a:r>
              <a:rPr lang="en-ZA" sz="1600" dirty="0">
                <a:latin typeface="Consolas" panose="020B0609020204030204" pitchFamily="49" charset="0"/>
                <a:cs typeface="Helvetica" panose="020B0604020202020204" pitchFamily="34" charset="0"/>
              </a:rPr>
              <a:t>x_6</a:t>
            </a:r>
            <a:r>
              <a:rPr lang="en-ZA" sz="1600" dirty="0">
                <a:latin typeface="Helvetica" panose="020B0604020202020204" pitchFamily="34" charset="0"/>
                <a:cs typeface="Helvetica" panose="020B0604020202020204" pitchFamily="34" charset="0"/>
              </a:rPr>
              <a:t>.</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x_6 = A(2, 3)</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x_6 =  </a:t>
            </a:r>
          </a:p>
          <a:p>
            <a:pPr marL="0" indent="0" algn="just">
              <a:buNone/>
            </a:pPr>
            <a:endParaRPr lang="en-ZA" sz="1500" dirty="0">
              <a:latin typeface="Helvetica" panose="020B0604020202020204" pitchFamily="34" charset="0"/>
              <a:cs typeface="Helvetica" panose="020B0604020202020204" pitchFamily="34" charset="0"/>
            </a:endParaRPr>
          </a:p>
          <a:p>
            <a:pPr marL="0" indent="0" algn="just">
              <a:buNone/>
            </a:pPr>
            <a:r>
              <a:rPr lang="en-ZA" sz="1500" dirty="0">
                <a:latin typeface="Helvetica" panose="020B0604020202020204" pitchFamily="34" charset="0"/>
                <a:cs typeface="Helvetica" panose="020B0604020202020204" pitchFamily="34" charset="0"/>
              </a:rPr>
              <a:t>Extract the entire third row, and assign it to the variable </a:t>
            </a:r>
            <a:r>
              <a:rPr lang="en-ZA" sz="1500" dirty="0">
                <a:latin typeface="Consolas" panose="020B0609020204030204" pitchFamily="49" charset="0"/>
                <a:cs typeface="Helvetica" panose="020B0604020202020204" pitchFamily="34" charset="0"/>
              </a:rPr>
              <a:t>x_7</a:t>
            </a:r>
            <a:r>
              <a:rPr lang="en-ZA" sz="1500" dirty="0">
                <a:latin typeface="Helvetica" panose="020B0604020202020204" pitchFamily="34" charset="0"/>
                <a:cs typeface="Helvetica" panose="020B0604020202020204" pitchFamily="34" charset="0"/>
              </a:rPr>
              <a:t>.</a:t>
            </a:r>
          </a:p>
          <a:p>
            <a:pPr marL="269875" lvl="1" indent="0" algn="just">
              <a:buNone/>
            </a:pPr>
            <a:endParaRPr lang="en-ZA" sz="1500" dirty="0">
              <a:latin typeface="Consolas" panose="020B0609020204030204" pitchFamily="49" charset="0"/>
              <a:cs typeface="Helvetica" panose="020B0604020202020204" pitchFamily="34" charset="0"/>
            </a:endParaRPr>
          </a:p>
          <a:p>
            <a:pPr marL="269875" lvl="1" indent="0" algn="just">
              <a:buNone/>
            </a:pPr>
            <a:r>
              <a:rPr lang="en-ZA" sz="1500" dirty="0">
                <a:latin typeface="Consolas" panose="020B0609020204030204" pitchFamily="49" charset="0"/>
                <a:cs typeface="Helvetica" panose="020B0604020202020204" pitchFamily="34" charset="0"/>
              </a:rPr>
              <a:t>x_7 = A(3, :)</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1" indent="0" algn="just">
              <a:buNone/>
            </a:pPr>
            <a:r>
              <a:rPr lang="en-ZA" sz="1400" dirty="0">
                <a:latin typeface="Consolas" panose="020B0609020204030204" pitchFamily="49" charset="0"/>
                <a:cs typeface="Helvetica" panose="020B0604020202020204" pitchFamily="34" charset="0"/>
              </a:rPr>
              <a:t>x_7 = </a:t>
            </a: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46981"/>
            <a:ext cx="567000" cy="540000"/>
          </a:xfrm>
          <a:prstGeom prst="rect">
            <a:avLst/>
          </a:prstGeom>
        </p:spPr>
      </p:pic>
      <p:pic>
        <p:nvPicPr>
          <p:cNvPr id="7" name="Picture 6">
            <a:extLst>
              <a:ext uri="{FF2B5EF4-FFF2-40B4-BE49-F238E27FC236}">
                <a16:creationId xmlns:a16="http://schemas.microsoft.com/office/drawing/2014/main" id="{A6BF7380-8DD2-504F-80BB-7BDF45F7F2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950" y="4217409"/>
            <a:ext cx="249232" cy="216000"/>
          </a:xfrm>
          <a:prstGeom prst="rect">
            <a:avLst/>
          </a:prstGeom>
          <a:noFill/>
          <a:ln>
            <a:noFill/>
          </a:ln>
        </p:spPr>
      </p:pic>
      <p:pic>
        <p:nvPicPr>
          <p:cNvPr id="9" name="Picture 8">
            <a:extLst>
              <a:ext uri="{FF2B5EF4-FFF2-40B4-BE49-F238E27FC236}">
                <a16:creationId xmlns:a16="http://schemas.microsoft.com/office/drawing/2014/main" id="{85C36C58-75BE-B3A2-F88A-877069C432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0309" y="5811726"/>
            <a:ext cx="1118250" cy="252000"/>
          </a:xfrm>
          <a:prstGeom prst="rect">
            <a:avLst/>
          </a:prstGeom>
          <a:noFill/>
          <a:ln>
            <a:noFill/>
          </a:ln>
        </p:spPr>
      </p:pic>
      <p:pic>
        <p:nvPicPr>
          <p:cNvPr id="12" name="Graphic 11" descr="Chevron arrows with solid fill">
            <a:hlinkClick r:id="rId5" action="ppaction://hlinksldjump"/>
            <a:extLst>
              <a:ext uri="{FF2B5EF4-FFF2-40B4-BE49-F238E27FC236}">
                <a16:creationId xmlns:a16="http://schemas.microsoft.com/office/drawing/2014/main" id="{4C990613-9732-C39C-8438-F0E29184B1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2243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18328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500" dirty="0">
                    <a:latin typeface="Helvetica" panose="020B0604020202020204" pitchFamily="34"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Replace the element in third row and second column with the value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latin typeface="Helvetica" panose="020B0604020202020204" pitchFamily="34" charset="0"/>
                    <a:cs typeface="Helvetica" panose="020B0604020202020204" pitchFamily="34" charset="0"/>
                  </a:rPr>
                  <a:t> </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A(3, 2) = 5</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A = </a:t>
                </a:r>
                <a14:m>
                  <m:oMath xmlns:m="http://schemas.openxmlformats.org/officeDocument/2006/math">
                    <m:d>
                      <m:dPr>
                        <m:ctrlPr>
                          <a:rPr lang="en-ZA" sz="1100" i="1" smtClean="0">
                            <a:latin typeface="Cambria Math" panose="02040503050406030204" pitchFamily="18" charset="0"/>
                            <a:cs typeface="Helvetica" panose="020B0604020202020204" pitchFamily="34" charset="0"/>
                          </a:rPr>
                        </m:ctrlPr>
                      </m:dPr>
                      <m:e>
                        <m:m>
                          <m:mPr>
                            <m:mcs>
                              <m:mc>
                                <m:mcPr>
                                  <m:count m:val="3"/>
                                  <m:mcJc m:val="center"/>
                                </m:mcPr>
                              </m:mc>
                            </m:mcs>
                            <m:ctrlPr>
                              <a:rPr lang="en-ZA" sz="1100" i="1" smtClean="0">
                                <a:latin typeface="Cambria Math" panose="02040503050406030204" pitchFamily="18" charset="0"/>
                                <a:cs typeface="Helvetica" panose="020B0604020202020204" pitchFamily="34" charset="0"/>
                              </a:rPr>
                            </m:ctrlPr>
                          </m:mP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3</m:t>
                                  </m:r>
                                  <m:r>
                                    <a:rPr lang="en-ZA" sz="1100" i="1">
                                      <a:solidFill>
                                        <a:srgbClr val="404040"/>
                                      </a:solidFill>
                                      <a:latin typeface="Cambria Math" panose="02040503050406030204" pitchFamily="18" charset="0"/>
                                      <a:cs typeface="Times New Roman" panose="02020603050405020304" pitchFamily="18" charset="0"/>
                                    </a:rPr>
                                    <m:t>1</m:t>
                                  </m:r>
                                </m:sub>
                              </m:sSub>
                            </m:e>
                            <m:e>
                              <m:r>
                                <a:rPr lang="en-ZA" sz="1100" b="0" i="1" smtClean="0">
                                  <a:latin typeface="Cambria Math" panose="02040503050406030204" pitchFamily="18" charset="0"/>
                                  <a:cs typeface="Helvetica" panose="020B0604020202020204" pitchFamily="34" charset="0"/>
                                </a:rPr>
                                <m:t>5</m:t>
                              </m:r>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33</m:t>
                                  </m:r>
                                </m:sub>
                              </m:sSub>
                            </m:e>
                          </m:mr>
                        </m:m>
                      </m:e>
                    </m:d>
                  </m:oMath>
                </a14:m>
                <a:r>
                  <a:rPr lang="en-ZA" sz="1100" dirty="0">
                    <a:latin typeface="Consolas" panose="020B0609020204030204" pitchFamily="49" charset="0"/>
                    <a:cs typeface="Helvetica" panose="020B0604020202020204" pitchFamily="34"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t="-834"/>
                </a:stretch>
              </a:blipFill>
            </p:spPr>
            <p:txBody>
              <a:bodyPr/>
              <a:lstStyle/>
              <a:p>
                <a:r>
                  <a:rPr lang="en-ZA">
                    <a:noFill/>
                  </a:rPr>
                  <a:t> </a:t>
                </a:r>
              </a:p>
            </p:txBody>
          </p:sp>
        </mc:Fallback>
      </mc:AlternateContent>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500013" y="946981"/>
            <a:ext cx="567000" cy="540000"/>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A304C553-0A8F-9674-DE0B-6FDFB717D4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0001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Array concatenation is the process of combining two or more arrays into a single array. There are two ways of concatenating arrays; horizontally and vertically, both of which use the notation you learnt in the Creating vectors by specifying each element individually subsection.</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horizontally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simply use the square bracket (and comma) notation used when combining elements into a row vector, i.e.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number of columns is the same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all the arrays being concatenated.</a:t>
            </a:r>
          </a:p>
        </p:txBody>
      </p:sp>
      <p:pic>
        <p:nvPicPr>
          <p:cNvPr id="3" name="Graphic 2" descr="Chevron arrows with solid fill">
            <a:hlinkClick r:id="rId2" action="ppaction://hlinksldjump"/>
            <a:extLst>
              <a:ext uri="{FF2B5EF4-FFF2-40B4-BE49-F238E27FC236}">
                <a16:creationId xmlns:a16="http://schemas.microsoft.com/office/drawing/2014/main" id="{97A083E0-40C5-9F84-FEDD-C2056080C6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9126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458802" y="187853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976456C3-48A8-DCF2-B757-54965590F3C9}"/>
              </a:ext>
            </a:extLst>
          </p:cNvPr>
          <p:cNvSpPr/>
          <p:nvPr/>
        </p:nvSpPr>
        <p:spPr>
          <a:xfrm>
            <a:off x="460408" y="30893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458802" y="407516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5035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fontScale="77500" lnSpcReduction="20000"/>
              </a:bodyPr>
              <a:lstStyle/>
              <a:p>
                <a:pPr marL="0" indent="0" algn="just">
                  <a:lnSpc>
                    <a:spcPct val="107000"/>
                  </a:lnSpc>
                  <a:spcBef>
                    <a:spcPts val="1050"/>
                  </a:spcBef>
                  <a:spcAft>
                    <a:spcPts val="1050"/>
                  </a:spcAf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Let us try this operation by horizontally concatenating a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2-by-2 matrix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with a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2-by-1</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matrix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column vector</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pt-BR"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 </a:t>
                </a:r>
                <a:r>
                  <a:rPr lang="pt-BR" sz="19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a11 a12 a21 a22 x1 x2</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p>
              <a:p>
                <a:pPr marL="0" indent="0" algn="just">
                  <a:lnSpc>
                    <a:spcPct val="107000"/>
                  </a:lnSpc>
                  <a:spcBef>
                    <a:spcPts val="1050"/>
                  </a:spcBef>
                  <a:spcAft>
                    <a:spcPts val="1050"/>
                  </a:spcAft>
                  <a:buNone/>
                  <a:tabLst>
                    <a:tab pos="18256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400" i="1" smtClean="0">
                            <a:solidFill>
                              <a:srgbClr val="404040"/>
                            </a:solidFill>
                            <a:effectLst/>
                            <a:latin typeface="Cambria Math" panose="02040503050406030204" pitchFamily="18" charset="0"/>
                            <a:cs typeface="Times New Roman" panose="02020603050405020304" pitchFamily="18" charset="0"/>
                          </a:rPr>
                        </m:ctrlPr>
                      </m:dPr>
                      <m:e>
                        <m:m>
                          <m:mPr>
                            <m:mcs>
                              <m:mc>
                                <m:mcPr>
                                  <m:count m:val="2"/>
                                  <m:mcJc m:val="center"/>
                                </m:mcPr>
                              </m:mc>
                            </m:mcs>
                            <m:ctrlPr>
                              <a:rPr lang="en-GB" sz="1400" i="1" smtClean="0">
                                <a:solidFill>
                                  <a:srgbClr val="404040"/>
                                </a:solidFill>
                                <a:effectLst/>
                                <a:latin typeface="Cambria Math" panose="02040503050406030204" pitchFamily="18" charset="0"/>
                                <a:cs typeface="Times New Roman" panose="02020603050405020304" pitchFamily="18" charset="0"/>
                              </a:rPr>
                            </m:ctrlPr>
                          </m:mPr>
                          <m:mr>
                            <m:e>
                              <m:sSub>
                                <m:sSubPr>
                                  <m:ctrlPr>
                                    <a:rPr lang="en-GB" sz="1400" i="1" smtClean="0">
                                      <a:solidFill>
                                        <a:srgbClr val="404040"/>
                                      </a:solidFill>
                                      <a:effectLst/>
                                      <a:latin typeface="Cambria Math" panose="02040503050406030204" pitchFamily="18" charset="0"/>
                                      <a:cs typeface="Times New Roman" panose="02020603050405020304" pitchFamily="18" charset="0"/>
                                    </a:rPr>
                                  </m:ctrlPr>
                                </m:sSubPr>
                                <m:e>
                                  <m:r>
                                    <a:rPr lang="en-ZA" sz="1400" b="0" i="1" smtClean="0">
                                      <a:solidFill>
                                        <a:srgbClr val="404040"/>
                                      </a:solidFill>
                                      <a:effectLst/>
                                      <a:latin typeface="Cambria Math" panose="02040503050406030204" pitchFamily="18" charset="0"/>
                                      <a:cs typeface="Times New Roman" panose="02020603050405020304" pitchFamily="18" charset="0"/>
                                    </a:rPr>
                                    <m:t>𝑎</m:t>
                                  </m:r>
                                </m:e>
                                <m:sub>
                                  <m:r>
                                    <a:rPr lang="en-ZA" sz="1400" b="0" i="1" smtClean="0">
                                      <a:solidFill>
                                        <a:srgbClr val="404040"/>
                                      </a:solidFill>
                                      <a:effectLst/>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m:t>
                                  </m:r>
                                  <m:r>
                                    <a:rPr lang="en-ZA" sz="14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b="0" i="1" smtClean="0">
                                      <a:solidFill>
                                        <a:srgbClr val="404040"/>
                                      </a:solidFill>
                                      <a:latin typeface="Cambria Math" panose="02040503050406030204" pitchFamily="18" charset="0"/>
                                      <a:cs typeface="Times New Roman" panose="02020603050405020304" pitchFamily="18" charset="0"/>
                                    </a:rPr>
                                    <m:t>2</m:t>
                                  </m:r>
                                  <m:r>
                                    <a:rPr lang="en-ZA" sz="1400" i="1">
                                      <a:solidFill>
                                        <a:srgbClr val="404040"/>
                                      </a:solidFill>
                                      <a:latin typeface="Cambria Math" panose="02040503050406030204" pitchFamily="18" charset="0"/>
                                      <a:cs typeface="Times New Roman" panose="02020603050405020304" pitchFamily="18" charset="0"/>
                                    </a:rPr>
                                    <m:t>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b="0" i="1" smtClean="0">
                                      <a:solidFill>
                                        <a:srgbClr val="404040"/>
                                      </a:solidFill>
                                      <a:latin typeface="Cambria Math" panose="02040503050406030204" pitchFamily="18" charset="0"/>
                                      <a:cs typeface="Times New Roman" panose="02020603050405020304" pitchFamily="18" charset="0"/>
                                    </a:rPr>
                                    <m:t>22</m:t>
                                  </m:r>
                                </m:sub>
                              </m:sSub>
                            </m:e>
                          </m:mr>
                        </m:m>
                      </m:e>
                    </m:d>
                  </m:oMath>
                </a14:m>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x = [x1; x2]</a:t>
                </a:r>
                <a:endParaRPr lang="en-GB"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GB" sz="14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b="0" i="1" smtClean="0">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smtClean="0">
                                      <a:solidFill>
                                        <a:srgbClr val="404040"/>
                                      </a:solidFill>
                                      <a:latin typeface="Cambria Math" panose="02040503050406030204" pitchFamily="18" charset="0"/>
                                      <a:cs typeface="Times New Roman" panose="02020603050405020304" pitchFamily="18" charset="0"/>
                                    </a:rPr>
                                  </m:ctrlPr>
                                </m:sSubPr>
                                <m:e>
                                  <m:r>
                                    <a:rPr lang="en-ZA" sz="1400" b="0" i="1" smtClean="0">
                                      <a:solidFill>
                                        <a:srgbClr val="404040"/>
                                      </a:solidFill>
                                      <a:latin typeface="Cambria Math" panose="02040503050406030204" pitchFamily="18" charset="0"/>
                                      <a:cs typeface="Times New Roman" panose="02020603050405020304" pitchFamily="18" charset="0"/>
                                    </a:rPr>
                                    <m:t>𝑥</m:t>
                                  </m:r>
                                </m:e>
                                <m:sub>
                                  <m:r>
                                    <a:rPr lang="en-ZA" sz="1400" b="0" i="1" smtClean="0">
                                      <a:solidFill>
                                        <a:srgbClr val="404040"/>
                                      </a:solidFill>
                                      <a:latin typeface="Cambria Math" panose="02040503050406030204" pitchFamily="18" charset="0"/>
                                      <a:cs typeface="Times New Roman" panose="02020603050405020304" pitchFamily="18" charset="0"/>
                                    </a:rPr>
                                    <m:t>2</m:t>
                                  </m:r>
                                </m:sub>
                              </m:sSub>
                            </m:e>
                          </m:mr>
                        </m:m>
                      </m:e>
                    </m:d>
                  </m:oMath>
                </a14:m>
                <a:endPar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A = [A x]</a:t>
                </a:r>
                <a:endPar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a:t>
                </a:r>
                <a14:m>
                  <m:oMath xmlns:m="http://schemas.openxmlformats.org/officeDocument/2006/math">
                    <m:d>
                      <m:dPr>
                        <m:ctrlPr>
                          <a:rPr lang="en-GB" sz="1400" i="1">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2</m:t>
                                  </m:r>
                                </m:sub>
                              </m:sSub>
                            </m:e>
                          </m:mr>
                        </m:m>
                      </m:e>
                    </m:d>
                    <m:r>
                      <a:rPr lang="en-ZA" sz="1800" b="0" i="1" smtClean="0">
                        <a:solidFill>
                          <a:srgbClr val="404040"/>
                        </a:solidFill>
                        <a:latin typeface="Cambria Math" panose="02040503050406030204" pitchFamily="18" charset="0"/>
                        <a:cs typeface="Times New Roman" panose="02020603050405020304" pitchFamily="18" charset="0"/>
                      </a:rPr>
                      <m:t> </m:t>
                    </m:r>
                  </m:oMath>
                </a14:m>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above is the result of horizontally combining the matrix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with the column vector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296" t="-834" r="-296" b="-1192"/>
                </a:stretch>
              </a:blipFill>
            </p:spPr>
            <p:txBody>
              <a:bodyPr/>
              <a:lstStyle/>
              <a:p>
                <a:r>
                  <a:rPr lang="en-ZA">
                    <a:noFill/>
                  </a:rPr>
                  <a:t> </a:t>
                </a:r>
              </a:p>
            </p:txBody>
          </p:sp>
        </mc:Fallback>
      </mc:AlternateContent>
      <p:pic>
        <p:nvPicPr>
          <p:cNvPr id="14" name="Graphic 13" descr="Chevron arrows with solid fill">
            <a:hlinkClick r:id="rId3" action="ppaction://hlinksldjump"/>
            <a:extLst>
              <a:ext uri="{FF2B5EF4-FFF2-40B4-BE49-F238E27FC236}">
                <a16:creationId xmlns:a16="http://schemas.microsoft.com/office/drawing/2014/main" id="{D0348415-D555-A685-9450-73AE25F6F5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09740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460408" y="28268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458802" y="392892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499054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vertically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simply use the square bracket and semicolon notation used when combining elements into a column vector, i.e.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number of rows is the same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all the arrays being concatenated. Let us try this operation by vertically concatenating a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2-by-2 matrix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1-by-2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matrix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row vector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182563" algn="l"/>
                  </a:tabLs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100" i="1" smtClean="0">
                            <a:solidFill>
                              <a:srgbClr val="404040"/>
                            </a:solidFill>
                            <a:effectLst/>
                            <a:latin typeface="Cambria Math" panose="02040503050406030204" pitchFamily="18" charset="0"/>
                            <a:cs typeface="Times New Roman" panose="02020603050405020304" pitchFamily="18" charset="0"/>
                          </a:rPr>
                        </m:ctrlPr>
                      </m:dPr>
                      <m:e>
                        <m:m>
                          <m:mPr>
                            <m:mcs>
                              <m:mc>
                                <m:mcPr>
                                  <m:count m:val="2"/>
                                  <m:mcJc m:val="center"/>
                                </m:mcPr>
                              </m:mc>
                            </m:mcs>
                            <m:ctrlPr>
                              <a:rPr lang="en-GB" sz="1100" i="1" smtClean="0">
                                <a:solidFill>
                                  <a:srgbClr val="404040"/>
                                </a:solidFill>
                                <a:effectLst/>
                                <a:latin typeface="Cambria Math" panose="02040503050406030204" pitchFamily="18" charset="0"/>
                                <a:cs typeface="Times New Roman" panose="02020603050405020304" pitchFamily="18" charset="0"/>
                              </a:rPr>
                            </m:ctrlPr>
                          </m:mPr>
                          <m:mr>
                            <m:e>
                              <m:sSub>
                                <m:sSubPr>
                                  <m:ctrlPr>
                                    <a:rPr lang="en-GB" sz="1100" i="1" smtClean="0">
                                      <a:solidFill>
                                        <a:srgbClr val="404040"/>
                                      </a:solidFill>
                                      <a:effectLst/>
                                      <a:latin typeface="Cambria Math" panose="02040503050406030204" pitchFamily="18" charset="0"/>
                                      <a:cs typeface="Times New Roman" panose="02020603050405020304" pitchFamily="18" charset="0"/>
                                    </a:rPr>
                                  </m:ctrlPr>
                                </m:sSubPr>
                                <m:e>
                                  <m:r>
                                    <a:rPr lang="en-ZA" sz="1100" b="0" i="1" smtClean="0">
                                      <a:solidFill>
                                        <a:srgbClr val="404040"/>
                                      </a:solidFill>
                                      <a:effectLst/>
                                      <a:latin typeface="Cambria Math" panose="02040503050406030204" pitchFamily="18" charset="0"/>
                                      <a:cs typeface="Times New Roman" panose="02020603050405020304" pitchFamily="18" charset="0"/>
                                    </a:rPr>
                                    <m:t>𝑎</m:t>
                                  </m:r>
                                </m:e>
                                <m:sub>
                                  <m:r>
                                    <a:rPr lang="en-ZA" sz="1100" b="0" i="1" smtClean="0">
                                      <a:solidFill>
                                        <a:srgbClr val="404040"/>
                                      </a:solidFill>
                                      <a:effectLst/>
                                      <a:latin typeface="Cambria Math" panose="02040503050406030204" pitchFamily="18" charset="0"/>
                                      <a:cs typeface="Times New Roman" panose="02020603050405020304" pitchFamily="18" charset="0"/>
                                    </a:rPr>
                                    <m:t>11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mr>
                        </m:m>
                      </m:e>
                    </m:d>
                  </m:oMath>
                </a14:m>
                <a:endParaRPr lang="en-GB" sz="11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 = [x1; x2]</a:t>
                </a:r>
                <a:endParaRPr lang="en-GB"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ZA" sz="1100" b="0" i="1" smtClean="0">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i="1">
                                <a:solidFill>
                                  <a:srgbClr val="404040"/>
                                </a:solidFill>
                                <a:latin typeface="Cambria Math" panose="02040503050406030204" pitchFamily="18" charset="0"/>
                                <a:cs typeface="Times New Roman" panose="02020603050405020304" pitchFamily="18" charset="0"/>
                              </a:rPr>
                            </m:ctrlPr>
                          </m:mPr>
                          <m:mr>
                            <m:e>
                              <m:sSub>
                                <m:sSubPr>
                                  <m:ctrlPr>
                                    <a:rPr lang="en-ZA" sz="1100" i="1" smtClean="0">
                                      <a:solidFill>
                                        <a:srgbClr val="404040"/>
                                      </a:solidFill>
                                      <a:latin typeface="Cambria Math" panose="02040503050406030204" pitchFamily="18" charset="0"/>
                                      <a:cs typeface="Times New Roman" panose="02020603050405020304" pitchFamily="18" charset="0"/>
                                    </a:rPr>
                                  </m:ctrlPr>
                                </m:sSubPr>
                                <m:e>
                                  <m:r>
                                    <a:rPr lang="en-ZA" sz="1100" b="0" i="1" smtClean="0">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2</m:t>
                                  </m:r>
                                </m:sub>
                              </m:sSub>
                            </m:e>
                          </m:mr>
                        </m:m>
                      </m:e>
                    </m:d>
                  </m:oMath>
                </a14:m>
                <a:endParaRPr lang="en-GB" sz="11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 = [A; x]</a:t>
                </a:r>
                <a:endPar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00" b="0" dirty="0">
                    <a:solidFill>
                      <a:srgbClr val="404040"/>
                    </a:solidFill>
                    <a:cs typeface="Times New Roman" panose="02020603050405020304" pitchFamily="18" charset="0"/>
                  </a:rPr>
                  <a:t> </a:t>
                </a:r>
                <a14:m>
                  <m:oMath xmlns:m="http://schemas.openxmlformats.org/officeDocument/2006/math">
                    <m:d>
                      <m:dPr>
                        <m:ctrlPr>
                          <a:rPr lang="en-ZA" sz="1100" b="0" i="1" smtClean="0">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b="0" i="1" smtClean="0">
                                <a:solidFill>
                                  <a:srgbClr val="404040"/>
                                </a:solidFill>
                                <a:latin typeface="Cambria Math" panose="02040503050406030204" pitchFamily="18" charset="0"/>
                                <a:cs typeface="Times New Roman" panose="02020603050405020304" pitchFamily="18" charset="0"/>
                              </a:rPr>
                            </m:ctrlPr>
                          </m:mPr>
                          <m:mr>
                            <m:e>
                              <m:sSub>
                                <m:sSubPr>
                                  <m:ctrlPr>
                                    <a:rPr lang="en-ZA" sz="1100" i="1" smtClean="0">
                                      <a:solidFill>
                                        <a:srgbClr val="404040"/>
                                      </a:solidFill>
                                      <a:latin typeface="Cambria Math" panose="02040503050406030204" pitchFamily="18" charset="0"/>
                                      <a:cs typeface="Times New Roman" panose="02020603050405020304" pitchFamily="18" charset="0"/>
                                    </a:rPr>
                                  </m:ctrlPr>
                                </m:sSubPr>
                                <m:e>
                                  <m:r>
                                    <a:rPr lang="en-ZA" sz="1100" b="0" i="1" smtClean="0">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2</m:t>
                                  </m:r>
                                </m:sub>
                              </m:sSub>
                            </m:e>
                          </m:mr>
                        </m:m>
                      </m:e>
                    </m:d>
                  </m:oMath>
                </a14:m>
                <a:endParaRPr lang="en-ZA" sz="11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444" t="-358" r="-370"/>
                </a:stretch>
              </a:blipFill>
            </p:spPr>
            <p:txBody>
              <a:bodyPr/>
              <a:lstStyle/>
              <a:p>
                <a:r>
                  <a:rPr lang="en-ZA">
                    <a:noFill/>
                  </a:rPr>
                  <a:t> </a:t>
                </a:r>
              </a:p>
            </p:txBody>
          </p:sp>
        </mc:Fallback>
      </mc:AlternateContent>
      <p:pic>
        <p:nvPicPr>
          <p:cNvPr id="9" name="Graphic 8" descr="Chevron arrows with solid fill">
            <a:hlinkClick r:id="rId3" action="ppaction://hlinksldjump"/>
            <a:extLst>
              <a:ext uri="{FF2B5EF4-FFF2-40B4-BE49-F238E27FC236}">
                <a16:creationId xmlns:a16="http://schemas.microsoft.com/office/drawing/2014/main" id="{B9A42566-5E3B-4162-4EE2-10F4BF302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303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1: </a:t>
            </a:r>
            <a:b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b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Introduction and Data Types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What programming is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What MATLAB is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Data types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Variables and Commands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Mathematical Functions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MATLAB Live Editor</a:t>
            </a:r>
            <a:endParaRPr lang="en-ZA"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week we have split the content into two parts. We begin with Part 1: Arrays and Matrices, which covers the following: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nSpc>
                <a:spcPct val="100000"/>
              </a:lnSpc>
              <a:buFont typeface="Symbol" panose="05050102010706020507" pitchFamily="18" charset="2"/>
              <a:buChar char=""/>
              <a:tabLst>
                <a:tab pos="901700" algn="l"/>
              </a:tabLst>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099A331-B75A-E9E5-1A2A-7FD26697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Horizontal and vertical concatenation can also be combined in a single operation as long as the dimensions match, i.e. the number of rows and columns are equal when concatenating vertically and horizontally respectively. For example, consider 3 matrices,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which have the dimensions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4-by-4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1-by-4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5-by-2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respectively. What command will combine all three matrices into a single matrix with dimensions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6-by-6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above image illustrates graphically how this operation should take place. There is a vertical concatenation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a horizontal concatenation of the result with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pic>
        <p:nvPicPr>
          <p:cNvPr id="7" name="Picture 6" descr="A picture containing text, clock">
            <a:extLst>
              <a:ext uri="{FF2B5EF4-FFF2-40B4-BE49-F238E27FC236}">
                <a16:creationId xmlns:a16="http://schemas.microsoft.com/office/drawing/2014/main" id="{6EAF9F5F-D077-BC2C-777D-610D2A32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97" y="3429000"/>
            <a:ext cx="4944405" cy="1296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CBFF52D5-1424-3A8E-8272-3626A99774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98638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460408" y="1730946"/>
            <a:ext cx="8229600" cy="327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begin by defining the three matrices:</a:t>
            </a:r>
          </a:p>
          <a:p>
            <a:pPr marL="0" indent="0" algn="just">
              <a:lnSpc>
                <a:spcPct val="107000"/>
              </a:lnSpc>
              <a:spcBef>
                <a:spcPts val="1050"/>
              </a:spcBef>
              <a:spcAft>
                <a:spcPts val="1050"/>
              </a:spcAft>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600" dirty="0">
                <a:effectLst/>
                <a:latin typeface="Helvetica" panose="020B0604020202020204" pitchFamily="34" charset="0"/>
                <a:ea typeface="Times New Roman" panose="02020603050405020304" pitchFamily="18" charset="0"/>
                <a:cs typeface="Times New Roman" panose="02020603050405020304" pitchFamily="18" charset="0"/>
              </a:rPr>
              <a:t>syms </a:t>
            </a:r>
            <a:r>
              <a:rPr lang="pt-BR"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a11 a12 a13 a14 a21 a22 a23 a24 a31 a32 a33 a34 a41 a42 a43 a44 b11 b12 b13 b14 c11 c12 c21 c22 c31 c32 c41 c42 c51 c52</a:t>
            </a:r>
          </a:p>
          <a:p>
            <a:pPr marL="182563" lvl="1" indent="0">
              <a:lnSpc>
                <a:spcPts val="1400"/>
              </a:lnSpc>
              <a:spcBef>
                <a:spcPts val="700"/>
              </a:spcBef>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[a11 a12 a13 a14;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a21 a22 a23 a24;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a31 a32 a33 a34;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a41 a42 a43 a44];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[b11 b12 b13 b14];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 [c11 c12;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c21 c22;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c31 c32;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c41 c42;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c51 c52];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A05B6A11-C996-E324-731F-24927EED06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196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458802" y="19940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4900920"/>
            <a:ext cx="8229600" cy="9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32</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lnSpcReduction="10000"/>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 described above, concatenate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vertically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 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horizontally concatenate that resulting matrix with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[[A; B]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fr-FR" sz="17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effectLst/>
                    <a:latin typeface="Consolas" panose="020B0609020204030204" pitchFamily="49" charset="0"/>
                    <a:ea typeface="Times New Roman" panose="02020603050405020304" pitchFamily="18" charset="0"/>
                    <a:cs typeface="Times New Roman" panose="02020603050405020304" pitchFamily="18" charset="0"/>
                  </a:rPr>
                  <a:t> = [[A; B] C]</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fr-FR" sz="17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7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700" b="0" i="1" smtClean="0">
                            <a:solidFill>
                              <a:srgbClr val="404040"/>
                            </a:solidFill>
                            <a:effectLst/>
                            <a:latin typeface="Cambria Math" panose="02040503050406030204" pitchFamily="18" charset="0"/>
                            <a:cs typeface="Times New Roman" panose="02020603050405020304" pitchFamily="18" charset="0"/>
                          </a:rPr>
                        </m:ctrlPr>
                      </m:dPr>
                      <m:e>
                        <m:m>
                          <m:mPr>
                            <m:mcs>
                              <m:mc>
                                <m:mcPr>
                                  <m:count m:val="6"/>
                                  <m:mcJc m:val="center"/>
                                </m:mcPr>
                              </m:mc>
                            </m:mcs>
                            <m:ctrlPr>
                              <a:rPr lang="en-ZA" sz="1700" i="1" smtClean="0">
                                <a:solidFill>
                                  <a:srgbClr val="404040"/>
                                </a:solidFill>
                                <a:latin typeface="Cambria Math" panose="02040503050406030204" pitchFamily="18" charset="0"/>
                                <a:cs typeface="Times New Roman" panose="02020603050405020304" pitchFamily="18" charset="0"/>
                              </a:rPr>
                            </m:ctrlPr>
                          </m:mPr>
                          <m:mr>
                            <m:e>
                              <m:sSub>
                                <m:sSubPr>
                                  <m:ctrlPr>
                                    <a:rPr lang="en-ZA" sz="1700" i="1" smtClean="0">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smtClean="0">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b="0" i="1" smtClean="0">
                                      <a:solidFill>
                                        <a:srgbClr val="404040"/>
                                      </a:solidFill>
                                      <a:latin typeface="Cambria Math" panose="02040503050406030204" pitchFamily="18" charset="0"/>
                                      <a:cs typeface="Times New Roman" panose="02020603050405020304" pitchFamily="18" charset="0"/>
                                    </a:rPr>
                                    <m:t>1</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5</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5</m:t>
                                  </m:r>
                                  <m:r>
                                    <a:rPr lang="en-ZA" sz="1700" i="1">
                                      <a:solidFill>
                                        <a:srgbClr val="404040"/>
                                      </a:solidFill>
                                      <a:latin typeface="Cambria Math" panose="02040503050406030204" pitchFamily="18" charset="0"/>
                                      <a:cs typeface="Times New Roman" panose="02020603050405020304" pitchFamily="18" charset="0"/>
                                    </a:rPr>
                                    <m:t>2</m:t>
                                  </m:r>
                                </m:sub>
                              </m:sSub>
                            </m:e>
                          </m:mr>
                        </m:m>
                      </m:e>
                    </m:d>
                  </m:oMath>
                </a14:m>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 pos="539750" algn="l"/>
                  </a:tabLst>
                </a:pP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matrix array,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 column vector array,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3</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Horizontally concatenate the vector array to the right-hand side of the matrix array.</a:t>
                </a:r>
              </a:p>
              <a:p>
                <a:pPr marL="36195" indent="0">
                  <a:lnSpc>
                    <a:spcPts val="1400"/>
                  </a:lnSpc>
                  <a:spcBef>
                    <a:spcPts val="700"/>
                  </a:spcBef>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=[1 2; 4 5];</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[3; 6];</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b]</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eaLnBrk="0" fontAlgn="base" hangingPunct="0">
                  <a:lnSpc>
                    <a:spcPct val="100000"/>
                  </a:lnSpc>
                  <a:spcBef>
                    <a:spcPct val="0"/>
                  </a:spcBef>
                  <a:spcAft>
                    <a:spcPct val="0"/>
                  </a:spcAft>
                  <a:buNone/>
                  <a:tabLst>
                    <a:tab pos="182563" algn="l"/>
                  </a:tabLst>
                </a:pPr>
                <a:r>
                  <a:rPr kumimoji="0" lang="en-GB" altLang="en-US" sz="1100" b="0" i="0" u="none" strike="noStrike" cap="none" normalizeH="0" baseline="0" dirty="0" err="1">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kumimoji="0" lang="en-GB" altLang="en-US" sz="11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GB" altLang="en-US" sz="11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2×3</a:t>
                </a:r>
                <a:endParaRPr kumimoji="0" lang="en-GB" altLang="en-US" sz="11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endParaRPr>
              </a:p>
              <a:p>
                <a:pPr marL="182563" lvl="1" indent="0" eaLnBrk="0" fontAlgn="base" hangingPunct="0">
                  <a:lnSpc>
                    <a:spcPct val="100000"/>
                  </a:lnSpc>
                  <a:spcBef>
                    <a:spcPct val="0"/>
                  </a:spcBef>
                  <a:spcAft>
                    <a:spcPct val="0"/>
                  </a:spcAft>
                  <a:buNone/>
                  <a:tabLst>
                    <a:tab pos="182563" algn="l"/>
                  </a:tabLst>
                </a:pPr>
                <a:r>
                  <a:rPr kumimoji="0" lang="en-GB" altLang="en-US" sz="11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rPr>
                  <a:t>     1     2     3     4     5     6</a:t>
                </a:r>
                <a:r>
                  <a:rPr kumimoji="0" lang="en-ZA" altLang="en-US" sz="1100" b="0" i="0" u="none" strike="noStrike" cap="none" normalizeH="0" baseline="0" dirty="0">
                    <a:ln>
                      <a:noFill/>
                    </a:ln>
                    <a:solidFill>
                      <a:schemeClr val="tx1"/>
                    </a:solidFill>
                    <a:effectLst/>
                  </a:rPr>
                  <a:t> </a:t>
                </a:r>
                <a:endParaRPr kumimoji="0" lang="en-ZA" altLang="en-US" sz="11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519" t="-596" r="-444"/>
                </a:stretch>
              </a:blipFill>
            </p:spPr>
            <p:txBody>
              <a:bodyPr/>
              <a:lstStyle/>
              <a:p>
                <a:r>
                  <a:rPr lang="en-ZA">
                    <a:noFill/>
                  </a:rPr>
                  <a:t> </a:t>
                </a:r>
              </a:p>
            </p:txBody>
          </p:sp>
        </mc:Fallback>
      </mc:AlternateContent>
      <p:pic>
        <p:nvPicPr>
          <p:cNvPr id="16" name="Untitled">
            <a:extLst>
              <a:ext uri="{FF2B5EF4-FFF2-40B4-BE49-F238E27FC236}">
                <a16:creationId xmlns:a16="http://schemas.microsoft.com/office/drawing/2014/main" id="{C5072415-3C9D-5D04-46D6-A3DD6C32DFEB}"/>
              </a:ext>
            </a:extLst>
          </p:cNvPr>
          <p:cNvPicPr>
            <a:picLocks noChangeAspect="1"/>
          </p:cNvPicPr>
          <p:nvPr/>
        </p:nvPicPr>
        <p:blipFill>
          <a:blip r:embed="rId3"/>
          <a:stretch>
            <a:fillRect/>
          </a:stretch>
        </p:blipFill>
        <p:spPr>
          <a:xfrm>
            <a:off x="570900" y="3645212"/>
            <a:ext cx="567000" cy="540000"/>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F78A9527-CE03-5505-C41A-3F72541D00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63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Many built in functions of MATLAB can be applied directly to arrays, eliminating the need for iterating through each element of an array. In this subsection we will consider basic, element-wise arithmetic, and then operate on an array with three (of many) mathematical functions.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At this point in your academic year, you have likely covered some linear algebra operations, including matrix multiplication and "division" (using the transpose of a matrix). These are different operations from element-wise multiplication and division, in that they operate on the whole row or column of the array and not just a single element position at a time. See documentation on </a:t>
            </a:r>
            <a:r>
              <a:rPr lang="en-GB" sz="1600" dirty="0" err="1">
                <a:solidFill>
                  <a:srgbClr val="005FCE"/>
                </a:solidFill>
                <a:effectLst/>
                <a:latin typeface="Helvetica" panose="020B0604020202020204" pitchFamily="34" charset="0"/>
                <a:ea typeface="Times New Roman" panose="02020603050405020304" pitchFamily="18" charset="0"/>
                <a:cs typeface="Helvetica" panose="020B0604020202020204" pitchFamily="34" charset="0"/>
                <a:hlinkClick r:id="rId2"/>
              </a:rPr>
              <a:t>mtimes</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and </a:t>
            </a:r>
            <a:r>
              <a:rPr lang="en-GB" sz="1600" dirty="0" err="1">
                <a:solidFill>
                  <a:srgbClr val="005FCE"/>
                </a:solidFill>
                <a:effectLst/>
                <a:latin typeface="Helvetica" panose="020B0604020202020204" pitchFamily="34" charset="0"/>
                <a:ea typeface="Times New Roman" panose="02020603050405020304" pitchFamily="18" charset="0"/>
                <a:cs typeface="Helvetica" panose="020B0604020202020204" pitchFamily="34" charset="0"/>
                <a:hlinkClick r:id="rId3"/>
              </a:rPr>
              <a:t>mrdivide</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for more information on these matrix operations. Let us now demonstrate some basic, element-wise arithmetic.</a:t>
            </a:r>
            <a:endParaRPr lang="en-ZA" sz="1600" dirty="0">
              <a:latin typeface="Helvetica" panose="020B0604020202020204" pitchFamily="34" charset="0"/>
              <a:cs typeface="Helvetica" panose="020B0604020202020204" pitchFamily="34" charset="0"/>
            </a:endParaRPr>
          </a:p>
        </p:txBody>
      </p:sp>
      <p:pic>
        <p:nvPicPr>
          <p:cNvPr id="3" name="Graphic 2" descr="Chevron arrows with solid fill">
            <a:hlinkClick r:id="rId4" action="ppaction://hlinksldjump"/>
            <a:extLst>
              <a:ext uri="{FF2B5EF4-FFF2-40B4-BE49-F238E27FC236}">
                <a16:creationId xmlns:a16="http://schemas.microsoft.com/office/drawing/2014/main" id="{31045AAF-1E1E-634D-2DF9-353F969A45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26640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30536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0670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get us started, let us define 2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equally spaced element values as follows:</a:t>
            </a:r>
          </a:p>
          <a:p>
            <a:pPr marL="0" indent="0" algn="jus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269875"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 = 10:10:50</a:t>
            </a:r>
          </a:p>
          <a:p>
            <a:pPr marL="457200" lvl="1" indent="0">
              <a:lnSpc>
                <a:spcPct val="100000"/>
              </a:lnSpc>
              <a:spcBef>
                <a:spcPts val="0"/>
              </a:spcBef>
              <a:buNone/>
            </a:pPr>
            <a:r>
              <a:rPr lang="en-GB"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 = </a:t>
            </a:r>
            <a:r>
              <a:rPr lang="en-GB" sz="105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457200" lvl="1" indent="0">
              <a:lnSpc>
                <a:spcPct val="100000"/>
              </a:lnSpc>
              <a:spcBef>
                <a:spcPts val="0"/>
              </a:spcBef>
              <a:buNone/>
            </a:pPr>
            <a:r>
              <a:rPr kumimoji="0" lang="en-GB" altLang="en-US" sz="1050" b="0" i="0" u="none" strike="noStrike" cap="none" normalizeH="0" baseline="0" dirty="0">
                <a:ln>
                  <a:noFill/>
                </a:ln>
                <a:solidFill>
                  <a:srgbClr val="B3B3B3"/>
                </a:solidFill>
                <a:latin typeface="Consolas" panose="020B0609020204030204" pitchFamily="49" charset="0"/>
                <a:ea typeface="Times New Roman" panose="02020603050405020304" pitchFamily="18" charset="0"/>
                <a:cs typeface="Times New Roman" panose="02020603050405020304" pitchFamily="18" charset="0"/>
              </a:rPr>
              <a:t>	</a:t>
            </a:r>
            <a:r>
              <a:rPr kumimoji="0" lang="en-GB" altLang="en-US" sz="1050" b="0" i="0" u="none" strike="noStrike" cap="none" normalizeH="0" baseline="0" dirty="0">
                <a:ln>
                  <a:noFill/>
                </a:ln>
                <a:latin typeface="Consolas" panose="020B0609020204030204" pitchFamily="49" charset="0"/>
                <a:ea typeface="Times New Roman" panose="02020603050405020304" pitchFamily="18" charset="0"/>
                <a:cs typeface="Times New Roman" panose="02020603050405020304" pitchFamily="18" charset="0"/>
              </a:rPr>
              <a:t>10</a:t>
            </a:r>
            <a:r>
              <a:rPr kumimoji="0" lang="en-GB" altLang="en-US" sz="105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20    30    40    50</a:t>
            </a:r>
            <a:r>
              <a:rPr kumimoji="0" lang="en-ZA" altLang="en-US" sz="1050" b="0" i="0" u="none" strike="noStrike" cap="none" normalizeH="0" baseline="0" dirty="0">
                <a:ln>
                  <a:noFill/>
                </a:ln>
                <a:solidFill>
                  <a:schemeClr val="tx1"/>
                </a:solidFill>
                <a:effectLst/>
                <a:latin typeface="Consolas" panose="020B0609020204030204" pitchFamily="49" charset="0"/>
              </a:rPr>
              <a:t> </a:t>
            </a:r>
          </a:p>
          <a:p>
            <a:pPr marL="457200" lvl="1" indent="0">
              <a:lnSpc>
                <a:spcPct val="100000"/>
              </a:lnSpc>
              <a:spcBef>
                <a:spcPts val="0"/>
              </a:spcBef>
              <a:buNone/>
            </a:pPr>
            <a:endParaRPr kumimoji="0" lang="en-ZA" altLang="en-US" sz="1050" b="0" i="0" u="none" strike="noStrike" cap="none" normalizeH="0" baseline="0" dirty="0">
              <a:ln>
                <a:noFill/>
              </a:ln>
              <a:solidFill>
                <a:schemeClr val="tx1"/>
              </a:solidFill>
              <a:effectLst/>
              <a:latin typeface="Consolas" panose="020B0609020204030204" pitchFamily="49" charset="0"/>
            </a:endParaRPr>
          </a:p>
          <a:p>
            <a:pPr marL="457200" lvl="1" indent="0">
              <a:lnSpc>
                <a:spcPct val="100000"/>
              </a:lnSpc>
              <a:spcBef>
                <a:spcPts val="0"/>
              </a:spcBef>
              <a:buNone/>
            </a:pPr>
            <a:endParaRPr kumimoji="0" lang="en-ZA" altLang="en-US" sz="1050" b="0" i="0" u="none" strike="noStrike" cap="none" normalizeH="0" baseline="0" dirty="0">
              <a:ln>
                <a:noFill/>
              </a:ln>
              <a:solidFill>
                <a:schemeClr val="tx1"/>
              </a:solidFill>
              <a:effectLst/>
              <a:latin typeface="Consolas" panose="020B0609020204030204" pitchFamily="49" charset="0"/>
            </a:endParaRPr>
          </a:p>
          <a:p>
            <a:pPr marL="0" marR="0" lvl="0" indent="71438" algn="l" defTabSz="914400" rtl="0" eaLnBrk="0" fontAlgn="base" latinLnBrk="0" hangingPunct="0">
              <a:lnSpc>
                <a:spcPct val="100000"/>
              </a:lnSpc>
              <a:spcBef>
                <a:spcPct val="0"/>
              </a:spcBef>
              <a:spcAft>
                <a:spcPct val="0"/>
              </a:spcAft>
              <a:buClrTx/>
              <a:buSzTx/>
              <a:buFontTx/>
              <a:buNone/>
              <a:tabLst>
                <a:tab pos="269875" algn="l"/>
              </a:tabLst>
            </a:pPr>
            <a:r>
              <a:rPr kumimoji="0" lang="en-GB"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 = 5:-1:1</a:t>
            </a:r>
          </a:p>
          <a:p>
            <a:pPr marL="0" marR="0" lvl="0" indent="71438" algn="l" defTabSz="914400" rtl="0" eaLnBrk="0" fontAlgn="base" latinLnBrk="0" hangingPunct="0">
              <a:lnSpc>
                <a:spcPct val="100000"/>
              </a:lnSpc>
              <a:spcBef>
                <a:spcPct val="0"/>
              </a:spcBef>
              <a:spcAft>
                <a:spcPct val="0"/>
              </a:spcAft>
              <a:buClrTx/>
              <a:buSzTx/>
              <a:buFontTx/>
              <a:buNone/>
              <a:tabLst>
                <a:tab pos="269875" algn="l"/>
              </a:tabLst>
            </a:pPr>
            <a:r>
              <a:rPr kumimoji="0" lang="en-GB" altLang="en-US" sz="9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lvl="0" indent="71438" algn="l" defTabSz="914400" rtl="0" eaLnBrk="0" fontAlgn="base" latinLnBrk="0" hangingPunct="0">
              <a:lnSpc>
                <a:spcPct val="100000"/>
              </a:lnSpc>
              <a:spcBef>
                <a:spcPct val="0"/>
              </a:spcBef>
              <a:spcAft>
                <a:spcPct val="0"/>
              </a:spcAft>
              <a:buClrTx/>
              <a:buSzTx/>
              <a:buFontTx/>
              <a:buNone/>
              <a:tabLst>
                <a:tab pos="452438" algn="l"/>
              </a:tabLst>
            </a:pPr>
            <a:r>
              <a:rPr lang="en-GB" altLang="en-US"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b = </a:t>
            </a:r>
            <a:r>
              <a:rPr kumimoji="0" lang="en-GB" altLang="en-US" sz="12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71438"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5     4     3     2     1</a:t>
            </a:r>
            <a:endParaRPr kumimoji="0" lang="en-ZA" altLang="en-US" sz="1200" b="0" i="0" u="none" strike="noStrike" cap="none" normalizeH="0" baseline="0" dirty="0">
              <a:ln>
                <a:noFill/>
              </a:ln>
              <a:solidFill>
                <a:schemeClr val="tx1"/>
              </a:solidFill>
              <a:effectLst/>
              <a:latin typeface="Consolas" panose="020B0609020204030204" pitchFamily="49" charset="0"/>
            </a:endParaRPr>
          </a:p>
        </p:txBody>
      </p:sp>
      <p:pic>
        <p:nvPicPr>
          <p:cNvPr id="7" name="Graphic 6" descr="Chevron arrows with solid fill">
            <a:hlinkClick r:id="rId2" action="ppaction://hlinksldjump"/>
            <a:extLst>
              <a:ext uri="{FF2B5EF4-FFF2-40B4-BE49-F238E27FC236}">
                <a16:creationId xmlns:a16="http://schemas.microsoft.com/office/drawing/2014/main" id="{4F477495-56B6-42A3-B694-90D7ACF7E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07433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30431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90339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36195" indent="0">
              <a:lnSpc>
                <a:spcPct val="100000"/>
              </a:lnSpc>
              <a:spcBef>
                <a:spcPts val="700"/>
              </a:spcBef>
              <a:spcAft>
                <a:spcPts val="700"/>
              </a:spcAft>
              <a:buNone/>
              <a:tabLst>
                <a:tab pos="87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the element-wise multiplication and division of the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denoted respectively by the operators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a.*b</a:t>
            </a:r>
            <a:endParaRPr lang="fr-FR" sz="11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kumimoji="0" lang="en-ZA" altLang="en-US" sz="1200" b="0" i="0" u="none" strike="noStrike" cap="none" normalizeH="0" baseline="0" dirty="0">
              <a:ln>
                <a:noFill/>
              </a:ln>
              <a:solidFill>
                <a:schemeClr val="tx1"/>
              </a:solidFill>
              <a:effectLst/>
              <a:latin typeface="Consolas" panose="020B0609020204030204" pitchFamily="49" charset="0"/>
            </a:endParaRPr>
          </a:p>
          <a:p>
            <a:pPr marL="492125" lvl="1" indent="-222250">
              <a:lnSpc>
                <a:spcPct val="100000"/>
              </a:lnSpc>
              <a:spcBef>
                <a:spcPts val="700"/>
              </a:spcBef>
              <a:spcAft>
                <a:spcPts val="700"/>
              </a:spcAft>
              <a:buNone/>
              <a:tabLst>
                <a:tab pos="87313" algn="l"/>
              </a:tabLst>
            </a:pPr>
            <a:r>
              <a:rPr kumimoji="0" lang="fr-FR"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50    80    90    80    50</a:t>
            </a:r>
            <a:r>
              <a:rPr kumimoji="0" lang="en-ZA" altLang="en-US" sz="1200" b="0" i="0" u="none" strike="noStrike" cap="none" normalizeH="0" baseline="0" dirty="0">
                <a:ln>
                  <a:noFill/>
                </a:ln>
                <a:solidFill>
                  <a:schemeClr val="tx1"/>
                </a:solidFill>
                <a:effectLst/>
                <a:latin typeface="Consolas" panose="020B0609020204030204" pitchFamily="49" charset="0"/>
              </a:rPr>
              <a:t> </a:t>
            </a:r>
          </a:p>
          <a:p>
            <a:pPr marL="492125" lvl="1" indent="-222250">
              <a:lnSpc>
                <a:spcPct val="100000"/>
              </a:lnSpc>
              <a:spcBef>
                <a:spcPts val="700"/>
              </a:spcBef>
              <a:spcAft>
                <a:spcPts val="700"/>
              </a:spcAft>
              <a:buNone/>
              <a:tabLst>
                <a:tab pos="87313" algn="l"/>
              </a:tabLst>
            </a:pPr>
            <a:r>
              <a:rPr lang="fr-F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2     5    10    20    50</a:t>
            </a:r>
            <a:r>
              <a:rPr kumimoji="0" lang="en-ZA" altLang="en-US" sz="1200" b="0" i="0" u="none" strike="noStrike" cap="none" normalizeH="0" baseline="0" dirty="0">
                <a:ln>
                  <a:noFill/>
                </a:ln>
                <a:solidFill>
                  <a:schemeClr val="tx1"/>
                </a:solidFill>
                <a:effectLst/>
                <a:latin typeface="Consolas" panose="020B0609020204030204" pitchFamily="49" charset="0"/>
              </a:rPr>
              <a:t> </a:t>
            </a:r>
          </a:p>
          <a:p>
            <a:pPr marL="36195" indent="0">
              <a:lnSpc>
                <a:spcPct val="100000"/>
              </a:lnSpc>
              <a:spcBef>
                <a:spcPts val="700"/>
              </a:spcBef>
              <a:spcAft>
                <a:spcPts val="700"/>
              </a:spcAft>
              <a:buNone/>
              <a:tabLst>
                <a:tab pos="87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that the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have the same dimensions, and the output has the same dimensions as the input arrays. Consult the documentation for </a:t>
            </a:r>
            <a:r>
              <a:rPr lang="en-GB"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times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3"/>
              </a:rPr>
              <a:t>rdivide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 about their other operating properties.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7" name="Graphic 6" descr="Chevron arrows with solid fill">
            <a:hlinkClick r:id="rId4" action="ppaction://hlinksldjump"/>
            <a:extLst>
              <a:ext uri="{FF2B5EF4-FFF2-40B4-BE49-F238E27FC236}">
                <a16:creationId xmlns:a16="http://schemas.microsoft.com/office/drawing/2014/main" id="{71517643-50AE-BD9C-F178-CA50FF93D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47193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2367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201782"/>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Consider the following 2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which represent the number of pears in a fruit pack, and its corresponding selling price in ZAR per fruit pack, respectively.</a:t>
            </a:r>
            <a:endParaRPr lang="en-ZA" sz="1600" dirty="0">
              <a:latin typeface="Helvetica" panose="020B0604020202020204" pitchFamily="34" charset="0"/>
              <a:cs typeface="Helvetica" panose="020B0604020202020204" pitchFamily="34" charset="0"/>
            </a:endParaRPr>
          </a:p>
          <a:p>
            <a:pPr marL="36195" indent="0">
              <a:lnSpc>
                <a:spcPts val="1400"/>
              </a:lnSpc>
              <a:spcBef>
                <a:spcPts val="700"/>
              </a:spcBef>
              <a:buNone/>
            </a:pPr>
            <a:endPar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8731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quantity = 2:2:8;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0000"/>
              </a:lnSpc>
              <a:buNone/>
              <a:tabLst>
                <a:tab pos="8731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[10 18 25.5 30];</a:t>
            </a:r>
          </a:p>
          <a:p>
            <a:pPr marL="0" indent="0">
              <a:buNone/>
              <a:tabLst>
                <a:tab pos="87313"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Determine the selling price per unit (pear) when a fruit pack is chosen, i.e. use element-wise division of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./quantity</a:t>
            </a:r>
          </a:p>
          <a:p>
            <a:pPr marL="36195" indent="0">
              <a:lnSpc>
                <a:spcPts val="1400"/>
              </a:lnSpc>
              <a:spcBef>
                <a:spcPts val="700"/>
              </a:spcBef>
              <a:spcAft>
                <a:spcPts val="700"/>
              </a:spcAft>
              <a:buNone/>
              <a:tabLst>
                <a:tab pos="182563"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1×4</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p>
          <a:p>
            <a:pPr marL="36195" indent="0">
              <a:lnSpc>
                <a:spcPts val="1400"/>
              </a:lnSpc>
              <a:spcBef>
                <a:spcPts val="700"/>
              </a:spcBef>
              <a:spcAft>
                <a:spcPts val="700"/>
              </a:spcAft>
              <a:buNone/>
              <a:tabLst>
                <a:tab pos="87313" algn="l"/>
                <a:tab pos="539750" algn="l"/>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5.000000000000000   4.500000000000000   4.250000000000000 </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r>
              <a:rPr kumimoji="0" lang="en-ZA" altLang="en-US" sz="1200" b="0" i="0" u="none" strike="noStrike" cap="none" normalizeH="0" baseline="0" dirty="0">
                <a:ln>
                  <a:noFill/>
                </a:ln>
                <a:solidFill>
                  <a:schemeClr val="tx1"/>
                </a:solidFill>
                <a:effectLst/>
                <a:latin typeface="Consolas" panose="020B0609020204030204" pitchFamily="49" charset="0"/>
              </a:rPr>
              <a:t> </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4698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EACCC1CA-85FD-6FA7-92F4-503FAF195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2183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AFF7711-10A7-3478-1C1C-E3159614C34F}"/>
              </a:ext>
            </a:extLst>
          </p:cNvPr>
          <p:cNvSpPr/>
          <p:nvPr/>
        </p:nvSpPr>
        <p:spPr>
          <a:xfrm>
            <a:off x="494095" y="531154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21EC99EC-522F-C6AF-7DA1-B37E4213CE0D}"/>
              </a:ext>
            </a:extLst>
          </p:cNvPr>
          <p:cNvSpPr/>
          <p:nvPr/>
        </p:nvSpPr>
        <p:spPr>
          <a:xfrm>
            <a:off x="486074" y="43602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33993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246247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lnSpcReduction="10000"/>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many operators that can be applied directly to arrays, including trigonometric, logarithmic, and other mathematical functions. Let us demonstrate this by first creating an array of values in the interval </a:t>
            </a:r>
            <a:r>
              <a:rPr lang="en-ZA" sz="1600" dirty="0">
                <a:effectLst/>
                <a:latin typeface="Times New Roman" panose="02020603050405020304" pitchFamily="18" charset="0"/>
                <a:ea typeface="Times New Roman" panose="02020603050405020304" pitchFamily="18" charset="0"/>
                <a:cs typeface="Times New Roman" panose="02020603050405020304" pitchFamily="18" charset="0"/>
              </a:rPr>
              <a:t>[0, 2</a:t>
            </a:r>
            <a:r>
              <a:rPr lang="el-GR" sz="1600" i="1" dirty="0">
                <a:latin typeface="Times New Roman" panose="02020603050405020304" pitchFamily="18" charset="0"/>
                <a:cs typeface="Times New Roman" panose="02020603050405020304" pitchFamily="18" charset="0"/>
              </a:rPr>
              <a:t>π</a:t>
            </a:r>
            <a:r>
              <a:rPr lang="en-ZA" sz="1600" dirty="0">
                <a:latin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then operating on the array with the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sin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tan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log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x = </a:t>
            </a:r>
            <a:r>
              <a:rPr lang="fr-FR"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(0,2*pi)</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x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0    0.0635    0.1269    0.1904    0.2539    0.3173    0.3808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y_1 = sin(x)</a:t>
            </a:r>
            <a:endPar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y_1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0    0.0634    0.1266    0.1893    0.2511    0.3120    0.3717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y_2 = tan(x)</a:t>
            </a:r>
            <a:endParaRPr lang="fr-FR" sz="16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endParaRPr>
          </a:p>
          <a:p>
            <a:pPr marL="87313" indent="0" algn="just">
              <a:lnSpc>
                <a:spcPct val="120000"/>
              </a:lnSpc>
              <a:spcBef>
                <a:spcPts val="0"/>
              </a:spcBef>
              <a:buNone/>
              <a:tabLst>
                <a:tab pos="87313" algn="l"/>
              </a:tabLst>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y_2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87313" indent="0" algn="just">
              <a:lnSpc>
                <a:spcPct val="120000"/>
              </a:lnSpc>
              <a:spcBef>
                <a:spcPts val="0"/>
              </a:spcBef>
              <a:buNone/>
              <a:tabLst>
                <a:tab pos="87313" algn="l"/>
              </a:tabLst>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0    0.0636    0.1276    0.1927    0.2595    0.3284    0.4003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y_3 = log(x)</a:t>
            </a:r>
          </a:p>
          <a:p>
            <a:pPr marL="457200" lvl="1" indent="-369888" algn="just">
              <a:lnSpc>
                <a:spcPct val="12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y_3 = </a:t>
            </a:r>
            <a:r>
              <a:rPr lang="en-GB" sz="14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-Inf   -2.7572   -2.0641   -1.6586   -1.3709   -1.1478   -0.9655 </a:t>
            </a:r>
            <a:r>
              <a:rPr lang="en-GB" sz="14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E7104F6-9FEE-60B3-3660-F4A4DF9168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2193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that all 100 evaluated values of each function were generated with a single line of code. If you are unsure of whether a function can operate on an array, search for its definition in the documentation either by:</a:t>
            </a:r>
          </a:p>
          <a:p>
            <a:pPr lvl="1" algn="just">
              <a:lnSpc>
                <a:spcPct val="107000"/>
              </a:lnSpc>
              <a:spcBef>
                <a:spcPts val="1050"/>
              </a:spcBef>
              <a:spcAft>
                <a:spcPts val="1050"/>
              </a:spcAf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Using the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Search Documentation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box on the top right-hand corner of the MATLAB user interface </a:t>
            </a:r>
          </a:p>
          <a:p>
            <a:pPr lvl="1" algn="just">
              <a:lnSpc>
                <a:spcPct val="107000"/>
              </a:lnSpc>
              <a:spcBef>
                <a:spcPts val="1050"/>
              </a:spcBef>
              <a:spcAft>
                <a:spcPts val="1050"/>
              </a:spcAf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Typing the function in a code section or the command window and press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F1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or right-click and select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Help on "Function“</a:t>
            </a:r>
            <a:endParaRPr lang="en-GB" sz="1800"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If the function does not operate on an array, make use of the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arrayfun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 See </a:t>
            </a:r>
            <a:r>
              <a:rPr lang="en-GB"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arrayfun</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documentation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on this.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ABA47D-15AE-2DEB-E3C0-934BEC9B2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104" y="2635155"/>
            <a:ext cx="1656000" cy="235451"/>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3958766F-0DAF-F821-B214-6E2292E6DB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5611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18371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2009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182563" lvl="1" indent="0" algn="just">
              <a:lnSpc>
                <a:spcPct val="10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0.8147    0.9058    0.1270    0.9134    0.6324</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array,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5 equally spaced element values between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Determine the absolute value of this array using the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abs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x = </a:t>
            </a:r>
            <a:r>
              <a:rPr lang="pt-BR" sz="1500" dirty="0">
                <a:effectLst/>
                <a:latin typeface="Consolas" panose="020B0609020204030204" pitchFamily="49" charset="0"/>
                <a:ea typeface="Times New Roman" panose="02020603050405020304" pitchFamily="18" charset="0"/>
                <a:cs typeface="Times New Roman" panose="02020603050405020304" pitchFamily="18" charset="0"/>
              </a:rPr>
              <a:t>linspace(-1,1,5)</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x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abs</a:t>
            </a:r>
            <a:r>
              <a:rPr lang="pt-BR" sz="1500" dirty="0">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100" dirty="0">
                <a:effectLst/>
                <a:latin typeface="Consolas" panose="020B0609020204030204" pitchFamily="49" charset="0"/>
                <a:ea typeface="Times New Roman" panose="02020603050405020304" pitchFamily="18" charset="0"/>
                <a:cs typeface="Times New Roman" panose="02020603050405020304" pitchFamily="18" charset="0"/>
              </a:rPr>
              <a:t>	x = </a:t>
            </a:r>
            <a:r>
              <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1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449176" y="3067849"/>
            <a:ext cx="567000" cy="540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02BA9651-B76E-062F-BFE2-4E6365D82C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6606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spcBef>
                <a:spcPts val="700"/>
              </a:spcBef>
              <a:spcAft>
                <a:spcPts val="70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Introduction to arrays and matrices</a:t>
            </a:r>
            <a:endParaRPr lang="en-ZA" sz="18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name MATLAB is an abbreviation of "</a:t>
            </a: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MATrix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LABoratory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MATLAB was designed to work with matrices as the fundamental unit of data.</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1" name="Picture 10" descr="Text">
            <a:extLst>
              <a:ext uri="{FF2B5EF4-FFF2-40B4-BE49-F238E27FC236}">
                <a16:creationId xmlns:a16="http://schemas.microsoft.com/office/drawing/2014/main" id="{AFCEB8FA-FBB0-8D74-65C2-C62FD15E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49" y="3241017"/>
            <a:ext cx="5553701" cy="23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362DBB81-BF21-23EF-D932-C6D1D30C6B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 </a:t>
            </a: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relational and logical operators,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40</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9AA9B6E-B158-3763-C508-625320E76C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How to Make a Vector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Video: How to Insert Data Into a Vector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Documentation: Removing Rows or Columns from a Matrix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Video: Working with Arrays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Video: Indexing Columns and Rows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Documentation: Matrices and Arrays - Functions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rPr>
              <a:t>MATLAB Fundamentals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41</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ACE42D5D-FDAF-9926-8249-2275AFAF52B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lnSpcReduction="10000"/>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Image Compression with Low-Rank SVD</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42</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62DAAEFE-FCB6-DFC6-B508-9C832E9DC5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Week_2_Part_1_Arrays_and_Matrices.mlx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43</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 matrix is regular two-dimensional grid, or table, of numbers, with rows and/or columns.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9" name="Picture 8" descr="Icon">
            <a:extLst>
              <a:ext uri="{FF2B5EF4-FFF2-40B4-BE49-F238E27FC236}">
                <a16:creationId xmlns:a16="http://schemas.microsoft.com/office/drawing/2014/main" id="{A8B5E24A-C466-73CA-E036-DA33FA932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13" y="2103310"/>
            <a:ext cx="5553020" cy="306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3A086CB-703F-E9AF-9072-CC6DE6A57D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232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They can come in many shapes and sizes, and we have a special case when there is only a single row and/or column.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A picture containing table">
            <a:extLst>
              <a:ext uri="{FF2B5EF4-FFF2-40B4-BE49-F238E27FC236}">
                <a16:creationId xmlns:a16="http://schemas.microsoft.com/office/drawing/2014/main" id="{88F3D8E6-76A1-AA9D-7F80-660F12AD0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29" y="1881000"/>
            <a:ext cx="7343188" cy="3096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97FC7E1-41D6-1B0F-E498-5624BEAD7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778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what MATLAB understands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arrays and matrices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be. Refer to the image below, beginning at the smallest, inner most oval and working our way to the largest, outer most oval. When there is only one row and one column, we have a scalar value. A scalar value would be any numerical value that includes the digits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9</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 a positive or negative form, for example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b="1"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9" name="Picture 8" descr="Diagram">
            <a:extLst>
              <a:ext uri="{FF2B5EF4-FFF2-40B4-BE49-F238E27FC236}">
                <a16:creationId xmlns:a16="http://schemas.microsoft.com/office/drawing/2014/main" id="{BEE7E3A2-9DBD-597F-2BCC-5AC746CE1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146" y="2725421"/>
            <a:ext cx="5042360" cy="3672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68EBEED3-9956-1B47-1CF6-B0798E7FDA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6501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When there is a single row or column, we have a vector. A vector is a collection of scalar values/elements arranged in row or column form and is also known as a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 numeric array. Combining row or column vectors results in a matrix, which is also referred to as a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 numeric array. When you wish to include data that is not in numeric form, we refer to the variable simply as an array. An array can have multiple data types and values in one variable and can be of any size/dimension. Examples of arrays include: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Numeric arrays</a:t>
            </a: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Character arrays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Cell arrays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Tables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6A64EBC-6108-8B1D-398B-DFD637AAE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7325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7F348D-08CA-F7BF-04EB-30FCE7179126}"/>
              </a:ext>
            </a:extLst>
          </p:cNvPr>
          <p:cNvSpPr/>
          <p:nvPr/>
        </p:nvSpPr>
        <p:spPr>
          <a:xfrm>
            <a:off x="460408" y="436082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interact with applications of matrices and arrays in your everyday life, with images being likely the most common one. An image is stored in electronic devices as arrays or matrices, where each pixel in the image is represented by a single element in an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-dimensional array or matrix. For grayscale images, only one matrix is stored with element values between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(white)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(black). Colour images are a collection of three array/matrix layers based on RGB code, i.e. a matrix for Red, Green, and Blue coded numerical values. </a:t>
            </a: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Run the following code will import a stock image from MATLAB, convert it to grayscale, and display it. </a:t>
            </a:r>
          </a:p>
          <a:p>
            <a:pPr marL="0" indent="0" algn="just">
              <a:buNone/>
              <a:tabLst>
                <a:tab pos="182563" algn="l"/>
              </a:tabLst>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imread</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'street1.jpg’</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 = rgb2gray(A);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Untitled">
            <a:extLst>
              <a:ext uri="{FF2B5EF4-FFF2-40B4-BE49-F238E27FC236}">
                <a16:creationId xmlns:a16="http://schemas.microsoft.com/office/drawing/2014/main" id="{94ABD9A0-2C76-09E2-9B0F-F1DE56D7B9FF}"/>
              </a:ext>
            </a:extLst>
          </p:cNvPr>
          <p:cNvPicPr>
            <a:picLocks noChangeAspect="1"/>
          </p:cNvPicPr>
          <p:nvPr/>
        </p:nvPicPr>
        <p:blipFill>
          <a:blip r:embed="rId2"/>
          <a:stretch>
            <a:fillRect/>
          </a:stretch>
        </p:blipFill>
        <p:spPr>
          <a:xfrm>
            <a:off x="522154" y="3319413"/>
            <a:ext cx="567000" cy="540000"/>
          </a:xfrm>
          <a:prstGeom prst="rect">
            <a:avLst/>
          </a:prstGeom>
        </p:spPr>
      </p:pic>
      <p:pic>
        <p:nvPicPr>
          <p:cNvPr id="9" name="Graphic 8" descr="Chevron arrows with solid fill">
            <a:hlinkClick r:id="rId3" action="ppaction://hlinksldjump"/>
            <a:extLst>
              <a:ext uri="{FF2B5EF4-FFF2-40B4-BE49-F238E27FC236}">
                <a16:creationId xmlns:a16="http://schemas.microsoft.com/office/drawing/2014/main" id="{F7275B4B-7EB3-02CD-8B58-A3233B46E6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09987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3091</TotalTime>
  <Words>4837</Words>
  <Application>Microsoft Office PowerPoint</Application>
  <PresentationFormat>On-screen Show (4:3)</PresentationFormat>
  <Paragraphs>508</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Unicode MS</vt:lpstr>
      <vt:lpstr>Calibri</vt:lpstr>
      <vt:lpstr>Calibri Light</vt:lpstr>
      <vt:lpstr>Cambria Math</vt:lpstr>
      <vt:lpstr>Consolas</vt:lpstr>
      <vt:lpstr>Helvetica</vt:lpstr>
      <vt:lpstr>Symbol</vt:lpstr>
      <vt:lpstr>Times New Roman</vt:lpstr>
      <vt:lpstr>Office Theme</vt:lpstr>
      <vt:lpstr>Arrays and Matrices </vt:lpstr>
      <vt:lpstr>Table of Contents</vt:lpstr>
      <vt:lpstr>Recap of Week 1:  Introduction and Data Types</vt:lpstr>
      <vt:lpstr>Arrays and Matrices</vt:lpstr>
      <vt:lpstr>Arrays and Matrices</vt:lpstr>
      <vt:lpstr>Arrays and Matrices</vt:lpstr>
      <vt:lpstr>Arrays and Matrices</vt:lpstr>
      <vt:lpstr>Arrays and Matrices</vt:lpstr>
      <vt:lpstr>Arrays and Matrices</vt:lpstr>
      <vt:lpstr>Arrays and Matrices</vt:lpstr>
      <vt:lpstr>Array creation</vt:lpstr>
      <vt:lpstr>Array creation</vt:lpstr>
      <vt:lpstr>Array creation</vt:lpstr>
      <vt:lpstr>Array creation</vt:lpstr>
      <vt:lpstr>Array creation</vt:lpstr>
      <vt:lpstr>Array creation</vt:lpstr>
      <vt:lpstr>Array creation</vt:lpstr>
      <vt:lpstr>Array creation</vt:lpstr>
      <vt:lpstr>Array creation</vt:lpstr>
      <vt:lpstr>Array Indexing</vt:lpstr>
      <vt:lpstr>Array Indexing</vt:lpstr>
      <vt:lpstr>Array Indexing</vt:lpstr>
      <vt:lpstr>Array Indexing</vt:lpstr>
      <vt:lpstr>Array Indexing</vt:lpstr>
      <vt:lpstr>Array Indexing</vt:lpstr>
      <vt:lpstr>Array Indexing</vt:lpstr>
      <vt:lpstr>Array concatenation</vt:lpstr>
      <vt:lpstr>Array concatenation</vt:lpstr>
      <vt:lpstr>Array concatenation</vt:lpstr>
      <vt:lpstr>Array concatenation</vt:lpstr>
      <vt:lpstr>Array concatenation</vt:lpstr>
      <vt:lpstr>Array concatenation</vt:lpstr>
      <vt:lpstr>Operate with functions on arrays</vt:lpstr>
      <vt:lpstr>Operate with functions on arrays</vt:lpstr>
      <vt:lpstr>Operate with functions on arrays</vt:lpstr>
      <vt:lpstr>Operate with functions on arrays</vt:lpstr>
      <vt:lpstr>Operate with functions on arrays</vt:lpstr>
      <vt:lpstr>Operate with functions on arrays</vt:lpstr>
      <vt:lpstr>Operate with functions on arrays</vt:lpstr>
      <vt:lpstr>What we've covered this week in part 1: Arrays and Matrices</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503</cp:revision>
  <dcterms:created xsi:type="dcterms:W3CDTF">2023-05-01T18:31:50Z</dcterms:created>
  <dcterms:modified xsi:type="dcterms:W3CDTF">2023-05-08T23:50:50Z</dcterms:modified>
</cp:coreProperties>
</file>