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67" r:id="rId2"/>
    <p:sldId id="257" r:id="rId3"/>
    <p:sldId id="258" r:id="rId4"/>
    <p:sldId id="271" r:id="rId5"/>
    <p:sldId id="359" r:id="rId6"/>
    <p:sldId id="379" r:id="rId7"/>
    <p:sldId id="380" r:id="rId8"/>
    <p:sldId id="360" r:id="rId9"/>
    <p:sldId id="361" r:id="rId10"/>
    <p:sldId id="381" r:id="rId11"/>
    <p:sldId id="363" r:id="rId12"/>
    <p:sldId id="364" r:id="rId13"/>
    <p:sldId id="371" r:id="rId14"/>
    <p:sldId id="382" r:id="rId15"/>
    <p:sldId id="372" r:id="rId16"/>
    <p:sldId id="384" r:id="rId17"/>
    <p:sldId id="385" r:id="rId18"/>
    <p:sldId id="383" r:id="rId19"/>
    <p:sldId id="268" r:id="rId20"/>
    <p:sldId id="270" r:id="rId21"/>
    <p:sldId id="29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00FF"/>
    <a:srgbClr val="A709F5"/>
    <a:srgbClr val="D55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9" d="100"/>
          <a:sy n="99" d="100"/>
        </p:scale>
        <p:origin x="27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2023/05/09</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9.xml"/><Relationship Id="rId18" Type="http://schemas.openxmlformats.org/officeDocument/2006/relationships/image" Target="../media/image4.svg"/><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18.xml"/><Relationship Id="rId17" Type="http://schemas.openxmlformats.org/officeDocument/2006/relationships/image" Target="../media/image3.png"/><Relationship Id="rId2" Type="http://schemas.openxmlformats.org/officeDocument/2006/relationships/slide" Target="slide3.xml"/><Relationship Id="rId16"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9.xml"/><Relationship Id="rId11" Type="http://schemas.openxmlformats.org/officeDocument/2006/relationships/slide" Target="slide17.xml"/><Relationship Id="rId5" Type="http://schemas.openxmlformats.org/officeDocument/2006/relationships/slide" Target="slide6.xml"/><Relationship Id="rId15" Type="http://schemas.openxmlformats.org/officeDocument/2006/relationships/slide" Target="slide21.xml"/><Relationship Id="rId10" Type="http://schemas.openxmlformats.org/officeDocument/2006/relationships/slide" Target="slide15.xml"/><Relationship Id="rId4" Type="http://schemas.openxmlformats.org/officeDocument/2006/relationships/slide" Target="slide5.xml"/><Relationship Id="rId9" Type="http://schemas.openxmlformats.org/officeDocument/2006/relationships/slide" Target="slide13.xml"/><Relationship Id="rId14" Type="http://schemas.openxmlformats.org/officeDocument/2006/relationships/slide" Target="slide20.xml"/></Relationships>
</file>

<file path=ppt/slides/_rels/slide20.xml.rels><?xml version="1.0" encoding="UTF-8" standalone="yes"?>
<Relationships xmlns="http://schemas.openxmlformats.org/package/2006/relationships"><Relationship Id="rId3" Type="http://schemas.openxmlformats.org/officeDocument/2006/relationships/hyperlink" Target="https://www.mathworks.com/help/matlab/matlab_prog/conditional-statements.html" TargetMode="External"/><Relationship Id="rId2" Type="http://schemas.openxmlformats.org/officeDocument/2006/relationships/hyperlink" Target="https://www.mathworks.com/help/matlab/matlab_prog/preallocating-arrays.html" TargetMode="External"/><Relationship Id="rId1" Type="http://schemas.openxmlformats.org/officeDocument/2006/relationships/slideLayout" Target="../slideLayouts/slideLayout2.xml"/><Relationship Id="rId6" Type="http://schemas.openxmlformats.org/officeDocument/2006/relationships/hyperlink" Target="https://www.mathworks.com/help/matlab/matlab_prog/use-trycatch-to-handle-errors.html" TargetMode="External"/><Relationship Id="rId5" Type="http://schemas.openxmlformats.org/officeDocument/2006/relationships/hyperlink" Target="https://www.mathworks.com/help/matlab/matlab_prog/loop-control-statements.html" TargetMode="External"/><Relationship Id="rId4" Type="http://schemas.openxmlformats.org/officeDocument/2006/relationships/hyperlink" Target="https://www.mathworks.com/help/matlab/control-flow.html?s_tid=CRUX_lftnav"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Live%20Scripts/Week_3_Part_2_ControlFlowStructures.mlx" TargetMode="External"/><Relationship Id="rId2" Type="http://schemas.openxmlformats.org/officeDocument/2006/relationships/hyperlink" Target="../Live%20Scripts/Week_1_Part_1_Fundamentals.mlx"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Autofit/>
          </a:bodyPr>
          <a:lstStyle/>
          <a:p>
            <a:pPr>
              <a:lnSpc>
                <a:spcPct val="150000"/>
              </a:lnSpc>
            </a:pPr>
            <a: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t>Control Flow Structures - Loop Structures - Part B: Solutions</a:t>
            </a:r>
            <a:b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ZA" sz="3200" b="1" dirty="0">
              <a:solidFill>
                <a:srgbClr val="D55000"/>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dirty="0"/>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AA31C7-A35F-0B4F-714E-25B595E94FFD}"/>
              </a:ext>
            </a:extLst>
          </p:cNvPr>
          <p:cNvSpPr/>
          <p:nvPr/>
        </p:nvSpPr>
        <p:spPr>
          <a:xfrm>
            <a:off x="462013" y="2344046"/>
            <a:ext cx="8229600" cy="1872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Conditional Statements and Loop Structures Combined</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spcBef>
                <a:spcPts val="700"/>
              </a:spcBef>
              <a:spcAft>
                <a:spcPts val="700"/>
              </a:spcAft>
              <a:buNone/>
            </a:pPr>
            <a:r>
              <a:rPr lang="en-ZA" sz="1500" b="1" dirty="0">
                <a:effectLst/>
                <a:latin typeface="Helvetica" panose="020B0604020202020204" pitchFamily="34" charset="0"/>
                <a:ea typeface="Times New Roman" panose="02020603050405020304" pitchFamily="18" charset="0"/>
                <a:cs typeface="Times New Roman" panose="02020603050405020304" pitchFamily="18" charset="0"/>
              </a:rPr>
              <a:t>           Now Try for Yourself!</a:t>
            </a:r>
          </a:p>
          <a:p>
            <a:pPr marL="0" indent="0" algn="just">
              <a:lnSpc>
                <a:spcPct val="107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Using a for loop and an if statement and given an array of vegetables, print out all the vegetables that are apples. Write the code in the space below. </a:t>
            </a:r>
          </a:p>
          <a:p>
            <a:pPr marL="180975" lvl="1" indent="-95250" algn="just">
              <a:lnSpc>
                <a:spcPts val="1400"/>
              </a:lnSpc>
              <a:spcBef>
                <a:spcPts val="700"/>
              </a:spcBef>
              <a:buNone/>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fruits = [</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"apples"</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"pears"</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"pineapples"</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"apples"</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180975" lvl="1" indent="-95250" algn="just">
              <a:lnSpc>
                <a:spcPts val="1400"/>
              </a:lnSpc>
              <a:spcBef>
                <a:spcPts val="700"/>
              </a:spcBef>
              <a:buNone/>
            </a:pP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0975" lvl="1" indent="-95250" algn="just">
              <a:lnSpc>
                <a:spcPts val="1400"/>
              </a:lnSpc>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for </a:t>
            </a: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fruits</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0975" lvl="1" indent="-95250" algn="just">
              <a:lnSpc>
                <a:spcPts val="1400"/>
              </a:lnSpc>
              <a:buNone/>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if </a:t>
            </a: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"apples"</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0975" lvl="1" indent="-95250" algn="just">
              <a:lnSpc>
                <a:spcPts val="1400"/>
              </a:lnSpc>
              <a:buNone/>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disp</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0975" lvl="1" indent="-95250" algn="just">
              <a:lnSpc>
                <a:spcPts val="1400"/>
              </a:lnSpc>
              <a:buNone/>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0975" lvl="1" indent="-95250" algn="just">
              <a:lnSpc>
                <a:spcPts val="1400"/>
              </a:lnSpc>
              <a:spcAft>
                <a:spcPts val="700"/>
              </a:spcAft>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457200" lvl="1" indent="-190500" algn="just">
              <a:lnSpc>
                <a:spcPct val="107000"/>
              </a:lnSpc>
              <a:buNone/>
            </a:pPr>
            <a:r>
              <a:rPr lang="en-ZA" sz="11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apples</a:t>
            </a:r>
            <a:endParaRPr lang="en-ZA" sz="1100" dirty="0">
              <a:effectLst/>
              <a:latin typeface="Consolas" panose="020B0609020204030204" pitchFamily="49" charset="0"/>
              <a:ea typeface="Times New Roman" panose="02020603050405020304" pitchFamily="18" charset="0"/>
              <a:cs typeface="Times New Roman" panose="02020603050405020304" pitchFamily="18" charset="0"/>
            </a:endParaRPr>
          </a:p>
          <a:p>
            <a:pPr marL="457200" lvl="1" indent="-190500" algn="just">
              <a:lnSpc>
                <a:spcPct val="107000"/>
              </a:lnSpc>
              <a:buNone/>
            </a:pPr>
            <a:r>
              <a:rPr lang="en-ZA" sz="11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apples</a:t>
            </a:r>
            <a:endParaRPr lang="en-ZA" sz="11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dirty="0"/>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10</a:t>
            </a:fld>
            <a:endParaRPr lang="en-ZA"/>
          </a:p>
        </p:txBody>
      </p:sp>
      <p:pic>
        <p:nvPicPr>
          <p:cNvPr id="7" name="Untitled">
            <a:extLst>
              <a:ext uri="{FF2B5EF4-FFF2-40B4-BE49-F238E27FC236}">
                <a16:creationId xmlns:a16="http://schemas.microsoft.com/office/drawing/2014/main" id="{23EE75C3-EB32-26D0-931B-FB3E011D7BF6}"/>
              </a:ext>
            </a:extLst>
          </p:cNvPr>
          <p:cNvPicPr>
            <a:picLocks noChangeAspect="1"/>
          </p:cNvPicPr>
          <p:nvPr/>
        </p:nvPicPr>
        <p:blipFill>
          <a:blip r:embed="rId2"/>
          <a:stretch>
            <a:fillRect/>
          </a:stretch>
        </p:blipFill>
        <p:spPr>
          <a:xfrm>
            <a:off x="551650" y="973661"/>
            <a:ext cx="567000" cy="540000"/>
          </a:xfrm>
          <a:prstGeom prst="rect">
            <a:avLst/>
          </a:prstGeom>
        </p:spPr>
      </p:pic>
      <p:pic>
        <p:nvPicPr>
          <p:cNvPr id="8" name="Graphic 7" descr="Chevron arrows with solid fill">
            <a:hlinkClick r:id="rId3" action="ppaction://hlinksldjump"/>
            <a:extLst>
              <a:ext uri="{FF2B5EF4-FFF2-40B4-BE49-F238E27FC236}">
                <a16:creationId xmlns:a16="http://schemas.microsoft.com/office/drawing/2014/main" id="{3671A98A-D1AF-9E08-742F-C1F9A3F0F2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416888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Switch-Case Statements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1" y="1276983"/>
            <a:ext cx="8229600" cy="5112000"/>
          </a:xfrm>
        </p:spPr>
        <p:txBody>
          <a:bodyPr>
            <a:noAutofit/>
          </a:bodyPr>
          <a:lstStyle/>
          <a:p>
            <a:pPr marL="0" indent="0" algn="just">
              <a:lnSpc>
                <a:spcPct val="107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The switch-case statement is similar to multiport switches in real circuits and similar to the use of if-else statements, however there are more suitable for the implementation of discrete conditions. We may compare the pseudo-code statements for both the switch-case and if-else:</a:t>
            </a:r>
          </a:p>
          <a:p>
            <a:pPr marL="457200" lvl="3" indent="-276225" algn="just">
              <a:lnSpc>
                <a:spcPct val="100000"/>
              </a:lnSpc>
              <a:spcBef>
                <a:spcPts val="0"/>
              </a:spcBef>
              <a:buNone/>
            </a:pPr>
            <a:r>
              <a:rPr lang="en-ZA" sz="1500" dirty="0">
                <a:solidFill>
                  <a:schemeClr val="accent6">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 if-else example</a:t>
            </a:r>
          </a:p>
          <a:p>
            <a:pPr marL="457200" lvl="3" indent="-276225" algn="just">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key == expression1</a:t>
            </a:r>
          </a:p>
          <a:p>
            <a:pPr marL="457200" lvl="3" indent="-276225"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statementGroup1;</a:t>
            </a:r>
          </a:p>
          <a:p>
            <a:pPr marL="457200" lvl="3" indent="-276225" algn="just">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key == expression2</a:t>
            </a:r>
          </a:p>
          <a:p>
            <a:pPr marL="457200" lvl="3" indent="-276225"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statementGroup2;</a:t>
            </a:r>
          </a:p>
          <a:p>
            <a:pPr marL="457200" lvl="3" indent="-276225" algn="just">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a:p>
            <a:pPr marL="457200" lvl="3" indent="-276225" algn="just">
              <a:lnSpc>
                <a:spcPct val="100000"/>
              </a:lnSpc>
              <a:spcBef>
                <a:spcPts val="0"/>
              </a:spcBef>
              <a:buNone/>
            </a:pP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457200" lvl="3" indent="-276225" algn="just">
              <a:lnSpc>
                <a:spcPct val="100000"/>
              </a:lnSpc>
              <a:spcBef>
                <a:spcPts val="0"/>
              </a:spcBef>
              <a:buNone/>
            </a:pPr>
            <a:r>
              <a:rPr lang="en-ZA" sz="1500" dirty="0">
                <a:solidFill>
                  <a:schemeClr val="accent6">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 switch-case example</a:t>
            </a:r>
          </a:p>
          <a:p>
            <a:pPr marL="457200" lvl="3" indent="-276225" algn="just">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switch</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switchExpression</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457200" lvl="3" indent="-276225"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case</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expressionToMatch1</a:t>
            </a:r>
          </a:p>
          <a:p>
            <a:pPr marL="457200" lvl="3" indent="-276225"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statementGroup1</a:t>
            </a:r>
          </a:p>
          <a:p>
            <a:pPr marL="457200" lvl="3" indent="-276225"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case</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expressionToMatch2</a:t>
            </a:r>
          </a:p>
          <a:p>
            <a:pPr marL="457200" lvl="3" indent="-276225"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statementGroup2</a:t>
            </a:r>
          </a:p>
          <a:p>
            <a:pPr marL="457200" lvl="3" indent="-276225"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otherwise</a:t>
            </a:r>
          </a:p>
          <a:p>
            <a:pPr marL="457200" lvl="3" indent="-276225"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statementGroup3</a:t>
            </a:r>
          </a:p>
          <a:p>
            <a:pPr marL="457200" lvl="3" indent="-276225" algn="just">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a:p>
            <a:pPr marL="0" lvl="3" indent="0" algn="just">
              <a:lnSpc>
                <a:spcPct val="100000"/>
              </a:lnSpc>
              <a:spcBef>
                <a:spcPts val="0"/>
              </a:spcBef>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As we can see the switch-case statement improves the readability for discrete variables to match. </a:t>
            </a:r>
            <a:endParaRPr lang="en-ZA" sz="1500" dirty="0">
              <a:solidFill>
                <a:srgbClr val="0070C0"/>
              </a:solidFill>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dirty="0"/>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11</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B6935C6F-CA31-4886-D60A-2A3AF27232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836560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D71E07-9D4D-AA68-03BF-B1952FFEC005}"/>
              </a:ext>
            </a:extLst>
          </p:cNvPr>
          <p:cNvSpPr/>
          <p:nvPr/>
        </p:nvSpPr>
        <p:spPr>
          <a:xfrm>
            <a:off x="452488" y="2410721"/>
            <a:ext cx="8229600" cy="2376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Switch-Case Statements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1" y="1276983"/>
            <a:ext cx="8229600" cy="5112000"/>
          </a:xfrm>
        </p:spPr>
        <p:txBody>
          <a:bodyPr>
            <a:noAutofit/>
          </a:bodyPr>
          <a:lstStyle/>
          <a:p>
            <a:pPr marL="0" indent="0" algn="just">
              <a:lnSpc>
                <a:spcPct val="107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In the instance where a radius is specified, we may want to give our programme the ability to choose between the type of area calculation, we could use a switch-case statement to match the desired area calculation. In the example below, based on the selected radius and chosen formula, a switch-case statement is used to calculate the selected area.</a:t>
            </a:r>
          </a:p>
          <a:p>
            <a:pPr marL="180975" lvl="3" indent="0"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radius = 23</a:t>
            </a:r>
            <a:r>
              <a:rPr lang="en-ZA" sz="1500" dirty="0">
                <a:solidFill>
                  <a:schemeClr val="accent6">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 meters</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0975" lvl="3" indent="0" algn="just">
              <a:lnSpc>
                <a:spcPct val="100000"/>
              </a:lnSpc>
              <a:spcBef>
                <a:spcPts val="0"/>
              </a:spcBef>
              <a:buNone/>
            </a:pP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calculateType</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 </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'Volume'</a:t>
            </a:r>
          </a:p>
          <a:p>
            <a:pPr marL="180975" lvl="3" indent="0" algn="just">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switch</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calculateType</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0975" lvl="3" indent="0"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case</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'Perimeter'</a:t>
            </a:r>
          </a:p>
          <a:p>
            <a:pPr marL="180975" lvl="3" indent="0"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perimeter = 2*pi*radius</a:t>
            </a:r>
          </a:p>
          <a:p>
            <a:pPr marL="180975" lvl="3" indent="0"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case</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'Area'</a:t>
            </a:r>
          </a:p>
          <a:p>
            <a:pPr marL="180975" lvl="3" indent="0"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area = pi*radius^2</a:t>
            </a:r>
          </a:p>
          <a:p>
            <a:pPr marL="180975" lvl="3" indent="0"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case</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'Volume'</a:t>
            </a:r>
          </a:p>
          <a:p>
            <a:pPr marL="180975" lvl="3" indent="0"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volume = 4*pi*radius^3/3</a:t>
            </a:r>
          </a:p>
          <a:p>
            <a:pPr marL="180975" lvl="3" indent="0" algn="just">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dirty="0"/>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12</a:t>
            </a:fld>
            <a:endParaRPr lang="en-ZA"/>
          </a:p>
        </p:txBody>
      </p:sp>
      <p:pic>
        <p:nvPicPr>
          <p:cNvPr id="9" name="Untitled">
            <a:extLst>
              <a:ext uri="{FF2B5EF4-FFF2-40B4-BE49-F238E27FC236}">
                <a16:creationId xmlns:a16="http://schemas.microsoft.com/office/drawing/2014/main" id="{EF1B6E67-F0E5-386A-1952-AAC8DBB7FE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781" y="1088508"/>
            <a:ext cx="493026" cy="468000"/>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Chevron arrows with solid fill">
            <a:hlinkClick r:id="rId3" action="ppaction://hlinksldjump"/>
            <a:extLst>
              <a:ext uri="{FF2B5EF4-FFF2-40B4-BE49-F238E27FC236}">
                <a16:creationId xmlns:a16="http://schemas.microsoft.com/office/drawing/2014/main" id="{5567327C-7748-FD14-8D35-6D5E07C055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793692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Switch-Case Statements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0000"/>
                  </a:lnSpc>
                  <a:spcBef>
                    <a:spcPts val="1050"/>
                  </a:spcBef>
                  <a:spcAft>
                    <a:spcPts val="1050"/>
                  </a:spcAft>
                  <a:buNone/>
                </a:pPr>
                <a:r>
                  <a:rPr lang="en-ZA" sz="1500" b="1" dirty="0">
                    <a:effectLst/>
                    <a:latin typeface="Helvetica" panose="020B0604020202020204" pitchFamily="34" charset="0"/>
                    <a:ea typeface="Times New Roman" panose="02020603050405020304" pitchFamily="18" charset="0"/>
                    <a:cs typeface="Times New Roman" panose="02020603050405020304" pitchFamily="18" charset="0"/>
                  </a:rPr>
                  <a:t>          Now Try for Yourself!</a:t>
                </a:r>
                <a:endParaRPr lang="en-ZA" sz="1500" b="1"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Using a switch-case statement, build an algorithm to calculate the formulae of a specified shape. Consider the 3 shapes: </a:t>
                </a:r>
              </a:p>
              <a:p>
                <a:pPr marL="895350" indent="-352425" algn="just">
                  <a:lnSpc>
                    <a:spcPct val="100000"/>
                  </a:lnSpc>
                  <a:spcBef>
                    <a:spcPts val="1050"/>
                  </a:spcBef>
                  <a:spcAft>
                    <a:spcPts val="1050"/>
                  </a:spcAft>
                  <a:buFont typeface="+mj-lt"/>
                  <a:buAutoNum type="arabicPeriod"/>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Square Area = </a:t>
                </a:r>
                <a14:m>
                  <m:oMath xmlns:m="http://schemas.openxmlformats.org/officeDocument/2006/math">
                    <m:sSup>
                      <m:sSupPr>
                        <m:ctrlPr>
                          <a:rPr lang="en-ZA" sz="15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ZA" sz="1500" b="0" i="1" smtClean="0">
                            <a:effectLst/>
                            <a:latin typeface="Cambria Math" panose="02040503050406030204" pitchFamily="18" charset="0"/>
                            <a:ea typeface="Times New Roman" panose="02020603050405020304" pitchFamily="18" charset="0"/>
                            <a:cs typeface="Times New Roman" panose="02020603050405020304" pitchFamily="18" charset="0"/>
                          </a:rPr>
                          <m:t>𝑎</m:t>
                        </m:r>
                      </m:e>
                      <m:sup>
                        <m:r>
                          <a:rPr lang="en-ZA" sz="1500" i="1" smtClean="0">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95350" indent="-352425" algn="just">
                  <a:lnSpc>
                    <a:spcPct val="100000"/>
                  </a:lnSpc>
                  <a:spcBef>
                    <a:spcPts val="1050"/>
                  </a:spcBef>
                  <a:spcAft>
                    <a:spcPts val="1050"/>
                  </a:spcAft>
                  <a:buFont typeface="+mj-lt"/>
                  <a:buAutoNum type="arabicPeriod"/>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Circle Area =  </a:t>
                </a:r>
                <a14:m>
                  <m:oMath xmlns:m="http://schemas.openxmlformats.org/officeDocument/2006/math">
                    <m:r>
                      <a:rPr lang="el-GR" sz="1500" i="1" smtClean="0">
                        <a:effectLst/>
                        <a:latin typeface="Cambria Math" panose="02040503050406030204" pitchFamily="18" charset="0"/>
                        <a:ea typeface="Times New Roman" panose="02020603050405020304" pitchFamily="18" charset="0"/>
                        <a:cs typeface="Times New Roman" panose="02020603050405020304" pitchFamily="18" charset="0"/>
                      </a:rPr>
                      <m:t>𝜋</m:t>
                    </m:r>
                    <m:sSup>
                      <m:sSupPr>
                        <m:ctrlPr>
                          <a:rPr lang="en-ZA" sz="15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ZA" sz="1500" i="1" smtClean="0">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n-ZA" sz="1500" i="1" smtClean="0">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95350" indent="-352425" algn="just">
                  <a:lnSpc>
                    <a:spcPct val="100000"/>
                  </a:lnSpc>
                  <a:spcBef>
                    <a:spcPts val="1050"/>
                  </a:spcBef>
                  <a:spcAft>
                    <a:spcPts val="1050"/>
                  </a:spcAft>
                  <a:buFont typeface="+mj-lt"/>
                  <a:buAutoNum type="arabicPeriod"/>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Rectangle Area = </a:t>
                </a:r>
                <a14:m>
                  <m:oMath xmlns:m="http://schemas.openxmlformats.org/officeDocument/2006/math">
                    <m:r>
                      <m:rPr>
                        <m:sty m:val="p"/>
                      </m:rPr>
                      <a:rPr lang="en-ZA" sz="1500" b="0" i="0" smtClean="0">
                        <a:effectLst/>
                        <a:latin typeface="Cambria Math" panose="02040503050406030204" pitchFamily="18" charset="0"/>
                        <a:ea typeface="Times New Roman" panose="02020603050405020304" pitchFamily="18" charset="0"/>
                        <a:cs typeface="Times New Roman" panose="02020603050405020304" pitchFamily="18" charset="0"/>
                      </a:rPr>
                      <m:t>wl</m:t>
                    </m:r>
                  </m:oMath>
                </a14:m>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Note: ensure that your code has the inputs that are required to calculate the selected area. </a:t>
                </a:r>
              </a:p>
            </p:txBody>
          </p:sp>
        </mc:Choice>
        <mc:Fallback xmlns="">
          <p:sp>
            <p:nvSpPr>
              <p:cNvPr id="3" name="Content Placeholder 2">
                <a:extLst>
                  <a:ext uri="{FF2B5EF4-FFF2-40B4-BE49-F238E27FC236}">
                    <a16:creationId xmlns:a16="http://schemas.microsoft.com/office/drawing/2014/main" id="{2973925E-A732-6BBA-E3F4-6F3FB54599AA}"/>
                  </a:ext>
                </a:extLst>
              </p:cNvPr>
              <p:cNvSpPr>
                <a:spLocks noGrp="1" noRot="1" noChangeAspect="1" noMove="1" noResize="1" noEditPoints="1" noAdjustHandles="1" noChangeArrowheads="1" noChangeShapeType="1" noTextEdit="1"/>
              </p:cNvSpPr>
              <p:nvPr>
                <p:ph idx="1"/>
              </p:nvPr>
            </p:nvSpPr>
            <p:spPr>
              <a:xfrm>
                <a:off x="465022" y="1276983"/>
                <a:ext cx="8127327" cy="5112000"/>
              </a:xfrm>
              <a:blipFill>
                <a:blip r:embed="rId2"/>
                <a:stretch>
                  <a:fillRect l="-300" t="-238" r="-225"/>
                </a:stretch>
              </a:blipFill>
            </p:spPr>
            <p:txBody>
              <a:bodyPr/>
              <a:lstStyle/>
              <a:p>
                <a:r>
                  <a:rPr lang="en-ZA">
                    <a:noFill/>
                  </a:rPr>
                  <a:t> </a:t>
                </a:r>
              </a:p>
            </p:txBody>
          </p:sp>
        </mc:Fallback>
      </mc:AlternateContent>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13</a:t>
            </a:fld>
            <a:endParaRPr lang="en-ZA"/>
          </a:p>
        </p:txBody>
      </p:sp>
      <p:pic>
        <p:nvPicPr>
          <p:cNvPr id="7" name="Untitled">
            <a:extLst>
              <a:ext uri="{FF2B5EF4-FFF2-40B4-BE49-F238E27FC236}">
                <a16:creationId xmlns:a16="http://schemas.microsoft.com/office/drawing/2014/main" id="{F31120D2-4456-9957-D56D-2C541432CE29}"/>
              </a:ext>
            </a:extLst>
          </p:cNvPr>
          <p:cNvPicPr>
            <a:picLocks noChangeAspect="1"/>
          </p:cNvPicPr>
          <p:nvPr/>
        </p:nvPicPr>
        <p:blipFill>
          <a:blip r:embed="rId3"/>
          <a:stretch>
            <a:fillRect/>
          </a:stretch>
        </p:blipFill>
        <p:spPr>
          <a:xfrm>
            <a:off x="551650" y="954611"/>
            <a:ext cx="567000" cy="540000"/>
          </a:xfrm>
          <a:prstGeom prst="rect">
            <a:avLst/>
          </a:prstGeom>
        </p:spPr>
      </p:pic>
      <p:pic>
        <p:nvPicPr>
          <p:cNvPr id="8" name="Graphic 7" descr="Chevron arrows with solid fill">
            <a:hlinkClick r:id="rId4" action="ppaction://hlinksldjump"/>
            <a:extLst>
              <a:ext uri="{FF2B5EF4-FFF2-40B4-BE49-F238E27FC236}">
                <a16:creationId xmlns:a16="http://schemas.microsoft.com/office/drawing/2014/main" id="{BB887CF1-AE32-DE04-ADE3-077CA805D5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14661"/>
            <a:ext cx="360000" cy="360000"/>
          </a:xfrm>
          <a:prstGeom prst="rect">
            <a:avLst/>
          </a:prstGeom>
        </p:spPr>
      </p:pic>
    </p:spTree>
    <p:extLst>
      <p:ext uri="{BB962C8B-B14F-4D97-AF65-F5344CB8AC3E}">
        <p14:creationId xmlns:p14="http://schemas.microsoft.com/office/powerpoint/2010/main" val="3024294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D71E07-9D4D-AA68-03BF-B1952FFEC005}"/>
              </a:ext>
            </a:extLst>
          </p:cNvPr>
          <p:cNvSpPr/>
          <p:nvPr/>
        </p:nvSpPr>
        <p:spPr>
          <a:xfrm>
            <a:off x="423913" y="2124971"/>
            <a:ext cx="8229600" cy="3348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Switch-Case Statements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0000"/>
              </a:lnSpc>
              <a:spcBef>
                <a:spcPts val="1050"/>
              </a:spcBef>
              <a:spcAft>
                <a:spcPts val="1050"/>
              </a:spcAft>
              <a:buNone/>
            </a:pPr>
            <a:r>
              <a:rPr lang="en-ZA" sz="1500" b="1" dirty="0">
                <a:effectLst/>
                <a:latin typeface="Helvetica" panose="020B0604020202020204" pitchFamily="34" charset="0"/>
                <a:ea typeface="Times New Roman" panose="02020603050405020304" pitchFamily="18" charset="0"/>
                <a:cs typeface="Times New Roman" panose="02020603050405020304" pitchFamily="18" charset="0"/>
              </a:rPr>
              <a:t>          Now Try for Yourself!</a:t>
            </a:r>
            <a:endParaRPr lang="en-ZA" sz="1500" b="1"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Write your code in the space below. </a:t>
            </a:r>
          </a:p>
          <a:p>
            <a:pPr marL="180975" lvl="3" indent="0" algn="just">
              <a:lnSpc>
                <a:spcPct val="100000"/>
              </a:lnSpc>
              <a:spcBef>
                <a:spcPts val="0"/>
              </a:spcBef>
              <a:buNone/>
            </a:pP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sideLength</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 6; </a:t>
            </a:r>
            <a:r>
              <a:rPr lang="en-ZA" sz="1500" dirty="0">
                <a:solidFill>
                  <a:schemeClr val="accent6">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 meters</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914400" lvl="3" indent="-733425"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radius = 3.14;</a:t>
            </a:r>
          </a:p>
          <a:p>
            <a:pPr marL="914400" lvl="3" indent="-733425"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width = 5;</a:t>
            </a:r>
          </a:p>
          <a:p>
            <a:pPr marL="914400" lvl="3" indent="-733425"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length = 7;</a:t>
            </a:r>
          </a:p>
          <a:p>
            <a:pPr marL="914400" lvl="3" indent="-733425" algn="just">
              <a:lnSpc>
                <a:spcPct val="100000"/>
              </a:lnSpc>
              <a:spcBef>
                <a:spcPts val="0"/>
              </a:spcBef>
              <a:buNone/>
            </a:pP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914400" lvl="3" indent="-733425" algn="just">
              <a:lnSpc>
                <a:spcPct val="100000"/>
              </a:lnSpc>
              <a:spcBef>
                <a:spcPts val="0"/>
              </a:spcBef>
              <a:buNone/>
            </a:pP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areaType</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 </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'Square'</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p>
          <a:p>
            <a:pPr marL="914400" lvl="3" indent="-733425" algn="just">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switch</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areaType</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914400" lvl="3" indent="-733425"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case</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'Square'</a:t>
            </a:r>
          </a:p>
          <a:p>
            <a:pPr marL="914400" lvl="3" indent="-733425"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area = sideLength^2</a:t>
            </a:r>
          </a:p>
          <a:p>
            <a:pPr marL="914400" lvl="3" indent="-733425"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case</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'Circle'</a:t>
            </a:r>
          </a:p>
          <a:p>
            <a:pPr marL="914400" lvl="3" indent="-733425"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area = pi*radius^2;</a:t>
            </a:r>
          </a:p>
          <a:p>
            <a:pPr marL="914400" lvl="3" indent="-733425"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case</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'Rectangle'</a:t>
            </a:r>
          </a:p>
          <a:p>
            <a:pPr marL="914400" lvl="3" indent="-733425"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area = width*length;</a:t>
            </a:r>
          </a:p>
          <a:p>
            <a:pPr marL="914400" lvl="3" indent="-733425" algn="just">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a:p>
            <a:pPr marL="914400" lvl="3" indent="-733425"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914400" lvl="3" indent="-733425" algn="just">
              <a:lnSpc>
                <a:spcPct val="100000"/>
              </a:lnSpc>
              <a:spcBef>
                <a:spcPts val="0"/>
              </a:spcBef>
              <a:buNone/>
              <a:tabLst>
                <a:tab pos="266700" algn="l"/>
              </a:tabLst>
            </a:pPr>
            <a:r>
              <a:rPr lang="en-ZA" sz="1500" dirty="0">
                <a:latin typeface="Consolas" panose="020B0609020204030204" pitchFamily="49" charset="0"/>
                <a:ea typeface="Times New Roman" panose="02020603050405020304" pitchFamily="18" charset="0"/>
                <a:cs typeface="Times New Roman" panose="02020603050405020304" pitchFamily="18" charset="0"/>
              </a:rPr>
              <a:t>	</a:t>
            </a:r>
            <a:r>
              <a:rPr lang="en-ZA" sz="1200" dirty="0">
                <a:effectLst/>
                <a:latin typeface="Consolas" panose="020B0609020204030204" pitchFamily="49" charset="0"/>
                <a:ea typeface="Times New Roman" panose="02020603050405020304" pitchFamily="18" charset="0"/>
                <a:cs typeface="Times New Roman" panose="02020603050405020304" pitchFamily="18" charset="0"/>
              </a:rPr>
              <a:t>area = 36</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14</a:t>
            </a:fld>
            <a:endParaRPr lang="en-ZA"/>
          </a:p>
        </p:txBody>
      </p:sp>
      <p:pic>
        <p:nvPicPr>
          <p:cNvPr id="7" name="Untitled">
            <a:extLst>
              <a:ext uri="{FF2B5EF4-FFF2-40B4-BE49-F238E27FC236}">
                <a16:creationId xmlns:a16="http://schemas.microsoft.com/office/drawing/2014/main" id="{F31120D2-4456-9957-D56D-2C541432CE29}"/>
              </a:ext>
            </a:extLst>
          </p:cNvPr>
          <p:cNvPicPr>
            <a:picLocks noChangeAspect="1"/>
          </p:cNvPicPr>
          <p:nvPr/>
        </p:nvPicPr>
        <p:blipFill>
          <a:blip r:embed="rId2"/>
          <a:stretch>
            <a:fillRect/>
          </a:stretch>
        </p:blipFill>
        <p:spPr>
          <a:xfrm>
            <a:off x="551650" y="954611"/>
            <a:ext cx="567000" cy="540000"/>
          </a:xfrm>
          <a:prstGeom prst="rect">
            <a:avLst/>
          </a:prstGeom>
        </p:spPr>
      </p:pic>
    </p:spTree>
    <p:extLst>
      <p:ext uri="{BB962C8B-B14F-4D97-AF65-F5344CB8AC3E}">
        <p14:creationId xmlns:p14="http://schemas.microsoft.com/office/powerpoint/2010/main" val="1640231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Trial Structure</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0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When executing a piece of code there may be times when a specific part of your code outputs an unexpected result. This can sometimes cause an error and forcefully stop the execution of your code. In cases where your code takes a bit of time to execute, it will be inconvenient to stop fix and rerun the code. Trials are a special structure in MATLAB which can assist with expected or unexpected outputs in a piece of code. The common structure for a trial structure is specified below;</a:t>
            </a:r>
          </a:p>
          <a:p>
            <a:pPr marL="180975" lvl="1" indent="0" algn="just">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try</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180975" lvl="1" indent="0"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statementGroup1</a:t>
            </a:r>
          </a:p>
          <a:p>
            <a:pPr marL="180975" lvl="1" indent="0" algn="just">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catch</a:t>
            </a:r>
          </a:p>
          <a:p>
            <a:pPr marL="180975" lvl="1" indent="0"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statementGroup2</a:t>
            </a:r>
          </a:p>
          <a:p>
            <a:pPr marL="180975" lvl="1" indent="0" algn="just">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a:p>
            <a:pPr marL="0" indent="0" algn="just">
              <a:lnSpc>
                <a:spcPct val="100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This structure reads as follows; "The statements in statement group 1 are executed. If an error occurs, an error message is recorded, and the execution is moved to statement group 2. If the execution of statement 1 does not error, then the whole structure is complete and statement group 2 is not executed". Trial structures make a piece of code more reliable and efficient and makes your code less likely to error unexpectedly. </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15</a:t>
            </a:fld>
            <a:endParaRPr lang="en-ZA"/>
          </a:p>
        </p:txBody>
      </p:sp>
    </p:spTree>
    <p:extLst>
      <p:ext uri="{BB962C8B-B14F-4D97-AF65-F5344CB8AC3E}">
        <p14:creationId xmlns:p14="http://schemas.microsoft.com/office/powerpoint/2010/main" val="3391714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E3309B0-EF08-5DA5-F891-90BFCB9546A5}"/>
              </a:ext>
            </a:extLst>
          </p:cNvPr>
          <p:cNvSpPr/>
          <p:nvPr/>
        </p:nvSpPr>
        <p:spPr>
          <a:xfrm>
            <a:off x="452488" y="2324996"/>
            <a:ext cx="8229600" cy="1427854"/>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Trial Structure</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0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Consider a non-existent function called "</a:t>
            </a:r>
            <a:r>
              <a:rPr lang="en-ZA" sz="1500" dirty="0" err="1">
                <a:effectLst/>
                <a:latin typeface="Helvetica" panose="020B0604020202020204" pitchFamily="34" charset="0"/>
                <a:ea typeface="Times New Roman" panose="02020603050405020304" pitchFamily="18" charset="0"/>
                <a:cs typeface="Times New Roman" panose="02020603050405020304" pitchFamily="18" charset="0"/>
              </a:rPr>
              <a:t>notAFunction</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if there is an error/unexpected result, a default array will be assigned as the output.</a:t>
            </a:r>
          </a:p>
          <a:p>
            <a:pPr marL="0" indent="0" algn="just">
              <a:lnSpc>
                <a:spcPct val="100000"/>
              </a:lnSpc>
              <a:spcBef>
                <a:spcPts val="1050"/>
              </a:spcBef>
              <a:spcAft>
                <a:spcPts val="1050"/>
              </a:spcAft>
              <a:buNone/>
            </a:pP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180975" lvl="2" indent="0" algn="just">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try</a:t>
            </a:r>
            <a:r>
              <a:rPr lang="en-ZA" sz="1500" dirty="0">
                <a:solidFill>
                  <a:schemeClr val="accent5">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 </a:t>
            </a:r>
          </a:p>
          <a:p>
            <a:pPr marL="180975" lvl="2" indent="0"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 =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notAFunction</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(5)</a:t>
            </a:r>
          </a:p>
          <a:p>
            <a:pPr marL="180975" lvl="2" indent="0" algn="just">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catch</a:t>
            </a:r>
          </a:p>
          <a:p>
            <a:pPr marL="180975" lvl="2" indent="0"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 = [1,2,3]</a:t>
            </a:r>
          </a:p>
          <a:p>
            <a:pPr marL="180975" lvl="2" indent="0" algn="just">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16</a:t>
            </a:fld>
            <a:endParaRPr lang="en-ZA"/>
          </a:p>
        </p:txBody>
      </p:sp>
    </p:spTree>
    <p:extLst>
      <p:ext uri="{BB962C8B-B14F-4D97-AF65-F5344CB8AC3E}">
        <p14:creationId xmlns:p14="http://schemas.microsoft.com/office/powerpoint/2010/main" val="3200860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D71E07-9D4D-AA68-03BF-B1952FFEC005}"/>
              </a:ext>
            </a:extLst>
          </p:cNvPr>
          <p:cNvSpPr/>
          <p:nvPr/>
        </p:nvSpPr>
        <p:spPr>
          <a:xfrm>
            <a:off x="423913" y="2848871"/>
            <a:ext cx="8229600" cy="1523104"/>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Trial Structure</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0000"/>
              </a:lnSpc>
              <a:spcBef>
                <a:spcPts val="1050"/>
              </a:spcBef>
              <a:spcAft>
                <a:spcPts val="1050"/>
              </a:spcAft>
              <a:buNone/>
            </a:pPr>
            <a:r>
              <a:rPr lang="en-ZA" sz="1500" b="1" dirty="0">
                <a:effectLst/>
                <a:latin typeface="Helvetica" panose="020B0604020202020204" pitchFamily="34" charset="0"/>
                <a:ea typeface="Times New Roman" panose="02020603050405020304" pitchFamily="18" charset="0"/>
                <a:cs typeface="Times New Roman" panose="02020603050405020304" pitchFamily="18" charset="0"/>
              </a:rPr>
              <a:t>          Now Try for Yourself!</a:t>
            </a:r>
            <a:endParaRPr lang="en-ZA" sz="1500" b="1"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Consider an empty function called "</a:t>
            </a:r>
            <a:r>
              <a:rPr lang="en-ZA" sz="1500" dirty="0" err="1">
                <a:effectLst/>
                <a:latin typeface="Helvetica" panose="020B0604020202020204" pitchFamily="34" charset="0"/>
                <a:ea typeface="Times New Roman" panose="02020603050405020304" pitchFamily="18" charset="0"/>
                <a:cs typeface="Times New Roman" panose="02020603050405020304" pitchFamily="18" charset="0"/>
              </a:rPr>
              <a:t>emptyFunction</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that takes in 2 numerical inputs and has a single output  (</a:t>
            </a:r>
            <a:r>
              <a:rPr lang="en-ZA" sz="1500" dirty="0" err="1">
                <a:effectLst/>
                <a:latin typeface="Helvetica" panose="020B0604020202020204" pitchFamily="34" charset="0"/>
                <a:ea typeface="Times New Roman" panose="02020603050405020304" pitchFamily="18" charset="0"/>
                <a:cs typeface="Times New Roman" panose="02020603050405020304" pitchFamily="18" charset="0"/>
              </a:rPr>
              <a:t>i.e</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500" b="1" dirty="0">
                <a:effectLst/>
                <a:latin typeface="Helvetica" panose="020B0604020202020204" pitchFamily="34" charset="0"/>
                <a:ea typeface="Times New Roman" panose="02020603050405020304" pitchFamily="18" charset="0"/>
                <a:cs typeface="Times New Roman" panose="02020603050405020304" pitchFamily="18" charset="0"/>
              </a:rPr>
              <a:t>function c = </a:t>
            </a:r>
            <a:r>
              <a:rPr lang="en-ZA" sz="1500" b="1" dirty="0" err="1">
                <a:effectLst/>
                <a:latin typeface="Helvetica" panose="020B0604020202020204" pitchFamily="34" charset="0"/>
                <a:ea typeface="Times New Roman" panose="02020603050405020304" pitchFamily="18" charset="0"/>
                <a:cs typeface="Times New Roman" panose="02020603050405020304" pitchFamily="18" charset="0"/>
              </a:rPr>
              <a:t>emptyFunction</a:t>
            </a:r>
            <a:r>
              <a:rPr lang="en-ZA" sz="1500" b="1" dirty="0">
                <a:effectLst/>
                <a:latin typeface="Helvetica" panose="020B0604020202020204" pitchFamily="34" charset="0"/>
                <a:ea typeface="Times New Roman" panose="02020603050405020304" pitchFamily="18" charset="0"/>
                <a:cs typeface="Times New Roman" panose="02020603050405020304" pitchFamily="18" charset="0"/>
              </a:rPr>
              <a:t>(</a:t>
            </a:r>
            <a:r>
              <a:rPr lang="en-ZA" sz="1500" b="1" dirty="0" err="1">
                <a:effectLst/>
                <a:latin typeface="Helvetica" panose="020B0604020202020204" pitchFamily="34" charset="0"/>
                <a:ea typeface="Times New Roman" panose="02020603050405020304" pitchFamily="18" charset="0"/>
                <a:cs typeface="Times New Roman" panose="02020603050405020304" pitchFamily="18" charset="0"/>
              </a:rPr>
              <a:t>a,b</a:t>
            </a:r>
            <a:r>
              <a:rPr lang="en-ZA" sz="1500" b="1" dirty="0">
                <a:effectLst/>
                <a:latin typeface="Helvetica" panose="020B0604020202020204" pitchFamily="34" charset="0"/>
                <a:ea typeface="Times New Roman" panose="02020603050405020304" pitchFamily="18" charset="0"/>
                <a:cs typeface="Times New Roman" panose="02020603050405020304" pitchFamily="18" charset="0"/>
              </a:rPr>
              <a:t>)</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In a trial statement, deliberately pass in a single input to the function and then use the catch statement to display a warning message. Complete this task in the space below. </a:t>
            </a:r>
          </a:p>
          <a:p>
            <a:pPr marL="180975" lvl="2" indent="0" algn="just">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try</a:t>
            </a:r>
            <a:r>
              <a:rPr lang="en-ZA" sz="1500" dirty="0">
                <a:solidFill>
                  <a:schemeClr val="accent5">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spcBef>
                <a:spcPts val="700"/>
              </a:spcBef>
              <a:spcAft>
                <a:spcPts val="700"/>
              </a:spcAft>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 = </a:t>
            </a: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emptyFunction</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(3,4)</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0975" lvl="2" indent="0" algn="just">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catch</a:t>
            </a:r>
          </a:p>
          <a:p>
            <a:pPr marL="36195" indent="0">
              <a:lnSpc>
                <a:spcPts val="1400"/>
              </a:lnSpc>
              <a:spcBef>
                <a:spcPts val="700"/>
              </a:spcBef>
              <a:spcAft>
                <a:spcPts val="700"/>
              </a:spcAft>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disp</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"There is no function named </a:t>
            </a:r>
            <a:r>
              <a:rPr lang="en-ZA" sz="1500" dirty="0" err="1">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emptyFunction</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0975" lvl="2" indent="0" algn="just">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a:p>
            <a:pPr marL="0" indent="0">
              <a:lnSpc>
                <a:spcPct val="107000"/>
              </a:lnSpc>
              <a:buNone/>
              <a:tabLst>
                <a:tab pos="447675" algn="l"/>
              </a:tabLst>
            </a:pPr>
            <a:r>
              <a:rPr lang="en-ZA" sz="12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There is no function named </a:t>
            </a:r>
            <a:r>
              <a:rPr lang="en-ZA" sz="1200" dirty="0" err="1">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emptyFunction</a:t>
            </a:r>
            <a:endParaRPr lang="en-ZA" sz="12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17</a:t>
            </a:fld>
            <a:endParaRPr lang="en-ZA"/>
          </a:p>
        </p:txBody>
      </p:sp>
      <p:pic>
        <p:nvPicPr>
          <p:cNvPr id="7" name="Untitled">
            <a:extLst>
              <a:ext uri="{FF2B5EF4-FFF2-40B4-BE49-F238E27FC236}">
                <a16:creationId xmlns:a16="http://schemas.microsoft.com/office/drawing/2014/main" id="{F31120D2-4456-9957-D56D-2C541432CE29}"/>
              </a:ext>
            </a:extLst>
          </p:cNvPr>
          <p:cNvPicPr>
            <a:picLocks noChangeAspect="1"/>
          </p:cNvPicPr>
          <p:nvPr/>
        </p:nvPicPr>
        <p:blipFill>
          <a:blip r:embed="rId2"/>
          <a:stretch>
            <a:fillRect/>
          </a:stretch>
        </p:blipFill>
        <p:spPr>
          <a:xfrm>
            <a:off x="551650" y="954611"/>
            <a:ext cx="567000" cy="540000"/>
          </a:xfrm>
          <a:prstGeom prst="rect">
            <a:avLst/>
          </a:prstGeom>
        </p:spPr>
      </p:pic>
    </p:spTree>
    <p:extLst>
      <p:ext uri="{BB962C8B-B14F-4D97-AF65-F5344CB8AC3E}">
        <p14:creationId xmlns:p14="http://schemas.microsoft.com/office/powerpoint/2010/main" val="1366746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Flow Chart</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0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In summary, the figure below shows the general flow required to complete a set of tasks in an algorithm. This flow chart is used to show the logic of executing each section in an algorithm. The more complex an algorithm gets, the more branches you will see on the flow chart. Flow charts are great for ensuring efficient programming.</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18</a:t>
            </a:fld>
            <a:endParaRPr lang="en-ZA"/>
          </a:p>
        </p:txBody>
      </p:sp>
      <p:pic>
        <p:nvPicPr>
          <p:cNvPr id="9" name="Picture 8" descr="Diagram">
            <a:extLst>
              <a:ext uri="{FF2B5EF4-FFF2-40B4-BE49-F238E27FC236}">
                <a16:creationId xmlns:a16="http://schemas.microsoft.com/office/drawing/2014/main" id="{C3EA61E5-561D-D3DC-7C9F-A05D1CCE6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029" y="2423858"/>
            <a:ext cx="5315941" cy="3600000"/>
          </a:xfrm>
          <a:prstGeom prst="rect">
            <a:avLst/>
          </a:prstGeom>
        </p:spPr>
      </p:pic>
    </p:spTree>
    <p:extLst>
      <p:ext uri="{BB962C8B-B14F-4D97-AF65-F5344CB8AC3E}">
        <p14:creationId xmlns:p14="http://schemas.microsoft.com/office/powerpoint/2010/main" val="1740377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What we've covered this week</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9" y="1276982"/>
            <a:ext cx="8229600" cy="5112000"/>
          </a:xfrm>
        </p:spPr>
        <p:txBody>
          <a:bodyPr>
            <a:normAutofit/>
          </a:bodyPr>
          <a:lstStyle/>
          <a:p>
            <a:pPr marL="0" indent="0">
              <a:lnSpc>
                <a:spcPct val="107000"/>
              </a:lnSpc>
              <a:spcBef>
                <a:spcPts val="1050"/>
              </a:spcBef>
              <a:spcAft>
                <a:spcPts val="1050"/>
              </a:spcAft>
              <a:buNone/>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This we learnt about: </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tabLst>
                <a:tab pos="722313" algn="l"/>
              </a:tabLst>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Loop structures can be used to automate the process of repeating an instruction.</a:t>
            </a:r>
          </a:p>
          <a:p>
            <a:pPr marL="722313" lvl="0" indent="-180975">
              <a:lnSpc>
                <a:spcPct val="107000"/>
              </a:lnSpc>
              <a:buFont typeface="Symbol" panose="05050102010706020507" pitchFamily="18" charset="2"/>
              <a:buChar char=""/>
              <a:tabLst>
                <a:tab pos="722313" algn="l"/>
              </a:tabLst>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There are two kinds of loop structures: For loops and While loops.</a:t>
            </a:r>
          </a:p>
          <a:p>
            <a:pPr marL="722313" lvl="0" indent="-180975">
              <a:lnSpc>
                <a:spcPct val="107000"/>
              </a:lnSpc>
              <a:buFont typeface="Symbol" panose="05050102010706020507" pitchFamily="18" charset="2"/>
              <a:buChar char=""/>
              <a:tabLst>
                <a:tab pos="722313" algn="l"/>
              </a:tabLst>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For loops can be used when the number of iterations is known and While loops can be used when the number of iterations is not known. </a:t>
            </a:r>
          </a:p>
          <a:p>
            <a:pPr marL="722313" lvl="0" indent="-180975">
              <a:lnSpc>
                <a:spcPct val="107000"/>
              </a:lnSpc>
              <a:buFont typeface="Symbol" panose="05050102010706020507" pitchFamily="18" charset="2"/>
              <a:buChar char=""/>
              <a:tabLst>
                <a:tab pos="722313" algn="l"/>
              </a:tabLst>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Vectorization can be used to replace loops where each element in an object (</a:t>
            </a:r>
            <a:r>
              <a:rPr lang="en-ZA" sz="1500" dirty="0" err="1">
                <a:effectLst/>
                <a:latin typeface="Helvetica" panose="020B0604020202020204" pitchFamily="34" charset="0"/>
                <a:ea typeface="Times New Roman" panose="02020603050405020304" pitchFamily="18" charset="0"/>
                <a:cs typeface="Times New Roman" panose="02020603050405020304" pitchFamily="18" charset="0"/>
              </a:rPr>
              <a:t>i.e</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array) is treated as a whole object. </a:t>
            </a:r>
          </a:p>
          <a:p>
            <a:pPr marL="722313" lvl="0" indent="-180975">
              <a:lnSpc>
                <a:spcPct val="107000"/>
              </a:lnSpc>
              <a:buFont typeface="Symbol" panose="05050102010706020507" pitchFamily="18" charset="2"/>
              <a:buChar char=""/>
              <a:tabLst>
                <a:tab pos="722313" algn="l"/>
              </a:tabLst>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Conditional statements can be used to execute specific parts of an algorithm</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19</a:t>
            </a:fld>
            <a:endParaRPr lang="en-ZA"/>
          </a:p>
        </p:txBody>
      </p:sp>
    </p:spTree>
    <p:extLst>
      <p:ext uri="{BB962C8B-B14F-4D97-AF65-F5344CB8AC3E}">
        <p14:creationId xmlns:p14="http://schemas.microsoft.com/office/powerpoint/2010/main" val="269423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fontScale="92500" lnSpcReduction="20000"/>
          </a:bodyPr>
          <a:lstStyle/>
          <a:p>
            <a:pPr marL="0" indent="0">
              <a:lnSpc>
                <a:spcPct val="100000"/>
              </a:lnSpc>
              <a:buNone/>
            </a:pPr>
            <a:r>
              <a:rPr lang="en-ZA" sz="2000" dirty="0">
                <a:latin typeface="Helvetica" panose="020B0604020202020204" pitchFamily="34" charset="0"/>
                <a:cs typeface="Helvetica" panose="020B0604020202020204" pitchFamily="34" charset="0"/>
                <a:hlinkClick r:id="rId2" action="ppaction://hlinksldjump"/>
              </a:rPr>
              <a:t>What we covered in Part A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hlinkClick r:id="rId3" action="ppaction://hlinksldjump"/>
              </a:rPr>
              <a:t>Introduction</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hlinkClick r:id="rId4" action="ppaction://hlinksldjump"/>
              </a:rPr>
              <a:t>Conditional Structures</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5" action="ppaction://hlinksldjump"/>
              </a:rPr>
              <a:t>Simple Conditions</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6" action="ppaction://hlinksldjump"/>
              </a:rPr>
              <a:t>Conditional Statements and Loop Structures Combined</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7" action="ppaction://hlinksldjump"/>
              </a:rPr>
              <a:t>Now Try for Yourself!</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8" action="ppaction://hlinksldjump"/>
              </a:rPr>
              <a:t>Switch-Case Statements</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9" action="ppaction://hlinksldjump"/>
              </a:rPr>
              <a:t>Now Try for Yourself!</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hlinkClick r:id="rId10" action="ppaction://hlinksldjump"/>
              </a:rPr>
              <a:t>Trial Structure</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11" action="ppaction://hlinksldjump"/>
              </a:rPr>
              <a:t>Now Try for Yourself!</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hlinkClick r:id="rId12" action="ppaction://hlinksldjump"/>
              </a:rPr>
              <a:t>Flow Chart</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hlinkClick r:id="rId13" action="ppaction://hlinksldjump"/>
              </a:rPr>
              <a:t>What we've covered this week</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hlinkClick r:id="rId14" action="ppaction://hlinksldjump"/>
              </a:rPr>
              <a:t>Extra Resources</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effectLst/>
                <a:latin typeface="Helvetica" panose="020B0604020202020204" pitchFamily="34" charset="0"/>
                <a:ea typeface="Times New Roman" panose="02020603050405020304" pitchFamily="18" charset="0"/>
                <a:cs typeface="Times New Roman" panose="02020603050405020304" pitchFamily="18" charset="0"/>
                <a:hlinkClick r:id="rId15" action="ppaction://hlinksldjump"/>
              </a:rPr>
              <a:t>MATLAB Live Script</a:t>
            </a:r>
            <a:endParaRPr lang="en-ZA" sz="2000" dirty="0">
              <a:latin typeface="Helvetica" panose="020B0604020202020204" pitchFamily="34" charset="0"/>
              <a:cs typeface="Helvetica" panose="020B0604020202020204" pitchFamily="34" charset="0"/>
            </a:endParaRPr>
          </a:p>
          <a:p>
            <a:pPr marL="0" indent="0">
              <a:lnSpc>
                <a:spcPct val="100000"/>
              </a:lnSpc>
              <a:buNone/>
            </a:pPr>
            <a:endParaRPr lang="en-ZA" sz="2000" dirty="0">
              <a:latin typeface="Helvetica" panose="020B0604020202020204" pitchFamily="34" charset="0"/>
              <a:cs typeface="Helvetica" panose="020B0604020202020204" pitchFamily="34" charset="0"/>
            </a:endParaRPr>
          </a:p>
          <a:p>
            <a:pPr marL="0" indent="0">
              <a:lnSpc>
                <a:spcPct val="100000"/>
              </a:lnSpc>
              <a:buNone/>
            </a:pPr>
            <a:endParaRPr lang="en-ZA" sz="2000"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8" name="Graphic 7" descr="Chevron arrows with solid fill">
            <a:hlinkClick r:id="rId16" action="ppaction://hlinksldjump"/>
            <a:extLst>
              <a:ext uri="{FF2B5EF4-FFF2-40B4-BE49-F238E27FC236}">
                <a16:creationId xmlns:a16="http://schemas.microsoft.com/office/drawing/2014/main" id="{2994AF9D-D4F0-D61A-88F0-F40D4DBA4AE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Extra resources</a:t>
            </a:r>
            <a:endParaRPr lang="en-ZA" sz="6600" b="1" dirty="0"/>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1" y="1276985"/>
            <a:ext cx="8229600" cy="5112000"/>
          </a:xfrm>
        </p:spPr>
        <p:txBody>
          <a:bodyPr>
            <a:normAutofit lnSpcReduction="10000"/>
          </a:bodyPr>
          <a:lstStyle/>
          <a:p>
            <a:pPr marL="342900" lvl="0" indent="-342900">
              <a:lnSpc>
                <a:spcPct val="107000"/>
              </a:lnSpc>
              <a:buFont typeface="Symbol" panose="05050102010706020507" pitchFamily="18" charset="2"/>
              <a:buChar char=""/>
            </a:pPr>
            <a:r>
              <a:rPr lang="en-ZA" sz="18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Preallocating</a:t>
            </a:r>
            <a:r>
              <a:rPr lang="en-ZA"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 Arrays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ZA"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Conditional Statements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ZA"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Loop and Conditional Statements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ZA"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5"/>
              </a:rPr>
              <a:t>Loop Control Statements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ZA"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6"/>
              </a:rPr>
              <a:t>Use try catch to Handle Errors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lvl="0" indent="0">
              <a:lnSpc>
                <a:spcPct val="107000"/>
              </a:lnSpc>
              <a:buNone/>
            </a:pPr>
            <a:endParaRPr lang="en-ZA"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800" b="1" i="1" dirty="0">
                <a:effectLst/>
                <a:latin typeface="Helvetica" panose="020B0604020202020204" pitchFamily="34" charset="0"/>
                <a:ea typeface="Times New Roman" panose="02020603050405020304" pitchFamily="18" charset="0"/>
                <a:cs typeface="Times New Roman" panose="02020603050405020304" pitchFamily="18" charset="0"/>
              </a:rPr>
              <a:t>Copyright 2022 The MathWorks, Inc. &amp; Opti-</a:t>
            </a:r>
            <a:r>
              <a:rPr lang="en-GB" sz="1800" b="1" i="1" dirty="0" err="1">
                <a:effectLst/>
                <a:latin typeface="Helvetica" panose="020B0604020202020204" pitchFamily="34" charset="0"/>
                <a:ea typeface="Times New Roman" panose="02020603050405020304" pitchFamily="18" charset="0"/>
                <a:cs typeface="Times New Roman" panose="02020603050405020304" pitchFamily="18" charset="0"/>
              </a:rPr>
              <a:t>Num</a:t>
            </a:r>
            <a:r>
              <a:rPr lang="en-GB" sz="1800" b="1" i="1" dirty="0">
                <a:effectLst/>
                <a:latin typeface="Helvetica" panose="020B0604020202020204" pitchFamily="34" charset="0"/>
                <a:ea typeface="Times New Roman" panose="02020603050405020304" pitchFamily="18" charset="0"/>
                <a:cs typeface="Times New Roman" panose="02020603050405020304" pitchFamily="18" charset="0"/>
              </a:rPr>
              <a:t> Solutions (Pty) Ltd.</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20</a:t>
            </a:fld>
            <a:endParaRPr lang="en-ZA"/>
          </a:p>
        </p:txBody>
      </p:sp>
    </p:spTree>
    <p:extLst>
      <p:ext uri="{BB962C8B-B14F-4D97-AF65-F5344CB8AC3E}">
        <p14:creationId xmlns:p14="http://schemas.microsoft.com/office/powerpoint/2010/main" val="3518101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endParaRPr>
          </a:p>
          <a:p>
            <a:pPr>
              <a:lnSpc>
                <a:spcPct val="107000"/>
              </a:lnSpc>
              <a:spcBef>
                <a:spcPts val="1050"/>
              </a:spcBef>
              <a:spcAft>
                <a:spcPts val="1050"/>
              </a:spcAf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3" action="ppaction://hlinkfile"/>
              </a:rPr>
              <a:t>Week_3_Part_2_Control_Flow_Structures.mlx</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21</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What we covered in Part A</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In Part A of Inputs and Outputs we learnt,</a:t>
            </a:r>
          </a:p>
          <a:p>
            <a:pPr marL="722313" lvl="0" indent="-180975">
              <a:lnSpc>
                <a:spcPct val="107000"/>
              </a:lnSpc>
              <a:buFont typeface="Symbol" panose="05050102010706020507" pitchFamily="18" charset="2"/>
              <a:buChar char=""/>
              <a:tabLst>
                <a:tab pos="722313" algn="l"/>
              </a:tabLst>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Loop structures can be used to automate the process of repeating an instruction. </a:t>
            </a:r>
          </a:p>
          <a:p>
            <a:pPr marL="722313" lvl="0" indent="-180975">
              <a:lnSpc>
                <a:spcPct val="107000"/>
              </a:lnSpc>
              <a:buFont typeface="Symbol" panose="05050102010706020507" pitchFamily="18" charset="2"/>
              <a:buChar char=""/>
              <a:tabLst>
                <a:tab pos="722313" algn="l"/>
              </a:tabLst>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There are two kinds of loop structures: For loops and While loops. </a:t>
            </a:r>
          </a:p>
          <a:p>
            <a:pPr marL="722313" lvl="0" indent="-180975">
              <a:lnSpc>
                <a:spcPct val="107000"/>
              </a:lnSpc>
              <a:buFont typeface="Symbol" panose="05050102010706020507" pitchFamily="18" charset="2"/>
              <a:buChar char=""/>
              <a:tabLst>
                <a:tab pos="722313" algn="l"/>
              </a:tabLst>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For loops can be used when the number of iterations is known and While loops can be used when the number of iterations is not known.</a:t>
            </a:r>
          </a:p>
          <a:p>
            <a:pPr marL="722313" lvl="0" indent="-180975">
              <a:lnSpc>
                <a:spcPct val="107000"/>
              </a:lnSpc>
              <a:buFont typeface="Symbol" panose="05050102010706020507" pitchFamily="18" charset="2"/>
              <a:buChar char=""/>
              <a:tabLst>
                <a:tab pos="722313" algn="l"/>
              </a:tabLst>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800" dirty="0" err="1">
                <a:effectLst/>
                <a:latin typeface="Helvetica" panose="020B0604020202020204" pitchFamily="34" charset="0"/>
                <a:ea typeface="Times New Roman" panose="02020603050405020304" pitchFamily="18" charset="0"/>
                <a:cs typeface="Times New Roman" panose="02020603050405020304" pitchFamily="18" charset="0"/>
              </a:rPr>
              <a:t>Vecorization</a:t>
            </a: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 can be used to replace loops where each element in an object (</a:t>
            </a:r>
            <a:r>
              <a:rPr lang="en-ZA" sz="1800" dirty="0" err="1">
                <a:effectLst/>
                <a:latin typeface="Helvetica" panose="020B0604020202020204" pitchFamily="34" charset="0"/>
                <a:ea typeface="Times New Roman" panose="02020603050405020304" pitchFamily="18" charset="0"/>
                <a:cs typeface="Times New Roman" panose="02020603050405020304" pitchFamily="18" charset="0"/>
              </a:rPr>
              <a:t>i.e</a:t>
            </a: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 array) is treated as a whole object.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ECF8C21B-C5E6-19CD-32C8-35094E4EED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Introduction</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In part B we continue learning about fundamental structures in MATLAB and how to use them, particularly we touch on conditional statements and trial structures.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17" name="Graphic 16" descr="Chevron arrows with solid fill">
            <a:hlinkClick r:id="rId2" action="ppaction://hlinksldjump"/>
            <a:extLst>
              <a:ext uri="{FF2B5EF4-FFF2-40B4-BE49-F238E27FC236}">
                <a16:creationId xmlns:a16="http://schemas.microsoft.com/office/drawing/2014/main" id="{B22BC354-A63E-62EA-80D6-52151E17B1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122130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Conditional Structures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Conditional structures are supported in many programming languages. Conditional structures are used to specify the use of specific parts in an algorithm that need to be executed. As different conditions are met, different pieces of code are executed. The most common conditional statement is the </a:t>
            </a:r>
            <a:r>
              <a:rPr lang="en-ZA" sz="1500" i="1" dirty="0">
                <a:effectLst/>
                <a:latin typeface="Helvetica" panose="020B0604020202020204" pitchFamily="34" charset="0"/>
                <a:ea typeface="Times New Roman" panose="02020603050405020304" pitchFamily="18" charset="0"/>
                <a:cs typeface="Times New Roman" panose="02020603050405020304" pitchFamily="18" charset="0"/>
              </a:rPr>
              <a:t>if-else-end</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statement. We will have a look at various conditional statements in this section.</a:t>
            </a:r>
            <a:endParaRPr lang="en-ZA" sz="1500" dirty="0">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B0F2AA60-830E-3B74-4004-D193FD5371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372867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Simple Conditions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The simplest form of a condition structure in pseudo-code is:</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457200" lvl="1" indent="0" algn="just" eaLnBrk="0" fontAlgn="base" hangingPunct="0">
              <a:lnSpc>
                <a:spcPct val="100000"/>
              </a:lnSpc>
              <a:spcBef>
                <a:spcPct val="0"/>
              </a:spcBef>
              <a:spcAft>
                <a:spcPct val="0"/>
              </a:spcAft>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(condition)</a:t>
            </a:r>
          </a:p>
          <a:p>
            <a:pPr marL="457200" lvl="1" indent="0" algn="just" eaLnBrk="0" fontAlgn="base" hangingPunct="0">
              <a:lnSpc>
                <a:spcPct val="100000"/>
              </a:lnSpc>
              <a:spcBef>
                <a:spcPct val="0"/>
              </a:spcBef>
              <a:spcAft>
                <a:spcPct val="0"/>
              </a:spcAft>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statement1</a:t>
            </a:r>
          </a:p>
          <a:p>
            <a:pPr marL="457200" lvl="1" indent="0" algn="just" eaLnBrk="0" fontAlgn="base" hangingPunct="0">
              <a:lnSpc>
                <a:spcPct val="100000"/>
              </a:lnSpc>
              <a:spcBef>
                <a:spcPct val="0"/>
              </a:spcBef>
              <a:spcAft>
                <a:spcPct val="0"/>
              </a:spcAft>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where "condition" is an expression. </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500" dirty="0">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This reads as follows:</a:t>
            </a:r>
          </a:p>
          <a:p>
            <a:pPr marL="0" marR="0" lvl="0" indent="0" algn="just" defTabSz="914400" rtl="0" eaLnBrk="0" fontAlgn="base" latinLnBrk="0" hangingPunct="0">
              <a:lnSpc>
                <a:spcPct val="100000"/>
              </a:lnSpc>
              <a:spcBef>
                <a:spcPct val="0"/>
              </a:spcBef>
              <a:spcAft>
                <a:spcPct val="0"/>
              </a:spcAft>
              <a:buClrTx/>
              <a:buSzTx/>
              <a:buFontTx/>
              <a:buNone/>
              <a:tabLst/>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"If the 'condition' is true, then, the commands in 'statement1' must be executed. </a:t>
            </a:r>
          </a:p>
          <a:p>
            <a:pPr marL="0" marR="0" lvl="0" indent="0" algn="just" defTabSz="914400" rtl="0" eaLnBrk="0" fontAlgn="base" latinLnBrk="0" hangingPunct="0">
              <a:lnSpc>
                <a:spcPct val="100000"/>
              </a:lnSpc>
              <a:spcBef>
                <a:spcPct val="0"/>
              </a:spcBef>
              <a:spcAft>
                <a:spcPct val="0"/>
              </a:spcAft>
              <a:buClrTx/>
              <a:buSzTx/>
              <a:buFontTx/>
              <a:buNone/>
              <a:tabLst/>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'end' indicates that the condition is complete. </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If the "condition" is not true, then the "statement group" can be bypassed.  </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500" dirty="0">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Consider a list of names ["Paul", "Sam", "Seth", "Heather", "Sally"] where you only want to print the names that begin with the letter "S". </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500" dirty="0">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A conditional if statement can be used to check that the first letter of each name contains an "S" and then proceed to print the name.</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AA5AB98F-412B-BF78-4724-66EC70FA84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99254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Simple Conditions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A simple conditional statement can be extended to check for multiple conditions by using an "elseif" statement. In the generalised pseudo-form this is described as follows,</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457200" lvl="1" indent="0" algn="just" eaLnBrk="0" fontAlgn="base" hangingPunct="0">
              <a:lnSpc>
                <a:spcPct val="100000"/>
              </a:lnSpc>
              <a:spcBef>
                <a:spcPct val="0"/>
              </a:spcBef>
              <a:spcAft>
                <a:spcPct val="0"/>
              </a:spcAft>
              <a:buNone/>
            </a:pPr>
            <a:r>
              <a:rPr lang="en-ZA" sz="1500" dirty="0">
                <a:solidFill>
                  <a:srgbClr val="0E00FF"/>
                </a:solidFill>
                <a:effectLst/>
                <a:latin typeface="Helvetica" panose="020B0604020202020204" pitchFamily="34" charset="0"/>
                <a:ea typeface="Times New Roman" panose="02020603050405020304" pitchFamily="18" charset="0"/>
                <a:cs typeface="Times New Roman" panose="02020603050405020304" pitchFamily="18" charset="0"/>
              </a:rPr>
              <a:t>if</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(condition 1)</a:t>
            </a:r>
          </a:p>
          <a:p>
            <a:pPr marL="457200" lvl="1" indent="0" algn="just" eaLnBrk="0" fontAlgn="base" hangingPunct="0">
              <a:lnSpc>
                <a:spcPct val="100000"/>
              </a:lnSpc>
              <a:spcBef>
                <a:spcPct val="0"/>
              </a:spcBef>
              <a:spcAft>
                <a:spcPct val="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statementGroup1</a:t>
            </a:r>
          </a:p>
          <a:p>
            <a:pPr marL="457200" lvl="1" indent="0" algn="just" eaLnBrk="0" fontAlgn="base" hangingPunct="0">
              <a:lnSpc>
                <a:spcPct val="100000"/>
              </a:lnSpc>
              <a:spcBef>
                <a:spcPct val="0"/>
              </a:spcBef>
              <a:spcAft>
                <a:spcPct val="0"/>
              </a:spcAft>
              <a:buNone/>
            </a:pPr>
            <a:r>
              <a:rPr lang="en-ZA" sz="1500" dirty="0">
                <a:solidFill>
                  <a:srgbClr val="0E00FF"/>
                </a:solidFill>
                <a:effectLst/>
                <a:latin typeface="Helvetica" panose="020B0604020202020204" pitchFamily="34" charset="0"/>
                <a:ea typeface="Times New Roman" panose="02020603050405020304" pitchFamily="18" charset="0"/>
                <a:cs typeface="Times New Roman" panose="02020603050405020304" pitchFamily="18" charset="0"/>
              </a:rPr>
              <a:t>elseif</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(condition 2)</a:t>
            </a:r>
          </a:p>
          <a:p>
            <a:pPr marL="457200" lvl="1" indent="0" algn="just" eaLnBrk="0" fontAlgn="base" hangingPunct="0">
              <a:lnSpc>
                <a:spcPct val="100000"/>
              </a:lnSpc>
              <a:spcBef>
                <a:spcPct val="0"/>
              </a:spcBef>
              <a:spcAft>
                <a:spcPct val="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statementGroup2</a:t>
            </a:r>
          </a:p>
          <a:p>
            <a:pPr marL="457200" lvl="1" indent="0" algn="just" eaLnBrk="0" fontAlgn="base" hangingPunct="0">
              <a:lnSpc>
                <a:spcPct val="100000"/>
              </a:lnSpc>
              <a:spcBef>
                <a:spcPct val="0"/>
              </a:spcBef>
              <a:spcAft>
                <a:spcPct val="0"/>
              </a:spcAft>
              <a:buNone/>
            </a:pPr>
            <a:r>
              <a:rPr lang="en-ZA" sz="1500" dirty="0">
                <a:solidFill>
                  <a:srgbClr val="0E00FF"/>
                </a:solidFill>
                <a:effectLst/>
                <a:latin typeface="Helvetica" panose="020B0604020202020204" pitchFamily="34" charset="0"/>
                <a:ea typeface="Times New Roman" panose="02020603050405020304" pitchFamily="18" charset="0"/>
                <a:cs typeface="Times New Roman" panose="02020603050405020304" pitchFamily="18" charset="0"/>
              </a:rPr>
              <a:t>else</a:t>
            </a:r>
          </a:p>
          <a:p>
            <a:pPr marL="457200" lvl="1" indent="0" algn="just" eaLnBrk="0" fontAlgn="base" hangingPunct="0">
              <a:lnSpc>
                <a:spcPct val="100000"/>
              </a:lnSpc>
              <a:spcBef>
                <a:spcPct val="0"/>
              </a:spcBef>
              <a:spcAft>
                <a:spcPct val="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500" dirty="0" err="1">
                <a:effectLst/>
                <a:latin typeface="Helvetica" panose="020B0604020202020204" pitchFamily="34" charset="0"/>
                <a:ea typeface="Times New Roman" panose="02020603050405020304" pitchFamily="18" charset="0"/>
                <a:cs typeface="Times New Roman" panose="02020603050405020304" pitchFamily="18" charset="0"/>
              </a:rPr>
              <a:t>statementGroup</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(n + 1)</a:t>
            </a:r>
          </a:p>
          <a:p>
            <a:pPr marL="457200" lvl="1" indent="0" algn="just" eaLnBrk="0" fontAlgn="base" hangingPunct="0">
              <a:lnSpc>
                <a:spcPct val="100000"/>
              </a:lnSpc>
              <a:spcBef>
                <a:spcPct val="0"/>
              </a:spcBef>
              <a:spcAft>
                <a:spcPct val="0"/>
              </a:spcAft>
              <a:buNone/>
            </a:pPr>
            <a:r>
              <a:rPr lang="en-ZA" sz="1500" dirty="0">
                <a:solidFill>
                  <a:srgbClr val="0E00FF"/>
                </a:solidFill>
                <a:effectLst/>
                <a:latin typeface="Helvetica" panose="020B0604020202020204" pitchFamily="34" charset="0"/>
                <a:ea typeface="Times New Roman" panose="02020603050405020304" pitchFamily="18" charset="0"/>
                <a:cs typeface="Times New Roman" panose="02020603050405020304" pitchFamily="18" charset="0"/>
              </a:rPr>
              <a:t>end</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If condition 1 is satisfied, execute statement group 1, </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otherwise  if condition 2 is true then execute statement group 2 and so on </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and if no statement group is satisfied, the only option is the statement group that is enclosed after the else statement.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DBCAFB92-C16A-1DC6-5AFF-C0F8F686B0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74976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AA31C7-A35F-0B4F-714E-25B595E94FFD}"/>
              </a:ext>
            </a:extLst>
          </p:cNvPr>
          <p:cNvSpPr/>
          <p:nvPr/>
        </p:nvSpPr>
        <p:spPr>
          <a:xfrm>
            <a:off x="462013" y="2839346"/>
            <a:ext cx="8229600" cy="2016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Simple Conditions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ZA" sz="1500" dirty="0">
                <a:latin typeface="Helvetica" panose="020B0604020202020204" pitchFamily="34" charset="0"/>
                <a:ea typeface="Times New Roman" panose="02020603050405020304" pitchFamily="18" charset="0"/>
                <a:cs typeface="Times New Roman" panose="02020603050405020304" pitchFamily="18" charset="0"/>
              </a:rPr>
              <a:t>          </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MATLAB Live Editors contain interactive control tasks that you can use to declare variables. An example is a slide bar, using interactive control tasks allows you to make your Live Editor worksheet robust and it is easier to change variables, update condition values and see the output.</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Let's look at an process in code. </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457200" lvl="1" indent="0" algn="just" eaLnBrk="0" fontAlgn="base" hangingPunct="0">
              <a:lnSpc>
                <a:spcPct val="100000"/>
              </a:lnSpc>
              <a:spcBef>
                <a:spcPct val="0"/>
              </a:spcBef>
              <a:spcAft>
                <a:spcPct val="0"/>
              </a:spcAft>
              <a:buNone/>
            </a:pP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aRandomValue</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 44</a:t>
            </a:r>
          </a:p>
          <a:p>
            <a:pPr marL="457200" lvl="1" indent="0" algn="just" eaLnBrk="0" fontAlgn="base" hangingPunct="0">
              <a:lnSpc>
                <a:spcPct val="100000"/>
              </a:lnSpc>
              <a:spcBef>
                <a:spcPct val="0"/>
              </a:spcBef>
              <a:spcAft>
                <a:spcPct val="0"/>
              </a:spcAft>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aRandomValue</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&gt; 0</a:t>
            </a:r>
          </a:p>
          <a:p>
            <a:pPr marL="457200" lvl="1" indent="0" algn="just" eaLnBrk="0" fontAlgn="base" hangingPunct="0">
              <a:lnSpc>
                <a:spcPct val="100000"/>
              </a:lnSpc>
              <a:spcBef>
                <a:spcPct val="0"/>
              </a:spcBef>
              <a:spcAft>
                <a:spcPct val="0"/>
              </a:spcAft>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msgString</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sprintf</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'The Random value is: %d'</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aRandomValue</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p>
          <a:p>
            <a:pPr marL="457200" lvl="1" indent="0" algn="just" eaLnBrk="0" fontAlgn="base" hangingPunct="0">
              <a:lnSpc>
                <a:spcPct val="100000"/>
              </a:lnSpc>
              <a:spcBef>
                <a:spcPct val="0"/>
              </a:spcBef>
              <a:spcAft>
                <a:spcPct val="0"/>
              </a:spcAft>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elseif</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aRandomValue</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&lt; 0</a:t>
            </a:r>
          </a:p>
          <a:p>
            <a:pPr marL="457200" lvl="1" indent="0" algn="just" eaLnBrk="0" fontAlgn="base" hangingPunct="0">
              <a:lnSpc>
                <a:spcPct val="100000"/>
              </a:lnSpc>
              <a:spcBef>
                <a:spcPct val="0"/>
              </a:spcBef>
              <a:spcAft>
                <a:spcPct val="0"/>
              </a:spcAft>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msgString</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sprintf</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'The Random value is: %d'</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aRandomValue</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p>
          <a:p>
            <a:pPr marL="457200" lvl="1" indent="0" algn="just" eaLnBrk="0" fontAlgn="base" hangingPunct="0">
              <a:lnSpc>
                <a:spcPct val="100000"/>
              </a:lnSpc>
              <a:spcBef>
                <a:spcPct val="0"/>
              </a:spcBef>
              <a:spcAft>
                <a:spcPct val="0"/>
              </a:spcAft>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457200" lvl="1" indent="0" algn="just" eaLnBrk="0" fontAlgn="base" hangingPunct="0">
              <a:lnSpc>
                <a:spcPct val="100000"/>
              </a:lnSpc>
              <a:spcBef>
                <a:spcPct val="0"/>
              </a:spcBef>
              <a:spcAft>
                <a:spcPct val="0"/>
              </a:spcAft>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msgString</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 </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"The random value is zero"</a:t>
            </a:r>
          </a:p>
          <a:p>
            <a:pPr marL="457200" lvl="1" indent="0" algn="just" eaLnBrk="0" fontAlgn="base" hangingPunct="0">
              <a:lnSpc>
                <a:spcPct val="100000"/>
              </a:lnSpc>
              <a:spcBef>
                <a:spcPct val="0"/>
              </a:spcBef>
              <a:spcAft>
                <a:spcPct val="0"/>
              </a:spcAft>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Read more about the </a:t>
            </a:r>
            <a:r>
              <a:rPr lang="en-ZA" sz="1500" dirty="0" err="1">
                <a:solidFill>
                  <a:srgbClr val="0070C0"/>
                </a:solidFill>
                <a:effectLst/>
                <a:latin typeface="Helvetica" panose="020B0604020202020204" pitchFamily="34" charset="0"/>
                <a:ea typeface="Times New Roman" panose="02020603050405020304" pitchFamily="18" charset="0"/>
                <a:cs typeface="Times New Roman" panose="02020603050405020304" pitchFamily="18" charset="0"/>
              </a:rPr>
              <a:t>sprintf</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built-in function which  formats data into strings or character vectors.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8</a:t>
            </a:fld>
            <a:endParaRPr lang="en-ZA"/>
          </a:p>
        </p:txBody>
      </p:sp>
      <p:pic>
        <p:nvPicPr>
          <p:cNvPr id="28673" name="Untitled">
            <a:extLst>
              <a:ext uri="{FF2B5EF4-FFF2-40B4-BE49-F238E27FC236}">
                <a16:creationId xmlns:a16="http://schemas.microsoft.com/office/drawing/2014/main" id="{310C947E-A7F5-82A5-8D0E-21F05588C6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31" y="1078983"/>
            <a:ext cx="493026" cy="468000"/>
          </a:xfrm>
          <a:prstGeom prst="rect">
            <a:avLst/>
          </a:prstGeom>
          <a:noFill/>
          <a:extLst>
            <a:ext uri="{909E8E84-426E-40DD-AFC4-6F175D3DCCD1}">
              <a14:hiddenFill xmlns:a14="http://schemas.microsoft.com/office/drawing/2010/main">
                <a:solidFill>
                  <a:srgbClr val="FFFFFF"/>
                </a:solidFill>
              </a14:hiddenFill>
            </a:ext>
          </a:extLst>
        </p:spPr>
      </p:pic>
      <p:pic>
        <p:nvPicPr>
          <p:cNvPr id="12" name="Graphic 11" descr="Chevron arrows with solid fill">
            <a:hlinkClick r:id="rId3" action="ppaction://hlinksldjump"/>
            <a:extLst>
              <a:ext uri="{FF2B5EF4-FFF2-40B4-BE49-F238E27FC236}">
                <a16:creationId xmlns:a16="http://schemas.microsoft.com/office/drawing/2014/main" id="{108C7223-5917-2A4F-1697-EF39EA5774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87639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AA31C7-A35F-0B4F-714E-25B595E94FFD}"/>
              </a:ext>
            </a:extLst>
          </p:cNvPr>
          <p:cNvSpPr/>
          <p:nvPr/>
        </p:nvSpPr>
        <p:spPr>
          <a:xfrm>
            <a:off x="462013" y="3934721"/>
            <a:ext cx="8229600" cy="1728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Conditional Statements and Loop Structures Combined</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kumimoji="0" lang="en-ZA" altLang="en-US" sz="1500" b="0" i="0" u="none" strike="noStrike" cap="none" normalizeH="0" baseline="0" dirty="0">
                <a:ln>
                  <a:noFill/>
                </a:ln>
                <a:solidFill>
                  <a:schemeClr val="tx1"/>
                </a:solidFill>
                <a:effectLst/>
                <a:latin typeface="Arial" panose="020B0604020202020204" pitchFamily="34" charset="0"/>
              </a:rPr>
              <a:t>Oftentimes, conditional and loop structures can be used together to build an algorithm. In the case where each element of an array needs to be processed based on a condition, a loop and a conditional statement can be used.</a:t>
            </a:r>
          </a:p>
          <a:p>
            <a:pPr marL="0" indent="0" algn="just">
              <a:lnSpc>
                <a:spcPct val="107000"/>
              </a:lnSpc>
              <a:spcBef>
                <a:spcPts val="1050"/>
              </a:spcBef>
              <a:spcAft>
                <a:spcPts val="1050"/>
              </a:spcAft>
              <a:buNone/>
            </a:pPr>
            <a:r>
              <a:rPr kumimoji="0" lang="en-ZA" altLang="en-US" sz="1500" b="0" i="0" u="none" strike="noStrike" cap="none" normalizeH="0" baseline="0" dirty="0">
                <a:ln>
                  <a:noFill/>
                </a:ln>
                <a:solidFill>
                  <a:schemeClr val="tx1"/>
                </a:solidFill>
                <a:effectLst/>
                <a:latin typeface="Arial" panose="020B0604020202020204" pitchFamily="34" charset="0"/>
              </a:rPr>
              <a:t>  </a:t>
            </a:r>
          </a:p>
          <a:p>
            <a:pPr marL="0" indent="0" algn="just">
              <a:lnSpc>
                <a:spcPct val="107000"/>
              </a:lnSpc>
              <a:spcBef>
                <a:spcPts val="1050"/>
              </a:spcBef>
              <a:spcAft>
                <a:spcPts val="1050"/>
              </a:spcAft>
              <a:buNone/>
            </a:pPr>
            <a:r>
              <a:rPr kumimoji="0" lang="en-ZA" altLang="en-US" sz="1500" b="0" i="0" u="none" strike="noStrike" cap="none" normalizeH="0" baseline="0" dirty="0">
                <a:ln>
                  <a:noFill/>
                </a:ln>
                <a:solidFill>
                  <a:schemeClr val="tx1"/>
                </a:solidFill>
                <a:effectLst/>
                <a:latin typeface="Arial" panose="020B0604020202020204" pitchFamily="34" charset="0"/>
              </a:rPr>
              <a:t>          In this example, an initial value "a" is goes through a for loop and accumulates 1 (</a:t>
            </a:r>
            <a:r>
              <a:rPr kumimoji="0" lang="en-ZA" altLang="en-US" sz="1500" b="0" i="0" u="none" strike="noStrike" cap="none" normalizeH="0" baseline="0" dirty="0" err="1">
                <a:ln>
                  <a:noFill/>
                </a:ln>
                <a:solidFill>
                  <a:schemeClr val="tx1"/>
                </a:solidFill>
                <a:effectLst/>
                <a:latin typeface="Arial" panose="020B0604020202020204" pitchFamily="34" charset="0"/>
              </a:rPr>
              <a:t>i.e</a:t>
            </a:r>
            <a:r>
              <a:rPr kumimoji="0" lang="en-ZA" altLang="en-US" sz="1500" b="0" i="0" u="none" strike="noStrike" cap="none" normalizeH="0" baseline="0" dirty="0">
                <a:ln>
                  <a:noFill/>
                </a:ln>
                <a:solidFill>
                  <a:schemeClr val="tx1"/>
                </a:solidFill>
                <a:effectLst/>
                <a:latin typeface="Arial" panose="020B0604020202020204" pitchFamily="34" charset="0"/>
              </a:rPr>
              <a:t> a + 1) the result is then checked to see if a condition is satisfied  (in this case, if a  is greater than 3). If the condition is satisfied, then a display message is returned with the phrase "a is greater than 3". Otherwise, the next iteration is performed and the algorithm repeated.  </a:t>
            </a:r>
          </a:p>
          <a:p>
            <a:pPr marL="180975" lvl="1" indent="0" algn="just">
              <a:lnSpc>
                <a:spcPct val="100000"/>
              </a:lnSpc>
              <a:spcBef>
                <a:spcPts val="0"/>
              </a:spcBef>
              <a:buNone/>
            </a:pPr>
            <a:r>
              <a:rPr kumimoji="0" lang="en-ZA" altLang="en-US" sz="1500" b="0" i="0" u="none" strike="noStrike" cap="none" normalizeH="0" baseline="0" dirty="0">
                <a:ln>
                  <a:noFill/>
                </a:ln>
                <a:solidFill>
                  <a:schemeClr val="tx1"/>
                </a:solidFill>
                <a:effectLst/>
                <a:latin typeface="Consolas" panose="020B0609020204030204" pitchFamily="49" charset="0"/>
              </a:rPr>
              <a:t>a = 0;</a:t>
            </a:r>
          </a:p>
          <a:p>
            <a:pPr marL="180975" lvl="1" indent="0" algn="just">
              <a:lnSpc>
                <a:spcPct val="100000"/>
              </a:lnSpc>
              <a:spcBef>
                <a:spcPts val="0"/>
              </a:spcBef>
              <a:buNone/>
            </a:pPr>
            <a:r>
              <a:rPr kumimoji="0" lang="en-ZA" altLang="en-US" sz="1500" b="0" i="0" u="none" strike="noStrike" cap="none" normalizeH="0" baseline="0" dirty="0">
                <a:ln>
                  <a:noFill/>
                </a:ln>
                <a:solidFill>
                  <a:srgbClr val="0E00FF"/>
                </a:solidFill>
                <a:effectLst/>
                <a:latin typeface="Consolas" panose="020B0609020204030204" pitchFamily="49" charset="0"/>
              </a:rPr>
              <a:t>for</a:t>
            </a:r>
            <a:r>
              <a:rPr kumimoji="0" lang="en-ZA" altLang="en-US" sz="1500" b="0" i="0" u="none" strike="noStrike" cap="none" normalizeH="0" baseline="0" dirty="0">
                <a:ln>
                  <a:noFill/>
                </a:ln>
                <a:solidFill>
                  <a:schemeClr val="tx1"/>
                </a:solidFill>
                <a:effectLst/>
                <a:latin typeface="Consolas" panose="020B0609020204030204" pitchFamily="49" charset="0"/>
              </a:rPr>
              <a:t> counter = 1:5</a:t>
            </a:r>
          </a:p>
          <a:p>
            <a:pPr marL="180975" lvl="1" indent="0" algn="just">
              <a:lnSpc>
                <a:spcPct val="100000"/>
              </a:lnSpc>
              <a:spcBef>
                <a:spcPts val="0"/>
              </a:spcBef>
              <a:buNone/>
            </a:pPr>
            <a:r>
              <a:rPr kumimoji="0" lang="en-ZA" altLang="en-US" sz="1500" b="0" i="0" u="none" strike="noStrike" cap="none" normalizeH="0" baseline="0" dirty="0">
                <a:ln>
                  <a:noFill/>
                </a:ln>
                <a:solidFill>
                  <a:schemeClr val="tx1"/>
                </a:solidFill>
                <a:effectLst/>
                <a:latin typeface="Consolas" panose="020B0609020204030204" pitchFamily="49" charset="0"/>
              </a:rPr>
              <a:t>    a = a + 1;</a:t>
            </a:r>
          </a:p>
          <a:p>
            <a:pPr marL="180975" lvl="1" indent="0" algn="just">
              <a:lnSpc>
                <a:spcPct val="100000"/>
              </a:lnSpc>
              <a:spcBef>
                <a:spcPts val="0"/>
              </a:spcBef>
              <a:buNone/>
            </a:pPr>
            <a:r>
              <a:rPr kumimoji="0" lang="en-ZA" altLang="en-US" sz="1500" b="0" i="0" u="none" strike="noStrike" cap="none" normalizeH="0" baseline="0" dirty="0">
                <a:ln>
                  <a:noFill/>
                </a:ln>
                <a:solidFill>
                  <a:schemeClr val="tx1"/>
                </a:solidFill>
                <a:effectLst/>
                <a:latin typeface="Consolas" panose="020B0609020204030204" pitchFamily="49" charset="0"/>
              </a:rPr>
              <a:t>    </a:t>
            </a:r>
            <a:r>
              <a:rPr kumimoji="0" lang="en-ZA" altLang="en-US" sz="1500" b="0" i="0" u="none" strike="noStrike" cap="none" normalizeH="0" baseline="0" dirty="0">
                <a:ln>
                  <a:noFill/>
                </a:ln>
                <a:solidFill>
                  <a:srgbClr val="0E00FF"/>
                </a:solidFill>
                <a:effectLst/>
                <a:latin typeface="Consolas" panose="020B0609020204030204" pitchFamily="49" charset="0"/>
              </a:rPr>
              <a:t>if</a:t>
            </a:r>
            <a:r>
              <a:rPr kumimoji="0" lang="en-ZA" altLang="en-US" sz="1500" b="0" i="0" u="none" strike="noStrike" cap="none" normalizeH="0" baseline="0" dirty="0">
                <a:ln>
                  <a:noFill/>
                </a:ln>
                <a:solidFill>
                  <a:schemeClr val="tx1"/>
                </a:solidFill>
                <a:effectLst/>
                <a:latin typeface="Consolas" panose="020B0609020204030204" pitchFamily="49" charset="0"/>
              </a:rPr>
              <a:t> a &gt; 3</a:t>
            </a:r>
          </a:p>
          <a:p>
            <a:pPr marL="180975" lvl="1" indent="0" algn="just">
              <a:lnSpc>
                <a:spcPct val="100000"/>
              </a:lnSpc>
              <a:spcBef>
                <a:spcPts val="0"/>
              </a:spcBef>
              <a:buNone/>
            </a:pPr>
            <a:r>
              <a:rPr kumimoji="0" lang="en-ZA" altLang="en-US" sz="1500" b="0" i="0" u="none" strike="noStrike" cap="none" normalizeH="0" baseline="0" dirty="0">
                <a:ln>
                  <a:noFill/>
                </a:ln>
                <a:solidFill>
                  <a:schemeClr val="tx1"/>
                </a:solidFill>
                <a:effectLst/>
                <a:latin typeface="Consolas" panose="020B0609020204030204" pitchFamily="49" charset="0"/>
              </a:rPr>
              <a:t>        </a:t>
            </a:r>
            <a:r>
              <a:rPr kumimoji="0" lang="en-ZA" altLang="en-US" sz="1500" b="0" i="0" u="none" strike="noStrike" cap="none" normalizeH="0" baseline="0" dirty="0" err="1">
                <a:ln>
                  <a:noFill/>
                </a:ln>
                <a:solidFill>
                  <a:schemeClr val="tx1"/>
                </a:solidFill>
                <a:effectLst/>
                <a:latin typeface="Consolas" panose="020B0609020204030204" pitchFamily="49" charset="0"/>
              </a:rPr>
              <a:t>msgString</a:t>
            </a:r>
            <a:r>
              <a:rPr kumimoji="0" lang="en-ZA" altLang="en-US" sz="1500" b="0" i="0" u="none" strike="noStrike" cap="none" normalizeH="0" baseline="0" dirty="0">
                <a:ln>
                  <a:noFill/>
                </a:ln>
                <a:solidFill>
                  <a:schemeClr val="tx1"/>
                </a:solidFill>
                <a:effectLst/>
                <a:latin typeface="Consolas" panose="020B0609020204030204" pitchFamily="49" charset="0"/>
              </a:rPr>
              <a:t> = </a:t>
            </a:r>
            <a:r>
              <a:rPr kumimoji="0" lang="en-ZA" altLang="en-US" sz="1500" b="0" i="0" u="none" strike="noStrike" cap="none" normalizeH="0" baseline="0" dirty="0">
                <a:ln>
                  <a:noFill/>
                </a:ln>
                <a:solidFill>
                  <a:srgbClr val="A709F5"/>
                </a:solidFill>
                <a:effectLst/>
                <a:latin typeface="Consolas" panose="020B0609020204030204" pitchFamily="49" charset="0"/>
              </a:rPr>
              <a:t>"a is greater than 3"</a:t>
            </a:r>
          </a:p>
          <a:p>
            <a:pPr marL="180975" lvl="1" indent="0" algn="just">
              <a:lnSpc>
                <a:spcPct val="100000"/>
              </a:lnSpc>
              <a:spcBef>
                <a:spcPts val="0"/>
              </a:spcBef>
              <a:buNone/>
            </a:pPr>
            <a:r>
              <a:rPr kumimoji="0" lang="en-ZA" altLang="en-US" sz="1500" b="0" i="0" u="none" strike="noStrike" cap="none" normalizeH="0" baseline="0" dirty="0">
                <a:ln>
                  <a:noFill/>
                </a:ln>
                <a:solidFill>
                  <a:schemeClr val="tx1"/>
                </a:solidFill>
                <a:effectLst/>
                <a:latin typeface="Consolas" panose="020B0609020204030204" pitchFamily="49" charset="0"/>
              </a:rPr>
              <a:t>    </a:t>
            </a:r>
            <a:r>
              <a:rPr kumimoji="0" lang="en-ZA" altLang="en-US" sz="1500" b="0" i="0" u="none" strike="noStrike" cap="none" normalizeH="0" baseline="0" dirty="0">
                <a:ln>
                  <a:noFill/>
                </a:ln>
                <a:solidFill>
                  <a:srgbClr val="0E00FF"/>
                </a:solidFill>
                <a:effectLst/>
                <a:latin typeface="Consolas" panose="020B0609020204030204" pitchFamily="49" charset="0"/>
              </a:rPr>
              <a:t>end</a:t>
            </a:r>
          </a:p>
          <a:p>
            <a:pPr marL="180975" lvl="1" indent="0" algn="just">
              <a:lnSpc>
                <a:spcPct val="100000"/>
              </a:lnSpc>
              <a:spcBef>
                <a:spcPts val="0"/>
              </a:spcBef>
              <a:buNone/>
            </a:pPr>
            <a:r>
              <a:rPr kumimoji="0" lang="en-ZA" altLang="en-US" sz="1500" b="0" i="0" u="none" strike="noStrike" cap="none" normalizeH="0" baseline="0" dirty="0">
                <a:ln>
                  <a:noFill/>
                </a:ln>
                <a:solidFill>
                  <a:srgbClr val="0E00FF"/>
                </a:solidFill>
                <a:effectLst/>
                <a:latin typeface="Consolas" panose="020B0609020204030204" pitchFamily="49" charset="0"/>
              </a:rPr>
              <a:t>end</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dirty="0"/>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9</a:t>
            </a:fld>
            <a:endParaRPr lang="en-ZA"/>
          </a:p>
        </p:txBody>
      </p:sp>
      <p:pic>
        <p:nvPicPr>
          <p:cNvPr id="12" name="Untitled">
            <a:extLst>
              <a:ext uri="{FF2B5EF4-FFF2-40B4-BE49-F238E27FC236}">
                <a16:creationId xmlns:a16="http://schemas.microsoft.com/office/drawing/2014/main" id="{AE3E85C7-68A8-4483-21A2-FE99EF86D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31" y="2602983"/>
            <a:ext cx="493026" cy="468000"/>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descr="Chevron arrows with solid fill">
            <a:hlinkClick r:id="rId3" action="ppaction://hlinksldjump"/>
            <a:extLst>
              <a:ext uri="{FF2B5EF4-FFF2-40B4-BE49-F238E27FC236}">
                <a16:creationId xmlns:a16="http://schemas.microsoft.com/office/drawing/2014/main" id="{45C36104-D60A-FC57-F136-C51FE984D7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275315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4551</TotalTime>
  <Words>2296</Words>
  <Application>Microsoft Office PowerPoint</Application>
  <PresentationFormat>On-screen Show (4:3)</PresentationFormat>
  <Paragraphs>270</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Cambria Math</vt:lpstr>
      <vt:lpstr>Consolas</vt:lpstr>
      <vt:lpstr>Helvetica</vt:lpstr>
      <vt:lpstr>Symbol</vt:lpstr>
      <vt:lpstr>Office Theme</vt:lpstr>
      <vt:lpstr>Control Flow Structures - Loop Structures - Part B: Solutions </vt:lpstr>
      <vt:lpstr>Table of Contents</vt:lpstr>
      <vt:lpstr>What we covered in Part A</vt:lpstr>
      <vt:lpstr>Introduction</vt:lpstr>
      <vt:lpstr>Conditional Structures</vt:lpstr>
      <vt:lpstr>Simple Conditions</vt:lpstr>
      <vt:lpstr>Simple Conditions</vt:lpstr>
      <vt:lpstr>Simple Conditions</vt:lpstr>
      <vt:lpstr>Conditional Statements and Loop Structures Combined</vt:lpstr>
      <vt:lpstr>Conditional Statements and Loop Structures Combined</vt:lpstr>
      <vt:lpstr>Switch-Case Statements</vt:lpstr>
      <vt:lpstr>Switch-Case Statements</vt:lpstr>
      <vt:lpstr>Switch-Case Statements</vt:lpstr>
      <vt:lpstr>Switch-Case Statements</vt:lpstr>
      <vt:lpstr>Trial Structure</vt:lpstr>
      <vt:lpstr>Trial Structure</vt:lpstr>
      <vt:lpstr>Trial Structure</vt:lpstr>
      <vt:lpstr>Flow Chart</vt:lpstr>
      <vt:lpstr>What we've covered this week</vt:lpstr>
      <vt:lpstr>Extra resources</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777</cp:revision>
  <dcterms:created xsi:type="dcterms:W3CDTF">2023-05-01T18:31:50Z</dcterms:created>
  <dcterms:modified xsi:type="dcterms:W3CDTF">2023-05-09T00:01:18Z</dcterms:modified>
</cp:coreProperties>
</file>