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7" r:id="rId2"/>
    <p:sldId id="257" r:id="rId3"/>
    <p:sldId id="258" r:id="rId4"/>
    <p:sldId id="271" r:id="rId5"/>
    <p:sldId id="332" r:id="rId6"/>
    <p:sldId id="336" r:id="rId7"/>
    <p:sldId id="349" r:id="rId8"/>
    <p:sldId id="350" r:id="rId9"/>
    <p:sldId id="353" r:id="rId10"/>
    <p:sldId id="354" r:id="rId11"/>
    <p:sldId id="355" r:id="rId12"/>
    <p:sldId id="356" r:id="rId13"/>
    <p:sldId id="352" r:id="rId14"/>
    <p:sldId id="357" r:id="rId15"/>
    <p:sldId id="358" r:id="rId16"/>
    <p:sldId id="337"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help/matlab/ref/clear.html#:~:text=To%20clear%20all%20variables%20from,or%20script%252C%20use%20clear%20functionName%20." TargetMode="External"/><Relationship Id="rId7" Type="http://schemas.openxmlformats.org/officeDocument/2006/relationships/image" Target="../media/image4.svg"/><Relationship Id="rId2" Type="http://schemas.openxmlformats.org/officeDocument/2006/relationships/hyperlink" Target="https://www.mathworks.com/help/matlab/ref/load.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fscanf.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help/matlab/"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hyperlink" Target="../Live%20Scripts/Week_4_Part_1_InputsAndOutput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hyperlink" Target="../Live%20Scripts/Week_4_Part_1_InputsAndOutputs.mlx" TargetMode="Externa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help/matlab/ref/disp.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matlab/ref/input.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cdslab.org/matlab/notes/data-transfer/io/index.html#inputoutput-data-from-a-graphical-user-interface"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help/matlab/develop-live-editor-tasks.html?s_tid=blogs_rc_4" TargetMode="External"/><Relationship Id="rId7" Type="http://schemas.openxmlformats.org/officeDocument/2006/relationships/image" Target="../media/image4.svg"/><Relationship Id="rId2" Type="http://schemas.openxmlformats.org/officeDocument/2006/relationships/hyperlink" Target="https://www.mathworks.com/products/matlab/app-designer.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help/matlab/ref/inputdlg.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mathworks.com/help/matlab/ref/imread.html" TargetMode="External"/><Relationship Id="rId13" Type="http://schemas.openxmlformats.org/officeDocument/2006/relationships/image" Target="../media/image4.svg"/><Relationship Id="rId3" Type="http://schemas.openxmlformats.org/officeDocument/2006/relationships/hyperlink" Target="https://www.mathworks.com/help/matlab/ref/save.html" TargetMode="External"/><Relationship Id="rId7" Type="http://schemas.openxmlformats.org/officeDocument/2006/relationships/hyperlink" Target="https://www.mathworks.com/help/matlab/ref/writetable.html" TargetMode="External"/><Relationship Id="rId12" Type="http://schemas.openxmlformats.org/officeDocument/2006/relationships/image" Target="../media/image3.png"/><Relationship Id="rId2" Type="http://schemas.openxmlformats.org/officeDocument/2006/relationships/hyperlink" Target="https://www.mathworks.com/help/matlab/ref/load.html" TargetMode="External"/><Relationship Id="rId1" Type="http://schemas.openxmlformats.org/officeDocument/2006/relationships/slideLayout" Target="../slideLayouts/slideLayout2.xml"/><Relationship Id="rId6" Type="http://schemas.openxmlformats.org/officeDocument/2006/relationships/hyperlink" Target="https://www.mathworks.com/help/matlab/ref/readtable.html" TargetMode="External"/><Relationship Id="rId11" Type="http://schemas.openxmlformats.org/officeDocument/2006/relationships/slide" Target="slide1.xml"/><Relationship Id="rId5" Type="http://schemas.openxmlformats.org/officeDocument/2006/relationships/hyperlink" Target="https://www.mathworks.com/help/matlab/ref/fprintf.html" TargetMode="External"/><Relationship Id="rId10" Type="http://schemas.openxmlformats.org/officeDocument/2006/relationships/hyperlink" Target="https://www.mathworks.com/help/matlab/ref/struct.html" TargetMode="External"/><Relationship Id="rId4" Type="http://schemas.openxmlformats.org/officeDocument/2006/relationships/hyperlink" Target="https://www.mathworks.com/help/matlab/ref/fscanf.html" TargetMode="External"/><Relationship Id="rId9" Type="http://schemas.openxmlformats.org/officeDocument/2006/relationships/hyperlink" Target="https://www.mathworks.com/help/matlab/ref/imwrit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Input and Outputs - Part a :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207D-18B4-8150-A72A-1DA8137A734F}"/>
              </a:ext>
            </a:extLst>
          </p:cNvPr>
          <p:cNvSpPr/>
          <p:nvPr/>
        </p:nvSpPr>
        <p:spPr>
          <a:xfrm>
            <a:off x="449377" y="2188840"/>
            <a:ext cx="8229600" cy="15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Variables that are on the MATLAB workspace can be saved to a specified format file. Below is a simple example of how variables can be assigned, viewed on the MATLAB workspace and saved into a specified file.</a:t>
            </a:r>
          </a:p>
          <a:p>
            <a:pPr marL="492125" lvl="1" indent="-225425">
              <a:lnSpc>
                <a:spcPts val="1400"/>
              </a:lnSpc>
              <a:spcBef>
                <a:spcPts val="700"/>
              </a:spcBef>
              <a:buNone/>
            </a:pPr>
            <a:r>
              <a:rPr lang="en-ZA" sz="14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Sample of variables to create in the MATLAB workspace</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1; </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2; </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 3; </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 = 4; </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spcAft>
                <a:spcPts val="700"/>
              </a:spcAft>
              <a:buNone/>
            </a:pPr>
            <a:r>
              <a:rPr lang="en-ZA"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 = rand(1, 10);</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algn="just">
              <a:lnSpc>
                <a:spcPct val="150000"/>
              </a:lnSpc>
              <a:spcBef>
                <a:spcPts val="0"/>
              </a:spcBef>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Save all the  variables on the workspace</a:t>
            </a:r>
          </a:p>
          <a:p>
            <a:pPr marL="0" indent="0" algn="just">
              <a:lnSpc>
                <a:spcPct val="15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allVariables</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algn="just">
              <a:lnSpc>
                <a:spcPct val="150000"/>
              </a:lnSpc>
              <a:spcBef>
                <a:spcPts val="0"/>
              </a:spcBef>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Save selected variables on the workspace</a:t>
            </a:r>
          </a:p>
          <a:p>
            <a:pPr marL="0" indent="0" algn="just">
              <a:lnSpc>
                <a:spcPct val="15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onlySelectVariables</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algn="just">
              <a:lnSpc>
                <a:spcPct val="150000"/>
              </a:lnSpc>
              <a:spcBef>
                <a:spcPts val="0"/>
              </a:spcBef>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Save variables with a specified format (in this example we will specify  a .txt file format.)</a:t>
            </a:r>
          </a:p>
          <a:p>
            <a:pPr marL="0" indent="0" algn="just">
              <a:lnSpc>
                <a:spcPct val="15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'withFormat.txt'</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'-ascii'</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2"/>
          <a:stretch>
            <a:fillRect/>
          </a:stretch>
        </p:blipFill>
        <p:spPr>
          <a:xfrm>
            <a:off x="557210" y="1042983"/>
            <a:ext cx="498195" cy="46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BA6D6A3-49CA-70C7-17C8-284EA148E9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9967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442049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24202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Similarly, we can reload the same files into the MATLAB workspace if needed, using the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load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 Look at the variables now in the workspace. We start by clearing any variables on the workspace to see the effect of the load() functionality. Note: Tying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clear</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the MATLAB command window will clear all variables in the current workspace.</a:t>
            </a:r>
          </a:p>
          <a:p>
            <a:pPr marL="492125" lvl="1" indent="-225425">
              <a:lnSpc>
                <a:spcPts val="1400"/>
              </a:lnSpc>
              <a:spcBef>
                <a:spcPts val="70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clear</a:t>
            </a:r>
          </a:p>
          <a:p>
            <a:pPr marL="0" indent="0" algn="just">
              <a:lnSpc>
                <a:spcPct val="15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Using the load function, all the previously saved variables can now be loaded onto the workspace.</a:t>
            </a:r>
          </a:p>
          <a:p>
            <a:pPr marL="0" indent="0">
              <a:buNone/>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Note: A .mat file extension is a MATLAB specific file extension.</a:t>
            </a:r>
          </a:p>
          <a:p>
            <a:pPr marL="0" indent="0">
              <a:buNone/>
            </a:pPr>
            <a:endParaRPr lang="en-ZA" sz="1500" dirty="0">
              <a:latin typeface="Helvetica" panose="020B0604020202020204" pitchFamily="34" charset="0"/>
              <a:ea typeface="Times New Roman" panose="02020603050405020304" pitchFamily="18" charset="0"/>
              <a:cs typeface="Helvetica" panose="020B0604020202020204" pitchFamily="34" charset="0"/>
            </a:endParaRPr>
          </a:p>
          <a:p>
            <a:pPr marL="36195" indent="0">
              <a:lnSpc>
                <a:spcPts val="1400"/>
              </a:lnSpc>
              <a:spcBef>
                <a:spcPts val="700"/>
              </a:spcBef>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allVariables.mat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onlySelectVariables.mat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"withFormat.txt"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4"/>
          <a:stretch>
            <a:fillRect/>
          </a:stretch>
        </p:blipFill>
        <p:spPr>
          <a:xfrm>
            <a:off x="557210" y="1042983"/>
            <a:ext cx="498195" cy="468000"/>
          </a:xfrm>
          <a:prstGeom prst="rect">
            <a:avLst/>
          </a:prstGeom>
        </p:spPr>
      </p:pic>
      <p:pic>
        <p:nvPicPr>
          <p:cNvPr id="10" name="Graphic 9" descr="Chevron arrows with solid fill">
            <a:hlinkClick r:id="rId5" action="ppaction://hlinksldjump"/>
            <a:extLst>
              <a:ext uri="{FF2B5EF4-FFF2-40B4-BE49-F238E27FC236}">
                <a16:creationId xmlns:a16="http://schemas.microsoft.com/office/drawing/2014/main" id="{6C90F80A-0B29-4AA8-847D-C82169847B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887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458346"/>
            <a:ext cx="8229600" cy="165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500" b="1" dirty="0">
                <a:effectLst/>
                <a:latin typeface="Helvetica" panose="020B0604020202020204" pitchFamily="34" charset="0"/>
                <a:ea typeface="Times New Roman" panose="02020603050405020304" pitchFamily="18" charset="0"/>
                <a:cs typeface="Times New Roman" panose="02020603050405020304" pitchFamily="18" charset="0"/>
              </a:rPr>
              <a:t>Now Try for Yourself!</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Create variables and assign numbers to them and save them to a .txt file called "testVariables.txt". </a:t>
            </a:r>
          </a:p>
          <a:p>
            <a:pPr marL="266700" lvl="1" indent="0">
              <a:lnSpc>
                <a:spcPct val="100000"/>
              </a:lnSpc>
              <a:spcBef>
                <a:spcPts val="700"/>
              </a:spcBef>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values students create. It is important that students use the save function </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 = 190;</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 = 120;</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save(</a:t>
            </a:r>
            <a:r>
              <a:rPr lang="en-ZA" sz="150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"testVariables.txt"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2"/>
          <a:stretch>
            <a:fillRect/>
          </a:stretch>
        </p:blipFill>
        <p:spPr>
          <a:xfrm>
            <a:off x="557210" y="1042983"/>
            <a:ext cx="498195" cy="46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C0ACEDB-147D-D657-3606-54D313081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6354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33D5827-E425-01D3-4661-FB0CFF52F751}"/>
              </a:ext>
            </a:extLst>
          </p:cNvPr>
          <p:cNvSpPr/>
          <p:nvPr/>
        </p:nvSpPr>
        <p:spPr>
          <a:xfrm>
            <a:off x="462013" y="5534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3DBBB9-3527-16E3-58E4-06AA0E394167}"/>
              </a:ext>
            </a:extLst>
          </p:cNvPr>
          <p:cNvSpPr/>
          <p:nvPr/>
        </p:nvSpPr>
        <p:spPr>
          <a:xfrm>
            <a:off x="462013" y="245834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formatted file using </a:t>
            </a:r>
            <a:r>
              <a:rPr lang="en-ZA" sz="3200" b="1" dirty="0" err="1">
                <a:effectLst/>
                <a:latin typeface="Helvetica" panose="020B0604020202020204" pitchFamily="34" charset="0"/>
                <a:ea typeface="Times New Roman" panose="02020603050405020304" pitchFamily="18" charset="0"/>
                <a:cs typeface="Times New Roman" panose="02020603050405020304" pitchFamily="18" charset="0"/>
              </a:rPr>
              <a:t>fscanf</a:t>
            </a: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seen in the previous section, load() is one way of loading the contents of a saved file onto the MATLAB environment. Other data reading functionality is the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fscanf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  which will read in the contents of text file. The contents from this file can be stored as a variable and accessed from the MATLAB environment.</a:t>
            </a:r>
          </a:p>
          <a:p>
            <a:pPr marL="0" indent="0" algn="jus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'data.txt'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 =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spcBef>
                <a:spcPts val="700"/>
              </a:spcBef>
              <a:buNone/>
              <a:tabLst>
                <a:tab pos="85725" algn="l"/>
              </a:tabLst>
            </a:pPr>
            <a:endParaRPr lang="en-ZA" sz="1500" dirty="0">
              <a:latin typeface="Consolas" panose="020B0609020204030204" pitchFamily="49" charset="0"/>
            </a:endParaRPr>
          </a:p>
          <a:p>
            <a:pPr marL="457200" lvl="1" indent="0" eaLnBrk="0" fontAlgn="base" hangingPunct="0">
              <a:lnSpc>
                <a:spcPct val="100000"/>
              </a:lnSpc>
              <a:spcBef>
                <a:spcPct val="0"/>
              </a:spcBef>
              <a:spcAft>
                <a:spcPct val="0"/>
              </a:spcAft>
              <a:buNone/>
            </a:pPr>
            <a:r>
              <a:rPr kumimoji="0" lang="en-ZA" altLang="en-US" sz="12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r>
              <a:rPr kumimoji="0" lang="en-ZA" altLang="en-US" sz="12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8×1</a:t>
            </a:r>
            <a:endPar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endParaRPr>
          </a:p>
          <a:p>
            <a:pPr marL="457200" lvl="1" indent="0" eaLnBrk="0" fontAlgn="base" hangingPunct="0">
              <a:lnSpc>
                <a:spcPct val="100000"/>
              </a:lnSpc>
              <a:spcBef>
                <a:spcPct val="0"/>
              </a:spcBef>
              <a:spcAft>
                <a:spcPct val="0"/>
              </a:spcAft>
              <a:buNone/>
              <a:tabLst>
                <a:tab pos="266700" algn="l"/>
                <a:tab pos="542925" algn="l"/>
              </a:tabLst>
            </a:pP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1     </a:t>
            </a:r>
          </a:p>
          <a:p>
            <a:pPr marL="457200" lvl="1" indent="0" eaLnBrk="0" fontAlgn="base" hangingPunct="0">
              <a:lnSpc>
                <a:spcPct val="100000"/>
              </a:lnSpc>
              <a:spcBef>
                <a:spcPct val="0"/>
              </a:spcBef>
              <a:spcAft>
                <a:spcPct val="0"/>
              </a:spcAft>
              <a:buNone/>
              <a:tabLst>
                <a:tab pos="180975" algn="l"/>
                <a:tab pos="628650" algn="l"/>
              </a:tabLst>
            </a:pPr>
            <a:r>
              <a:rPr lang="en-ZA" altLang="en-US" sz="12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3</a:t>
            </a:r>
          </a:p>
          <a:p>
            <a:pPr marL="457200" lvl="1" indent="0" eaLnBrk="0" fontAlgn="base" hangingPunct="0">
              <a:lnSpc>
                <a:spcPct val="100000"/>
              </a:lnSpc>
              <a:spcBef>
                <a:spcPct val="0"/>
              </a:spcBef>
              <a:spcAft>
                <a:spcPct val="0"/>
              </a:spcAft>
              <a:buNone/>
              <a:tabLst>
                <a:tab pos="180975" algn="l"/>
                <a:tab pos="628650" algn="l"/>
              </a:tabLst>
            </a:pP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4</a:t>
            </a:r>
          </a:p>
          <a:p>
            <a:pPr marL="457200" lvl="1" indent="0" eaLnBrk="0" fontAlgn="base" hangingPunct="0">
              <a:lnSpc>
                <a:spcPct val="100000"/>
              </a:lnSpc>
              <a:spcBef>
                <a:spcPct val="0"/>
              </a:spcBef>
              <a:spcAft>
                <a:spcPct val="0"/>
              </a:spcAft>
              <a:buNone/>
              <a:tabLst>
                <a:tab pos="180975" algn="l"/>
                <a:tab pos="628650" algn="l"/>
              </a:tabLst>
            </a:pPr>
            <a:r>
              <a:rPr lang="en-ZA" altLang="en-US" sz="12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5</a:t>
            </a:r>
          </a:p>
          <a:p>
            <a:pPr marL="457200" lvl="1" indent="0" eaLnBrk="0" fontAlgn="base" hangingPunct="0">
              <a:lnSpc>
                <a:spcPct val="100000"/>
              </a:lnSpc>
              <a:spcBef>
                <a:spcPct val="0"/>
              </a:spcBef>
              <a:spcAft>
                <a:spcPct val="0"/>
              </a:spcAft>
              <a:buNone/>
              <a:tabLst>
                <a:tab pos="180975" algn="l"/>
                <a:tab pos="628650" algn="l"/>
              </a:tabLst>
            </a:pPr>
            <a:r>
              <a:rPr lang="en-ZA" altLang="en-US" sz="12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6</a:t>
            </a:r>
          </a:p>
          <a:p>
            <a:pPr marL="457200" lvl="1" indent="0" eaLnBrk="0" fontAlgn="base" hangingPunct="0">
              <a:lnSpc>
                <a:spcPct val="100000"/>
              </a:lnSpc>
              <a:spcBef>
                <a:spcPct val="0"/>
              </a:spcBef>
              <a:spcAft>
                <a:spcPct val="0"/>
              </a:spcAft>
              <a:buNone/>
              <a:tabLst>
                <a:tab pos="180975" algn="l"/>
                <a:tab pos="628650" algn="l"/>
              </a:tabLst>
            </a:pPr>
            <a:r>
              <a:rPr lang="en-ZA" altLang="en-US" sz="12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7</a:t>
            </a:r>
          </a:p>
          <a:p>
            <a:pPr marL="457200" lvl="1" indent="0" eaLnBrk="0" fontAlgn="base" hangingPunct="0">
              <a:lnSpc>
                <a:spcPct val="100000"/>
              </a:lnSpc>
              <a:spcBef>
                <a:spcPct val="0"/>
              </a:spcBef>
              <a:spcAft>
                <a:spcPct val="0"/>
              </a:spcAft>
              <a:buNone/>
              <a:tabLst>
                <a:tab pos="180975" algn="l"/>
                <a:tab pos="542925" algn="l"/>
              </a:tabLst>
            </a:pP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88</a:t>
            </a:r>
          </a:p>
          <a:p>
            <a:pPr marL="457200" lvl="1" indent="0" eaLnBrk="0" fontAlgn="base" hangingPunct="0">
              <a:lnSpc>
                <a:spcPct val="100000"/>
              </a:lnSpc>
              <a:spcBef>
                <a:spcPct val="0"/>
              </a:spcBef>
              <a:spcAft>
                <a:spcPct val="0"/>
              </a:spcAft>
              <a:buNone/>
              <a:tabLst>
                <a:tab pos="180975" algn="l"/>
                <a:tab pos="542925" algn="l"/>
              </a:tabLst>
            </a:pPr>
            <a:r>
              <a:rPr lang="en-ZA" altLang="en-US" sz="12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2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65</a:t>
            </a:r>
            <a:r>
              <a:rPr kumimoji="0" lang="en-ZA" altLang="en-US" sz="12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tabLst>
                <a:tab pos="180975" algn="l"/>
                <a:tab pos="542925" algn="l"/>
              </a:tabLst>
            </a:pPr>
            <a:endParaRPr lang="en-ZA" altLang="en-US" sz="1200" dirty="0">
              <a:latin typeface="Arial" panose="020B0604020202020204" pitchFamily="34" charset="0"/>
            </a:endParaRPr>
          </a:p>
          <a:p>
            <a:pPr marL="266700" lvl="1" indent="0" eaLnBrk="0" fontAlgn="base" hangingPunct="0">
              <a:lnSpc>
                <a:spcPct val="100000"/>
              </a:lnSpc>
              <a:spcBef>
                <a:spcPct val="0"/>
              </a:spcBef>
              <a:spcAft>
                <a:spcPct val="0"/>
              </a:spcAft>
              <a:buNone/>
              <a:tabLst>
                <a:tab pos="180975" algn="l"/>
                <a:tab pos="542925" algn="l"/>
              </a:tabLst>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ZA" altLang="en-US" sz="1500" b="0" i="0" u="none" strike="noStrike" cap="none" normalizeH="0" baseline="0" dirty="0">
              <a:ln>
                <a:noFill/>
              </a:ln>
              <a:solidFill>
                <a:schemeClr val="tx1"/>
              </a:solidFill>
              <a:effectLst/>
              <a:latin typeface="Consolas" panose="020B0609020204030204" pitchFamily="49" charset="0"/>
            </a:endParaRP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F46338B9-04C6-E223-45DD-9380EEF49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7919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34404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403949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Unlike the C language’s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in MATLAB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is vectorized meaning that it can read multiple lines all at once. Here, the attribute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'r'</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states that the file is opened to read it (vs "w" for writing, or some other purpose). Look at the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for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fscanf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to see how the other attributes that can be used.</a:t>
            </a:r>
          </a:p>
          <a:p>
            <a:pPr marL="180975" lvl="1" indent="0">
              <a:lnSpc>
                <a:spcPts val="1400"/>
              </a:lnSpc>
              <a:spcBef>
                <a:spcPts val="700"/>
              </a:spcBef>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'temperature.dat'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80975" lvl="1" indent="0">
              <a:lnSpc>
                <a:spcPts val="1400"/>
              </a:lnSpc>
              <a:spcBef>
                <a:spcPts val="700"/>
              </a:spcBef>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degrees = char(176);</a:t>
            </a:r>
          </a:p>
          <a:p>
            <a:pPr marL="180975" lvl="1" indent="0">
              <a:lnSpc>
                <a:spcPts val="1400"/>
              </a:lnSpc>
              <a:spcBef>
                <a:spcPts val="700"/>
              </a:spcBef>
              <a:buNone/>
              <a:tabLst>
                <a:tab pos="266700"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 ~]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degrees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180975" lvl="1" indent="0">
              <a:lnSpc>
                <a:spcPts val="1400"/>
              </a:lnSpc>
              <a:spcBef>
                <a:spcPts val="700"/>
              </a:spcBef>
              <a:buNone/>
              <a:tabLst>
                <a:tab pos="266700"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0" lvl="2" indent="0">
              <a:lnSpc>
                <a:spcPts val="1400"/>
              </a:lnSpc>
              <a:spcBef>
                <a:spcPts val="700"/>
              </a:spcBef>
              <a:buNone/>
              <a:tabLst>
                <a:tab pos="361950" algn="l"/>
              </a:tabLst>
            </a:pPr>
            <a:r>
              <a:rPr lang="en-ZA"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25</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0">
              <a:lnSpc>
                <a:spcPts val="1400"/>
              </a:lnSpc>
              <a:spcBef>
                <a:spcPts val="700"/>
              </a:spcBef>
              <a:buNone/>
              <a:tabLst>
                <a:tab pos="266700"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tabLst>
                <a:tab pos="180975"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just">
              <a:lnSpc>
                <a:spcPct val="150000"/>
              </a:lnSpc>
              <a:spcBef>
                <a:spcPts val="0"/>
              </a:spcBef>
              <a:buNone/>
              <a:tabLst>
                <a:tab pos="180975" algn="l"/>
              </a:tabLst>
            </a:pPr>
            <a:endParaRPr lang="en-ZA" sz="15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180975"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fscanf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method of reading the contents of a file is very powerful but rather detailed, low-level and cumbersome, especially when you have to define the format for the content of the file appropriately. Most often, other higher-level MATLAB’s built-in function come to rescue us from the hassles of using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500" b="0" i="0" u="none" strike="noStrike" cap="none" normalizeH="0" baseline="0" dirty="0">
              <a:ln>
                <a:noFill/>
              </a:ln>
              <a:solidFill>
                <a:schemeClr val="tx1"/>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3"/>
          <a:stretch>
            <a:fillRect/>
          </a:stretch>
        </p:blipFill>
        <p:spPr>
          <a:xfrm>
            <a:off x="557210" y="1042983"/>
            <a:ext cx="498195" cy="468000"/>
          </a:xfrm>
          <a:prstGeom prst="rect">
            <a:avLst/>
          </a:prstGeom>
        </p:spPr>
      </p:pic>
      <p:pic>
        <p:nvPicPr>
          <p:cNvPr id="10" name="Graphic 9" descr="Chevron arrows with solid fill">
            <a:hlinkClick r:id="rId4" action="ppaction://hlinksldjump"/>
            <a:extLst>
              <a:ext uri="{FF2B5EF4-FFF2-40B4-BE49-F238E27FC236}">
                <a16:creationId xmlns:a16="http://schemas.microsoft.com/office/drawing/2014/main" id="{637BE9F6-4E0D-6361-AE0A-560D590DFC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252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590800"/>
            <a:ext cx="8229600" cy="20714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52396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Now Try for Yourself!</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nSpc>
                <a:spcPct val="100000"/>
              </a:lnSpc>
              <a:spcBef>
                <a:spcPts val="700"/>
              </a:spcBef>
              <a:buNone/>
              <a:tabLst>
                <a:tab pos="266700" algn="l"/>
              </a:tabLst>
            </a:pPr>
            <a:r>
              <a:rPr lang="en-ZA" sz="1500" dirty="0">
                <a:effectLst/>
                <a:latin typeface="Helvetica" panose="020B0604020202020204" pitchFamily="34" charset="0"/>
                <a:ea typeface="Times New Roman" panose="02020603050405020304" pitchFamily="18" charset="0"/>
                <a:cs typeface="Helvetica" panose="020B0604020202020204" pitchFamily="34" charset="0"/>
              </a:rPr>
              <a:t>Create a text file on you local machine with the statement  "Hello World!". Save this file locally and load the text file using the </a:t>
            </a:r>
            <a:r>
              <a:rPr lang="en-ZA" sz="1500" dirty="0" err="1">
                <a:effectLst/>
                <a:latin typeface="Helvetica" panose="020B0604020202020204" pitchFamily="34" charset="0"/>
                <a:ea typeface="Times New Roman" panose="02020603050405020304" pitchFamily="18" charset="0"/>
                <a:cs typeface="Helvetica" panose="020B0604020202020204" pitchFamily="34" charset="0"/>
              </a:rPr>
              <a:t>fscanf</a:t>
            </a:r>
            <a:r>
              <a:rPr lang="en-ZA" sz="1500" dirty="0">
                <a:effectLst/>
                <a:latin typeface="Helvetica" panose="020B0604020202020204" pitchFamily="34" charset="0"/>
                <a:ea typeface="Times New Roman" panose="02020603050405020304" pitchFamily="18" charset="0"/>
                <a:cs typeface="Helvetica" panose="020B0604020202020204" pitchFamily="34" charset="0"/>
              </a:rPr>
              <a:t>() function. Comment on the results in the line below.</a:t>
            </a:r>
            <a:endParaRPr lang="en-ZA" sz="15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endParaRPr>
          </a:p>
          <a:p>
            <a:pPr marL="180975" lvl="1" indent="0">
              <a:lnSpc>
                <a:spcPts val="1400"/>
              </a:lnSpc>
              <a:spcBef>
                <a:spcPts val="700"/>
              </a:spcBef>
              <a:buNone/>
              <a:tabLst>
                <a:tab pos="266700" algn="l"/>
              </a:tabLst>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%Students should create a.txt file locally with the words "Hello World" and</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%open the file using </a:t>
            </a:r>
            <a:r>
              <a:rPr lang="en-ZA" sz="15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fscanf</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6700" lvl="1" indent="0">
              <a:lnSpc>
                <a:spcPct val="100000"/>
              </a:lnSpc>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'HelloWorld.txt'</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buNone/>
              <a:tabLst>
                <a:tab pos="266700" algn="l"/>
              </a:tabLst>
            </a:pP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buNone/>
              <a:tabLst>
                <a:tab pos="266700" algn="l"/>
              </a:tabLst>
            </a:pP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ct val="107000"/>
              </a:lnSpc>
              <a:buNone/>
              <a:tabLst>
                <a:tab pos="361950"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4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ZA"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'HelloWorld'</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0">
              <a:lnSpc>
                <a:spcPts val="1400"/>
              </a:lnSpc>
              <a:spcBef>
                <a:spcPts val="700"/>
              </a:spcBef>
              <a:buNone/>
              <a:tabLst>
                <a:tab pos="266700"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tabLst>
                <a:tab pos="180975"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0" name="Untitled">
            <a:extLst>
              <a:ext uri="{FF2B5EF4-FFF2-40B4-BE49-F238E27FC236}">
                <a16:creationId xmlns:a16="http://schemas.microsoft.com/office/drawing/2014/main" id="{257B5E9B-981A-7F71-E4C6-CE19BE36203A}"/>
              </a:ext>
            </a:extLst>
          </p:cNvPr>
          <p:cNvPicPr>
            <a:picLocks noChangeAspect="1"/>
          </p:cNvPicPr>
          <p:nvPr/>
        </p:nvPicPr>
        <p:blipFill>
          <a:blip r:embed="rId2"/>
          <a:stretch>
            <a:fillRect/>
          </a:stretch>
        </p:blipFill>
        <p:spPr>
          <a:xfrm>
            <a:off x="551650" y="983186"/>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33149BFA-F49F-98CA-4C2B-972E86612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9534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Part A Summary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800100" lvl="1" indent="-342900">
              <a:lnSpc>
                <a:spcPct val="107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 </a:t>
            </a:r>
          </a:p>
          <a:p>
            <a:pPr marL="800100" lvl="1" indent="-342900">
              <a:lnSpc>
                <a:spcPct val="107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CDEB2DB-030A-776C-CB47-7A3F871CB4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86059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Week_4_Part_1_Inputs_and_Outputs.mlx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last week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MATLAB Command Window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Operating system command line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Graphical User Interface (Apps)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Writing and Retrieving Data from Files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8" action="ppaction://hlinksldjump"/>
              </a:rPr>
              <a:t>Loading and Saving MATLAB workspace variables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9" action="ppaction://hlinksldjump"/>
              </a:rPr>
              <a:t>Reading and writing formatted file using </a:t>
            </a:r>
            <a:r>
              <a:rPr lang="en-ZA" sz="2000" dirty="0" err="1">
                <a:latin typeface="Consolas" panose="020B0609020204030204" pitchFamily="49" charset="0"/>
                <a:cs typeface="Helvetica" panose="020B0604020202020204" pitchFamily="34" charset="0"/>
                <a:hlinkClick r:id="rId9" action="ppaction://hlinksldjump"/>
              </a:rPr>
              <a:t>fscanf</a:t>
            </a:r>
            <a:r>
              <a:rPr lang="en-ZA" sz="2000" dirty="0">
                <a:latin typeface="Consolas" panose="020B0609020204030204" pitchFamily="49" charset="0"/>
                <a:cs typeface="Helvetica" panose="020B0604020202020204" pitchFamily="34" charset="0"/>
                <a:hlinkClick r:id="rId9" action="ppaction://hlinksldjump"/>
              </a:rPr>
              <a:t>()</a:t>
            </a:r>
            <a:r>
              <a:rPr lang="en-ZA" sz="2000" dirty="0">
                <a:latin typeface="Helvetica" panose="020B0604020202020204" pitchFamily="34" charset="0"/>
                <a:cs typeface="Helvetica" panose="020B0604020202020204" pitchFamily="34" charset="0"/>
                <a:hlinkClick r:id="rId9" action="ppaction://hlinksldjump"/>
              </a:rPr>
              <a:t>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Part A Summary</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ea typeface="Times New Roman" panose="02020603050405020304" pitchFamily="18" charset="0"/>
                <a:cs typeface="Times New Roman" panose="02020603050405020304" pitchFamily="18" charset="0"/>
                <a:hlinkClick r:id="rId11" action="ppaction://hlinkfile"/>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2" action="ppaction://hlinksldjump"/>
            <a:extLst>
              <a:ext uri="{FF2B5EF4-FFF2-40B4-BE49-F238E27FC236}">
                <a16:creationId xmlns:a16="http://schemas.microsoft.com/office/drawing/2014/main" id="{A4284378-529C-E4D3-1AFD-48CD838A6B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last week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8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 </a:t>
            </a:r>
          </a:p>
          <a:p>
            <a:pPr marL="722313" lvl="0" indent="-180975">
              <a:lnSpc>
                <a:spcPct val="107000"/>
              </a:lnSpc>
              <a:buFont typeface="Symbol" panose="05050102010706020507" pitchFamily="18" charset="2"/>
              <a:buChar char=""/>
              <a:tabLst>
                <a:tab pos="722313" algn="l"/>
              </a:tabLs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can be used to execute specific parts of an algorithm 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F81E4C7-DE46-FE32-7A68-7966B86D9A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A64E39-71A9-F4F1-FC19-78D0ADBFCDEB}"/>
              </a:ext>
            </a:extLst>
          </p:cNvPr>
          <p:cNvSpPr/>
          <p:nvPr/>
        </p:nvSpPr>
        <p:spPr>
          <a:xfrm>
            <a:off x="462013" y="498247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a</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Input and Output in programming can be understood as the communication between a computer programme and its user. The </a:t>
            </a:r>
            <a:r>
              <a:rPr kumimoji="0" lang="en-ZA" altLang="en-US" sz="15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Input i</a:t>
            </a: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s seen as a user providing input/data into a programme and the</a:t>
            </a:r>
            <a:r>
              <a:rPr kumimoji="0" lang="en-ZA" altLang="en-US" sz="15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Output</a:t>
            </a: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is understood as outputting/returning some form of processed data to the user</a:t>
            </a:r>
            <a:r>
              <a:rPr kumimoji="0" lang="en-ZA" altLang="en-US" sz="15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In MATLAB, the command window can be used to execute commands on inputs which is usually some form data. The MATLAB Workspace keeps track of all variables and hence the inputs and outputs from various code executions on MATLAB. This lesson will be split into two parts: part a and part b. In part a we go over the different input/output systems in MATLAB and touch on reading and writing file contents. </a:t>
            </a:r>
          </a:p>
          <a:p>
            <a:pPr marL="0" marR="0" lvl="0" indent="0" algn="just" defTabSz="914400" rtl="0" eaLnBrk="0" fontAlgn="base" latinLnBrk="0" hangingPunct="0">
              <a:lnSpc>
                <a:spcPct val="100000"/>
              </a:lnSpc>
              <a:spcBef>
                <a:spcPct val="0"/>
              </a:spcBef>
              <a:spcAft>
                <a:spcPct val="0"/>
              </a:spcAft>
              <a:buClrTx/>
              <a:buSzTx/>
              <a:buFontTx/>
              <a:buNone/>
              <a:tabLst/>
            </a:pPr>
            <a:endParaRPr lang="en-ZA" altLang="en-US" sz="1500" dirty="0">
              <a:latin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Consider an example of displaying the term "Hello World!" in the command window, using the built-in MATLAB function </a:t>
            </a:r>
            <a:r>
              <a:rPr kumimoji="0" lang="en-ZA" altLang="en-US" sz="1500" b="0" i="0" u="none" strike="noStrike" cap="none" normalizeH="0" baseline="0" dirty="0" err="1">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disp</a:t>
            </a:r>
            <a:r>
              <a:rPr kumimoji="0" lang="en-ZA" altLang="en-US" sz="15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the input would be "Hello World!" and the output would be a text displaying the phrase.</a:t>
            </a:r>
            <a:r>
              <a:rPr kumimoji="0" lang="en-ZA" altLang="en-US" sz="1500" b="0" i="0" u="none" strike="noStrike" cap="none" normalizeH="0" baseline="0" dirty="0">
                <a:ln>
                  <a:noFill/>
                </a:ln>
                <a:solidFill>
                  <a:schemeClr val="tx1"/>
                </a:solidFill>
                <a:effectLst/>
              </a:rPr>
              <a:t> </a:t>
            </a:r>
            <a:endParaRPr kumimoji="0" lang="en-ZA" altLang="en-US" sz="15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This is the simplest idea of an input output relationship in programming.</a:t>
            </a:r>
          </a:p>
          <a:p>
            <a:pPr marL="36195" indent="0">
              <a:lnSpc>
                <a:spcPts val="1400"/>
              </a:lnSpc>
              <a:spcBef>
                <a:spcPts val="700"/>
              </a:spcBef>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Bef>
                <a:spcPts val="700"/>
              </a:spcBef>
              <a:buNone/>
              <a:tabLst>
                <a:tab pos="266700" algn="l"/>
              </a:tabLst>
            </a:pPr>
            <a:r>
              <a:rPr lang="en-ZA" sz="15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 = </a:t>
            </a:r>
            <a:r>
              <a:rPr lang="en-ZA" sz="15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"Hello World!"</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266700" algn="l"/>
              </a:tabLst>
            </a:pP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5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tabLst>
                <a:tab pos="361950" algn="l"/>
              </a:tabLst>
            </a:pP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Hello World!</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3364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4" action="ppaction://hlinksldjump"/>
            <a:extLst>
              <a:ext uri="{FF2B5EF4-FFF2-40B4-BE49-F238E27FC236}">
                <a16:creationId xmlns:a16="http://schemas.microsoft.com/office/drawing/2014/main" id="{83EB43CB-441F-A14A-118A-E1846C06F3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There are several input/output methods in MATLAB. There are 4 methods for input:</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MATLAB Command window</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Operating system command line</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Graphical User Interface (Apps)</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Writing and retrieving data from files</a:t>
            </a:r>
          </a:p>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There are 2 main ways of data output:</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Writing to the terminal window and,</a:t>
            </a:r>
          </a:p>
          <a:p>
            <a:pPr marL="800100" lvl="1" indent="-342900">
              <a:lnSpc>
                <a:spcPct val="107000"/>
              </a:lnSpc>
              <a:buFont typeface="+mj-lt"/>
              <a:buAutoNum type="arabicPeriod"/>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Writing to a file.</a:t>
            </a:r>
          </a:p>
          <a:p>
            <a:pPr marL="0" indent="0">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We will demonstrate these in this Live Script.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014F55C-2F33-5BAB-0338-774DE0260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333464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Command Window</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Using the built-in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input</a:t>
            </a:r>
            <a:r>
              <a:rPr lang="en-ZA" sz="1500" i="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function, we can read in data. An example  of this approach is outlined in the pseudo-code below:</a:t>
            </a:r>
          </a:p>
          <a:p>
            <a:pPr marL="266700" marR="0" lvl="0" indent="0" algn="l" defTabSz="914400" rtl="0" eaLnBrk="0" fontAlgn="base" latinLnBrk="0" hangingPunct="0">
              <a:lnSpc>
                <a:spcPct val="100000"/>
              </a:lnSpc>
              <a:spcBef>
                <a:spcPct val="0"/>
              </a:spcBef>
              <a:spcAft>
                <a:spcPct val="0"/>
              </a:spcAft>
              <a:buClrTx/>
              <a:buSzTx/>
              <a:buFontTx/>
              <a:buNone/>
              <a:tabLst/>
            </a:pPr>
            <a:endPar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err="1">
                <a:ln>
                  <a:noFill/>
                </a:ln>
                <a:solidFill>
                  <a:schemeClr val="tx1"/>
                </a:solidFill>
                <a:effectLst/>
                <a:latin typeface="Courier"/>
                <a:ea typeface="Times New Roman" panose="02020603050405020304" pitchFamily="18" charset="0"/>
                <a:cs typeface="Times New Roman" panose="02020603050405020304" pitchFamily="18" charset="0"/>
              </a:rPr>
              <a:t>dataIn</a:t>
            </a:r>
            <a:r>
              <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 = input(</a:t>
            </a:r>
            <a:r>
              <a:rPr kumimoji="0" lang="en-ZA" altLang="en-US" sz="1500" b="0" i="0" u="none" strike="noStrike" cap="none" normalizeH="0" baseline="0" dirty="0">
                <a:ln>
                  <a:noFill/>
                </a:ln>
                <a:solidFill>
                  <a:srgbClr val="AA04F9"/>
                </a:solidFill>
                <a:effectLst/>
                <a:latin typeface="Courier"/>
                <a:ea typeface="Times New Roman" panose="02020603050405020304" pitchFamily="18" charset="0"/>
                <a:cs typeface="Times New Roman" panose="02020603050405020304" pitchFamily="18" charset="0"/>
              </a:rPr>
              <a:t>'input [a]: '</a:t>
            </a:r>
            <a:r>
              <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a:t>
            </a:r>
            <a:endParaRPr kumimoji="0" lang="en-ZA" altLang="en-US" sz="1500" b="0" i="0" u="none" strike="noStrike" cap="none" normalizeH="0" baseline="0" dirty="0">
              <a:ln>
                <a:noFill/>
              </a:ln>
              <a:solidFill>
                <a:schemeClr val="tx1"/>
              </a:solidFill>
              <a:effectLst/>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a = </a:t>
            </a:r>
            <a:r>
              <a:rPr kumimoji="0" lang="en-ZA" altLang="en-US" sz="1500" b="0" i="0" u="none" strike="noStrike" cap="none" normalizeH="0" baseline="0" dirty="0" err="1">
                <a:ln>
                  <a:noFill/>
                </a:ln>
                <a:solidFill>
                  <a:schemeClr val="tx1"/>
                </a:solidFill>
                <a:effectLst/>
                <a:latin typeface="Courier"/>
                <a:ea typeface="Times New Roman" panose="02020603050405020304" pitchFamily="18" charset="0"/>
                <a:cs typeface="Times New Roman" panose="02020603050405020304" pitchFamily="18" charset="0"/>
              </a:rPr>
              <a:t>dataIn</a:t>
            </a:r>
            <a:r>
              <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(1);</a:t>
            </a:r>
            <a:endParaRPr kumimoji="0" lang="en-ZA" altLang="en-US" sz="1500" b="0" i="0" u="none" strike="noStrike" cap="none" normalizeH="0" baseline="0" dirty="0">
              <a:ln>
                <a:noFill/>
              </a:ln>
              <a:solidFill>
                <a:schemeClr val="tx1"/>
              </a:solidFill>
              <a:effectLst/>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5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y = exp(2*a)</a:t>
            </a:r>
            <a:endParaRPr kumimoji="0" lang="en-ZA" altLang="en-US" sz="1500" b="0" i="0" u="none" strike="noStrike" cap="none" normalizeH="0" baseline="0" dirty="0">
              <a:ln>
                <a:noFill/>
              </a:ln>
              <a:solidFill>
                <a:schemeClr val="tx1"/>
              </a:solidFill>
              <a:effectLst/>
              <a:latin typeface="Arial" panose="020B0604020202020204" pitchFamily="34" charset="0"/>
            </a:endParaRPr>
          </a:p>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Copy and paste this code in to the Command Window below and comment on the outcome of the results in the line below by stating what your input is and what your output is.</a:t>
            </a:r>
          </a:p>
          <a:p>
            <a:pPr marL="0" indent="0" algn="just">
              <a:buNone/>
            </a:pPr>
            <a:endParaRPr lang="en-ZA"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12" name="Picture 11" descr="A picture containing graphical user interface">
            <a:extLst>
              <a:ext uri="{FF2B5EF4-FFF2-40B4-BE49-F238E27FC236}">
                <a16:creationId xmlns:a16="http://schemas.microsoft.com/office/drawing/2014/main" id="{91C6868A-51F3-2A3A-B029-3A23ADB5F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13" y="3976580"/>
            <a:ext cx="4052792" cy="900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7341682D-C84A-9D32-0377-88A6434C4C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23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Operating system command line</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MATLAB is able to be access commands through the command line interface of the operating system where MATLAB is installed. This method is often popular in </a:t>
            </a: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unix</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-like environments where users are accustomed to using the Bash command line. However in this lesson we will not be going into much detail. For further reference, please follow this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link</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90A2591A-D30A-378F-54B9-2ED864FF97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183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Graphical User Interface (Apps)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With MATLAB you can use built-in short apps or build quick applications using either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MATLAB App Designer</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Live Tasks</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Graphical interfaces provide a very convenient way for user to input data. A common built-in function is </a:t>
            </a: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inputdlg</a:t>
            </a:r>
            <a:r>
              <a:rPr lang="en-ZA" sz="1500" i="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which creates a dialog box that takes user inputs. For more information see this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link</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923A9BC6-905D-19F0-4320-9A4177867C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9442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Writing and Retrieving Data from Files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you progress with programming, you will realize that inputs are most commonly fed into a particular  programming environment  through data sources such as excel files and databases. When we start working with large datasets, using the command-line is no longer efficient. Therefore, we start using methods to read and write data from a file where the path if often specified to a specific folder. There are several built-in function, but we will only be looking at a select few. These include:</a:t>
            </a:r>
          </a:p>
          <a:p>
            <a:pPr marL="800100" lvl="1" indent="-342900" algn="just">
              <a:lnSpc>
                <a:spcPct val="107000"/>
              </a:lnSpc>
              <a:buFont typeface="Symbol" panose="05050102010706020507" pitchFamily="18" charset="2"/>
              <a:buChar char=""/>
            </a:pP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load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Load MATLAB variables from file into MATLAB.</a:t>
            </a:r>
          </a:p>
          <a:p>
            <a:pPr marL="800100" lvl="1" indent="-342900" algn="just">
              <a:lnSpc>
                <a:spcPct val="107000"/>
              </a:lnSpc>
              <a:buFont typeface="Symbol" panose="05050102010706020507" pitchFamily="18" charset="2"/>
              <a:buChar char=""/>
            </a:pP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save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save MATLAB variables from MATLAB workspace  into a MATLAB '.mat'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fscanf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Read data from text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fprintf</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Write data to a text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readtable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create from Excel Spreadsheet or comma-separated value (CSV)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writetable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Write to an Excel spreadsheet or CSV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imread</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Read image from graphics  file.</a:t>
            </a:r>
          </a:p>
          <a:p>
            <a:pPr marL="800100" lvl="1" indent="-342900" algn="just">
              <a:lnSpc>
                <a:spcPct val="107000"/>
              </a:lnSpc>
              <a:buFont typeface="Symbol" panose="05050102010706020507" pitchFamily="18" charset="2"/>
              <a:buChar char=""/>
            </a:pPr>
            <a:r>
              <a:rPr lang="en-ZA" sz="15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rPr>
              <a:t>imwrite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 Write image to graphics file.</a:t>
            </a:r>
          </a:p>
          <a:p>
            <a:pPr marL="0" indent="0" algn="jus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Typically in programming, an algorithm is built based on a particular dataset. This data can  take the form of  data types such as a </a:t>
            </a:r>
            <a:r>
              <a:rPr lang="en-ZA" sz="15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rPr>
              <a:t>structure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excel file or image. This data can be loaded into MATLAB in a multitude of ways. Below is a simple example of how variables can be assigned, viewed on the MATLAB workspace and saved into a file.</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0E87B907-E288-1085-4CF1-DEA9C20612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09739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3508</TotalTime>
  <Words>2042</Words>
  <Application>Microsoft Office PowerPoint</Application>
  <PresentationFormat>On-screen Show (4:3)</PresentationFormat>
  <Paragraphs>197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Unicode MS</vt:lpstr>
      <vt:lpstr>Calibri</vt:lpstr>
      <vt:lpstr>Calibri Light</vt:lpstr>
      <vt:lpstr>Consolas</vt:lpstr>
      <vt:lpstr>Courier</vt:lpstr>
      <vt:lpstr>Helvetica</vt:lpstr>
      <vt:lpstr>Symbol</vt:lpstr>
      <vt:lpstr>Office Theme</vt:lpstr>
      <vt:lpstr>Input and Outputs - Part a : Solutions </vt:lpstr>
      <vt:lpstr>Table of Contents</vt:lpstr>
      <vt:lpstr>What we covered last week</vt:lpstr>
      <vt:lpstr>Introduction</vt:lpstr>
      <vt:lpstr>Introduction</vt:lpstr>
      <vt:lpstr>MATLAB Command Window</vt:lpstr>
      <vt:lpstr>Operating system command line</vt:lpstr>
      <vt:lpstr>Graphical User Interface (Apps)</vt:lpstr>
      <vt:lpstr>Writing and Retrieving Data from Files</vt:lpstr>
      <vt:lpstr>Loading and Saving MATLAB workspace variables</vt:lpstr>
      <vt:lpstr>Loading and Saving MATLAB workspace variables</vt:lpstr>
      <vt:lpstr>Loading and Saving MATLAB workspace variables</vt:lpstr>
      <vt:lpstr>Reading and writing formatted file using fscanf()</vt:lpstr>
      <vt:lpstr>Loading and Saving MATLAB workspace variables</vt:lpstr>
      <vt:lpstr>Loading and Saving MATLAB workspace variables</vt:lpstr>
      <vt:lpstr>Part A Summary</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581</cp:revision>
  <dcterms:created xsi:type="dcterms:W3CDTF">2023-05-01T18:31:50Z</dcterms:created>
  <dcterms:modified xsi:type="dcterms:W3CDTF">2023-05-08T23:59:00Z</dcterms:modified>
</cp:coreProperties>
</file>