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7" r:id="rId2"/>
    <p:sldId id="257" r:id="rId3"/>
    <p:sldId id="258" r:id="rId4"/>
    <p:sldId id="271" r:id="rId5"/>
    <p:sldId id="359" r:id="rId6"/>
    <p:sldId id="360" r:id="rId7"/>
    <p:sldId id="361" r:id="rId8"/>
    <p:sldId id="363" r:id="rId9"/>
    <p:sldId id="364" r:id="rId10"/>
    <p:sldId id="371" r:id="rId11"/>
    <p:sldId id="372" r:id="rId12"/>
    <p:sldId id="374" r:id="rId13"/>
    <p:sldId id="375" r:id="rId14"/>
    <p:sldId id="376" r:id="rId15"/>
    <p:sldId id="369" r:id="rId16"/>
    <p:sldId id="378" r:id="rId17"/>
    <p:sldId id="367" r:id="rId18"/>
    <p:sldId id="368" r:id="rId19"/>
    <p:sldId id="268" r:id="rId20"/>
    <p:sldId id="270"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works.com/help/matlab/ref/readtable.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ref/imwrite.html" TargetMode="External"/><Relationship Id="rId7" Type="http://schemas.openxmlformats.org/officeDocument/2006/relationships/image" Target="../media/image3.png"/><Relationship Id="rId2" Type="http://schemas.openxmlformats.org/officeDocument/2006/relationships/hyperlink" Target="https://www.mathworks.com/help/matlab/ref/imread.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help/matlab/ref/audioread.html" TargetMode="External"/><Relationship Id="rId4" Type="http://schemas.openxmlformats.org/officeDocument/2006/relationships/hyperlink" Target="https://www.mathworks.com/help/matla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svg"/><Relationship Id="rId2" Type="http://schemas.openxmlformats.org/officeDocument/2006/relationships/hyperlink" Target="https://www.mathworks.com/help/matlab/ref/imread.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products/image.html" TargetMode="External"/><Relationship Id="rId7" Type="http://schemas.openxmlformats.org/officeDocument/2006/relationships/image" Target="../media/image3.png"/><Relationship Id="rId2" Type="http://schemas.openxmlformats.org/officeDocument/2006/relationships/hyperlink" Target="https://www.mathworks.com/help/matlab/ref/rgb2gray.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11.png"/><Relationship Id="rId4" Type="http://schemas.openxmlformats.org/officeDocument/2006/relationships/hyperlink" Target="https://www.mathworks.com/help/matlab/ref/imwrite.html"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ref/audioread.html" TargetMode="External"/><Relationship Id="rId7" Type="http://schemas.openxmlformats.org/officeDocument/2006/relationships/image" Target="../media/image3.png"/><Relationship Id="rId2" Type="http://schemas.openxmlformats.org/officeDocument/2006/relationships/hyperlink" Target="https://www.mathworks.com/help/matlab/"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6.png"/><Relationship Id="rId4" Type="http://schemas.openxmlformats.org/officeDocument/2006/relationships/hyperlink" Target="https://www.mathworks.com/help/matlab/ref/audiowrite.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4.svg"/><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data-import-and-export.html?category=data-import-and-export&amp;s_tid=CRUX_topnav" TargetMode="External"/><Relationship Id="rId7" Type="http://schemas.openxmlformats.org/officeDocument/2006/relationships/image" Target="../media/image3.png"/><Relationship Id="rId2" Type="http://schemas.openxmlformats.org/officeDocument/2006/relationships/hyperlink" Target="https://www.mathworks.com/support/search.html/videos/getting-started-from-excel-97477.html?fq%5B%5D=asset_type_name:video&amp;fq%5B%5D=category:matlab/spreadsheets&amp;page=1"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help/matlab/large-files-and-big-data.html?s_tid=CRUX_lftnav" TargetMode="External"/><Relationship Id="rId4" Type="http://schemas.openxmlformats.org/officeDocument/2006/relationships/hyperlink" Target="https://www.mathworks.com/help/matlab/preprocessing-data.html?s_tid=CRUX_lftnav"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Live%20Scripts/Week_4_Part_2_InputsAndOutput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google.com/search?q=load+matlab&amp;rlz=1C1GCEA_enZA936ZA936&amp;oq=load+matlab&amp;aqs=chrome.0.69i59j0i512l4j69i60l3.1465j0j9&amp;sourceid=chrome&amp;ie=UTF-8" TargetMode="External"/><Relationship Id="rId7" Type="http://schemas.openxmlformats.org/officeDocument/2006/relationships/image" Target="../media/image3.png"/><Relationship Id="rId2" Type="http://schemas.openxmlformats.org/officeDocument/2006/relationships/hyperlink" Target="https://www.mathworks.com/help/matlab/ref/fscanf.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help/matlab/ref/readtable.html" TargetMode="External"/><Relationship Id="rId4" Type="http://schemas.openxmlformats.org/officeDocument/2006/relationships/hyperlink" Target="https://www.mathworks.com/help/matlab/ref/readmatri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hyperlink" Target="https://www.mathworks.com/help/matlab/ref/readmatrix.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mathworks.com/help/matlab/ref/writetable.html" TargetMode="External"/><Relationship Id="rId2" Type="http://schemas.openxmlformats.org/officeDocument/2006/relationships/hyperlink" Target="https://www.mathworks.com/help/matlab/tabl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 TargetMode="External"/><Relationship Id="rId7" Type="http://schemas.openxmlformats.org/officeDocument/2006/relationships/image" Target="../media/image3.png"/><Relationship Id="rId2" Type="http://schemas.openxmlformats.org/officeDocument/2006/relationships/hyperlink" Target="https://www.mathworks.com/help/matlab/ref/readtable.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7.png"/><Relationship Id="rId4" Type="http://schemas.openxmlformats.org/officeDocument/2006/relationships/hyperlink" Target="https://www.mathworks.com/videos/importing-your-data-into-matlab-156768271888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Input and Outputs - Part B :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23913" y="2820296"/>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either the built in GUI or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functionality. Import any populated excel file into the MATLAB environment. Comment on the noted disadvantages/advantages of the selected approach in the space below.</a:t>
            </a:r>
          </a:p>
          <a:p>
            <a:pPr marL="36195" indent="0" algn="just">
              <a:lnSpc>
                <a:spcPts val="1400"/>
              </a:lnSpc>
              <a:spcBef>
                <a:spcPts val="700"/>
              </a:spcBef>
              <a:buNone/>
              <a:tabLst>
                <a:tab pos="180975"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gn="just">
              <a:lnSpc>
                <a:spcPts val="1400"/>
              </a:lnSpc>
              <a:spcBef>
                <a:spcPts val="700"/>
              </a:spcBef>
              <a:buNone/>
              <a:tabLst>
                <a:tab pos="180975"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%This example will vary depending on what values a student puts into their</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spcAft>
                <a:spcPts val="700"/>
              </a:spcAft>
              <a:buNone/>
              <a:tabLst>
                <a:tab pos="180975"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%excel file. It is important that students use the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readtable</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function or the GUI import data.</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3"/>
          <a:stretch>
            <a:fillRect/>
          </a:stretch>
        </p:blipFill>
        <p:spPr>
          <a:xfrm>
            <a:off x="551650" y="954611"/>
            <a:ext cx="567000" cy="540000"/>
          </a:xfrm>
          <a:prstGeom prst="rect">
            <a:avLst/>
          </a:prstGeom>
        </p:spPr>
      </p:pic>
      <p:pic>
        <p:nvPicPr>
          <p:cNvPr id="8" name="Graphic 7" descr="Chevron arrows with solid fill">
            <a:hlinkClick r:id="rId4" action="ppaction://hlinksldjump"/>
            <a:extLst>
              <a:ext uri="{FF2B5EF4-FFF2-40B4-BE49-F238E27FC236}">
                <a16:creationId xmlns:a16="http://schemas.microsoft.com/office/drawing/2014/main" id="{93BA0D5A-DCC0-A25F-B9CC-24A99BE8BB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2429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Once data has been loaded into a programming environment by the user as an input, the next step is usually to perform some manipulation of the input data as well as to plot visualisations of the data. Using MATLAB, the manipulation of this data can be done by building functions to achieve  a desired output or for common data manipulation algorithms, built-in apps can be used to assist with data manipulation. We will focus on using the MATLAB's Live Editor environment built-in interactive apps to manipulate and visualise data.</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On the MATLAB toolstrip, under the "Live Editor“</a:t>
            </a:r>
          </a:p>
          <a:p>
            <a:pPr marL="0" indent="0" algn="just">
              <a:lnSpc>
                <a:spcPct val="100000"/>
              </a:lnSpc>
              <a:spcBef>
                <a:spcPts val="1050"/>
              </a:spcBef>
              <a:spcAft>
                <a:spcPts val="1050"/>
              </a:spcAft>
              <a:buNone/>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These interactive options allow you to perform different data manipulation function such as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preprocessing</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visualize data interactively on  a Live Editor  without the need for calling functions or writing code. In the example below, the "Create Plot" functionality is used to interactively plot a visualisation of a specified dataset that has been loaded. The different section in the functionality allow you to select the input data that has been loaded onto the workspace, chose a suitable visualisation and then a plot a display of the dataset.</a:t>
            </a:r>
            <a:endParaRPr kumimoji="0" lang="en-ZA" altLang="en-US" sz="1500" b="0" i="0" u="none" strike="noStrike" cap="none" normalizeH="0" baseline="0" dirty="0">
              <a:ln>
                <a:noFill/>
              </a:ln>
              <a:solidFill>
                <a:schemeClr val="tx1"/>
              </a:solidFill>
              <a:effectLst/>
              <a:latin typeface="Arial" panose="020B0604020202020204" pitchFamily="34" charset="0"/>
            </a:endParaRPr>
          </a:p>
          <a:p>
            <a:pPr marL="0" indent="0" algn="just">
              <a:lnSpc>
                <a:spcPct val="100000"/>
              </a:lnSpc>
              <a:spcBef>
                <a:spcPts val="1050"/>
              </a:spcBef>
              <a:spcAft>
                <a:spcPts val="105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Untitled">
            <a:extLst>
              <a:ext uri="{FF2B5EF4-FFF2-40B4-BE49-F238E27FC236}">
                <a16:creationId xmlns:a16="http://schemas.microsoft.com/office/drawing/2014/main" id="{F8749085-610C-0E47-24BA-AD7684081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56" y="273633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A23A7C2-A1AE-E8CE-0B48-4CC900D21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00" y="3286011"/>
            <a:ext cx="8362800" cy="941268"/>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84877031-D369-5034-EB04-D05237793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9171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04863" y="1858271"/>
            <a:ext cx="8229600" cy="230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 full set of the code used to execute this process can be seen by clicking on the triangle at the bottom of the functionality.</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a:t>
            </a:r>
          </a:p>
          <a:p>
            <a:pPr marL="266700" lvl="1" indent="0">
              <a:lnSpc>
                <a:spcPct val="100000"/>
              </a:lnSpc>
              <a:spcBef>
                <a:spcPts val="700"/>
              </a:spcBef>
              <a:buNone/>
              <a:tabLst>
                <a:tab pos="266700"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Create scatter of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T.Height</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and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T.Weight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 = scatter(</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T.Height,T.Weight,</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'Marker</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DisplayName'</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'Weight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6700" lvl="1" indent="0">
              <a:lnSpc>
                <a:spcPct val="100000"/>
              </a:lnSpc>
              <a:buNone/>
              <a:tabLst>
                <a:tab pos="266700"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Add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title, and legend</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'Height'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'Weight'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Aft>
                <a:spcPts val="700"/>
              </a:spcAft>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'Height vs. Weight’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0"/>
              </a:spcBef>
              <a:buNone/>
              <a:tabLst>
                <a:tab pos="266700" algn="l"/>
              </a:tabLst>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legend</a:t>
            </a:r>
            <a:endParaRPr lang="en-ZA" sz="1500" b="1"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BD1493B-3254-72A4-4A0D-E0A1876082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5226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04863" y="2572646"/>
            <a:ext cx="8229600" cy="392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Using the interactive live editor, investigate the data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preprocessing</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options and use the appropriate functionality to normalize the data in the "myExampleTable.xlsx" dataset. Use the space below to document the process and the results obtained.</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ts val="1400"/>
              </a:lnSpc>
              <a:spcBef>
                <a:spcPts val="700"/>
              </a:spcBef>
              <a:buNone/>
            </a:pPr>
            <a:r>
              <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%Load data</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 = </a:t>
            </a: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readtable</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'myExampleTable.xlsx’</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nSpc>
                <a:spcPts val="1400"/>
              </a:lnSpc>
              <a:buNone/>
            </a:pPr>
            <a:endParaRPr lang="en-ZA" sz="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r>
              <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Normalize Data</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newTable2 = normalize(T,</a:t>
            </a:r>
            <a:r>
              <a:rPr lang="en-ZA" sz="14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DataVariables</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"Height"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"Weight"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"BloodPressure1"</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"BloodPressure2"</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450" dirty="0">
              <a:solidFill>
                <a:srgbClr val="028009"/>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endPar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Display results</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clf</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tiledlayout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(2,1);</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nexttile</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plot(T.Age,</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Color</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,[77 190 238]/255,</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"DisplayName"</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"Input data"</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spcAft>
                <a:spcPts val="700"/>
              </a:spcAft>
              <a:buNone/>
              <a:tabLst>
                <a:tab pos="266700" algn="l"/>
              </a:tabLst>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legend</a:t>
            </a:r>
          </a:p>
          <a:p>
            <a:pPr marL="0" lvl="1" indent="0">
              <a:lnSpc>
                <a:spcPts val="1400"/>
              </a:lnSpc>
              <a:spcAft>
                <a:spcPts val="700"/>
              </a:spcAft>
              <a:buNone/>
              <a:tabLst>
                <a:tab pos="266700" algn="l"/>
              </a:tabLst>
            </a:pPr>
            <a:r>
              <a:rPr lang="en-ZA" sz="1450" dirty="0" err="1">
                <a:effectLst/>
                <a:latin typeface="Helvetica" panose="020B0604020202020204" pitchFamily="34" charset="0"/>
                <a:ea typeface="Times New Roman" panose="02020603050405020304" pitchFamily="18" charset="0"/>
                <a:cs typeface="Times New Roman" panose="02020603050405020304" pitchFamily="18" charset="0"/>
              </a:rPr>
              <a:t>ylabel</a:t>
            </a:r>
            <a:r>
              <a:rPr lang="en-ZA" sz="145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450" dirty="0">
                <a:solidFill>
                  <a:srgbClr val="AA04F9"/>
                </a:solidFill>
                <a:effectLst/>
                <a:latin typeface="Helvetica" panose="020B0604020202020204" pitchFamily="34" charset="0"/>
                <a:ea typeface="Times New Roman" panose="02020603050405020304" pitchFamily="18" charset="0"/>
                <a:cs typeface="Times New Roman" panose="02020603050405020304" pitchFamily="18" charset="0"/>
              </a:rPr>
              <a:t>"Age"</a:t>
            </a:r>
            <a:r>
              <a:rPr lang="en-ZA" sz="145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nSpc>
                <a:spcPts val="1400"/>
              </a:lnSpc>
              <a:buNone/>
            </a:pPr>
            <a:endPar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2"/>
          <a:stretch>
            <a:fillRect/>
          </a:stretch>
        </p:blipFill>
        <p:spPr>
          <a:xfrm>
            <a:off x="551650" y="973661"/>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FDF25920-0DB2-3C32-9568-C3D63052B6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99786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04863" y="1115321"/>
            <a:ext cx="8229600" cy="151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266700" lvl="1" indent="0">
              <a:lnSpc>
                <a:spcPts val="1400"/>
              </a:lnSpc>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nexttile</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plot(newTable2.Age,</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"Color"</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,[0 114 189]/255,</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,1.5,</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DisplayName"</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"Normalized</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 data"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legend</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spcAft>
                <a:spcPts val="700"/>
              </a:spcAft>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b="1"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9" name="Picture 8" descr="Chart, line chart">
            <a:extLst>
              <a:ext uri="{FF2B5EF4-FFF2-40B4-BE49-F238E27FC236}">
                <a16:creationId xmlns:a16="http://schemas.microsoft.com/office/drawing/2014/main" id="{77D8C43F-C204-D6A7-FC7E-63676FE70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45" y="2779721"/>
            <a:ext cx="4676436" cy="360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BB40B265-2332-3B11-E1DE-5073D11AC5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6965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Many common programming languages have extensive built-in functionality for reading and writing  structured data types, including MATLAB. However, there are different data structures that are unstructured such as images and audio which can also be specified as an input. In this section we will particularly look at the two common functionalities for reading and writing  images into the MATLAB environment: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imread</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imwrite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Use the MATLAB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documentation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to search how to read other unstructured data types such as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audio</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0659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71538" y="256312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400" dirty="0">
                <a:effectLst/>
                <a:latin typeface="Helvetica" panose="020B0604020202020204" pitchFamily="34" charset="0"/>
                <a:ea typeface="Times New Roman" panose="02020603050405020304" pitchFamily="18" charset="0"/>
                <a:cs typeface="Times New Roman" panose="02020603050405020304" pitchFamily="18" charset="0"/>
              </a:rPr>
              <a:t>           MATLAB provides a comprehensive workflow for image processing, analysis and visualisation. The simplest way to begin this process is by reading in an image that is specified as an input by the user. The </a:t>
            </a:r>
            <a:r>
              <a:rPr lang="en-ZA" sz="1400" dirty="0" err="1">
                <a:effectLst/>
                <a:latin typeface="Helvetica" panose="020B0604020202020204" pitchFamily="34" charset="0"/>
                <a:ea typeface="Times New Roman" panose="02020603050405020304" pitchFamily="18" charset="0"/>
                <a:cs typeface="Times New Roman" panose="02020603050405020304" pitchFamily="18" charset="0"/>
              </a:rPr>
              <a:t>imread</a:t>
            </a:r>
            <a:r>
              <a:rPr lang="en-ZA" sz="1400" dirty="0">
                <a:effectLst/>
                <a:latin typeface="Helvetica" panose="020B0604020202020204" pitchFamily="34" charset="0"/>
                <a:ea typeface="Times New Roman" panose="02020603050405020304" pitchFamily="18" charset="0"/>
                <a:cs typeface="Times New Roman" panose="02020603050405020304" pitchFamily="18" charset="0"/>
              </a:rPr>
              <a:t>() function can be used to read in images into the MATLAB environment. This functionality supports image extensions such as .</a:t>
            </a:r>
            <a:r>
              <a:rPr lang="en-ZA" sz="1400" dirty="0" err="1">
                <a:effectLst/>
                <a:latin typeface="Helvetica" panose="020B0604020202020204" pitchFamily="34" charset="0"/>
                <a:ea typeface="Times New Roman" panose="02020603050405020304" pitchFamily="18" charset="0"/>
                <a:cs typeface="Times New Roman" panose="02020603050405020304" pitchFamily="18" charset="0"/>
              </a:rPr>
              <a:t>tif</a:t>
            </a:r>
            <a:r>
              <a:rPr lang="en-ZA" sz="1400" dirty="0">
                <a:effectLst/>
                <a:latin typeface="Helvetica" panose="020B0604020202020204" pitchFamily="34" charset="0"/>
                <a:ea typeface="Times New Roman" panose="02020603050405020304" pitchFamily="18" charset="0"/>
                <a:cs typeface="Times New Roman" panose="02020603050405020304" pitchFamily="18" charset="0"/>
              </a:rPr>
              <a:t>, .bmp and .</a:t>
            </a:r>
            <a:r>
              <a:rPr lang="en-ZA" sz="1400" dirty="0" err="1">
                <a:effectLst/>
                <a:latin typeface="Helvetica" panose="020B0604020202020204" pitchFamily="34" charset="0"/>
                <a:ea typeface="Times New Roman" panose="02020603050405020304" pitchFamily="18" charset="0"/>
                <a:cs typeface="Times New Roman" panose="02020603050405020304" pitchFamily="18" charset="0"/>
              </a:rPr>
              <a:t>png</a:t>
            </a:r>
            <a:r>
              <a:rPr lang="en-ZA" sz="1400" dirty="0">
                <a:effectLst/>
                <a:latin typeface="Helvetica" panose="020B0604020202020204" pitchFamily="34" charset="0"/>
                <a:ea typeface="Times New Roman" panose="02020603050405020304" pitchFamily="18" charset="0"/>
                <a:cs typeface="Times New Roman" panose="02020603050405020304" pitchFamily="18" charset="0"/>
              </a:rPr>
              <a:t>. More extensions can be found </a:t>
            </a:r>
            <a:r>
              <a:rPr lang="en-ZA" sz="14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here</a:t>
            </a:r>
            <a:r>
              <a:rPr lang="en-ZA" sz="14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nSpc>
                <a:spcPts val="1400"/>
              </a:lnSpc>
              <a:spcBef>
                <a:spcPts val="700"/>
              </a:spcBef>
              <a:spcAft>
                <a:spcPts val="700"/>
              </a:spcAft>
              <a:buNone/>
              <a:tabLst>
                <a:tab pos="266700" algn="l"/>
              </a:tabLst>
            </a:pP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matlabLogo</a:t>
            </a: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imread</a:t>
            </a: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'MATLAB-symbol.jpg'</a:t>
            </a: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r>
              <a:rPr lang="en-ZA"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imshow</a:t>
            </a: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matlabLogo</a:t>
            </a: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gn="just">
              <a:lnSpc>
                <a:spcPts val="1400"/>
              </a:lnSpc>
              <a:spcAft>
                <a:spcPts val="700"/>
              </a:spcAft>
              <a:buNone/>
              <a:tabLst>
                <a:tab pos="266700" algn="l"/>
              </a:tabLst>
            </a:pPr>
            <a:endParaRPr lang="en-ZA"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16" name="Picture 15" descr="Logo, company name">
            <a:extLst>
              <a:ext uri="{FF2B5EF4-FFF2-40B4-BE49-F238E27FC236}">
                <a16:creationId xmlns:a16="http://schemas.microsoft.com/office/drawing/2014/main" id="{E5A5C5DF-2985-E935-FAFB-56CC085AE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806" y="3627934"/>
            <a:ext cx="3888388" cy="2016000"/>
          </a:xfrm>
          <a:prstGeom prst="rect">
            <a:avLst/>
          </a:prstGeom>
        </p:spPr>
      </p:pic>
      <p:pic>
        <p:nvPicPr>
          <p:cNvPr id="17" name="Untitled">
            <a:extLst>
              <a:ext uri="{FF2B5EF4-FFF2-40B4-BE49-F238E27FC236}">
                <a16:creationId xmlns:a16="http://schemas.microsoft.com/office/drawing/2014/main" id="{40A1B7E4-9043-C295-C33A-2618820ED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31" y="1078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with solid fill">
            <a:hlinkClick r:id="rId5" action="ppaction://hlinksldjump"/>
            <a:extLst>
              <a:ext uri="{FF2B5EF4-FFF2-40B4-BE49-F238E27FC236}">
                <a16:creationId xmlns:a16="http://schemas.microsoft.com/office/drawing/2014/main" id="{36A2B865-8C4F-1082-2A92-E9EBEF8272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984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CA0030-583D-CE4E-F445-D7E2E3BF0E5D}"/>
              </a:ext>
            </a:extLst>
          </p:cNvPr>
          <p:cNvSpPr/>
          <p:nvPr/>
        </p:nvSpPr>
        <p:spPr>
          <a:xfrm>
            <a:off x="481063" y="605879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4DD71E07-9D4D-AA68-03BF-B1952FFEC005}"/>
              </a:ext>
            </a:extLst>
          </p:cNvPr>
          <p:cNvSpPr/>
          <p:nvPr/>
        </p:nvSpPr>
        <p:spPr>
          <a:xfrm>
            <a:off x="471538" y="237262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Hopefully by now you are familiar with the process once data has been specified as an input by a user - some form of manipulation is done to the data. In this example, we simply manipulate our input by converting our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input image into a black and white image by using the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rgb2gray</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functionality. More image processing functionality can be studied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here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266700" lvl="1" indent="0" algn="just">
              <a:lnSpc>
                <a:spcPts val="1400"/>
              </a:lnSpc>
              <a:spcBef>
                <a:spcPts val="700"/>
              </a:spcBef>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matlabBW</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rgb2gray(</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matlabLogo</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imshow</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matlabBW</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gn="just">
              <a:lnSpc>
                <a:spcPts val="1400"/>
              </a:lnSpc>
              <a:spcAft>
                <a:spcPts val="700"/>
              </a:spcAft>
              <a:buNone/>
              <a:tabLst>
                <a:tab pos="266700" algn="l"/>
              </a:tabLst>
            </a:pP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Once our image has been manipulated to our liking, we can save the data/image using the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imwrite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functionality. Note: Images can be created through plots in MATLAB and saved to file. </a:t>
            </a:r>
          </a:p>
          <a:p>
            <a:pPr marL="0" indent="0" algn="just">
              <a:buNone/>
              <a:tabLst>
                <a:tab pos="266700"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imwrite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matlabBW</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500" dirty="0">
                <a:solidFill>
                  <a:srgbClr val="AA04F9"/>
                </a:solidFill>
                <a:effectLst/>
                <a:latin typeface="Helvetica" panose="020B0604020202020204" pitchFamily="34" charset="0"/>
                <a:ea typeface="Times New Roman" panose="02020603050405020304" pitchFamily="18" charset="0"/>
                <a:cs typeface="Times New Roman" panose="02020603050405020304" pitchFamily="18" charset="0"/>
              </a:rPr>
              <a:t>'matlabLogoBW.png'</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10" name="Picture 9" descr="Logo">
            <a:extLst>
              <a:ext uri="{FF2B5EF4-FFF2-40B4-BE49-F238E27FC236}">
                <a16:creationId xmlns:a16="http://schemas.microsoft.com/office/drawing/2014/main" id="{A5719E25-9613-89B4-8023-ABA1A001EB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3120" y="3180259"/>
            <a:ext cx="3837760" cy="2016000"/>
          </a:xfrm>
          <a:prstGeom prst="rect">
            <a:avLst/>
          </a:prstGeom>
        </p:spPr>
      </p:pic>
      <p:pic>
        <p:nvPicPr>
          <p:cNvPr id="7" name="Graphic 6" descr="Chevron arrows with solid fill">
            <a:hlinkClick r:id="rId6" action="ppaction://hlinksldjump"/>
            <a:extLst>
              <a:ext uri="{FF2B5EF4-FFF2-40B4-BE49-F238E27FC236}">
                <a16:creationId xmlns:a16="http://schemas.microsoft.com/office/drawing/2014/main" id="{AF41EE0C-1CB3-E627-A839-7E19A6F11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3924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81063" y="265837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Using the MATLAB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read</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an audio, perform some kind of manipulation on the audio and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write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the output of the manipulated  audio to file. Comment on the process in the space below.</a:t>
            </a:r>
          </a:p>
          <a:p>
            <a:pPr marL="493395" lvl="1" indent="0" algn="just">
              <a:lnSpc>
                <a:spcPts val="1400"/>
              </a:lnSpc>
              <a:spcBef>
                <a:spcPts val="700"/>
              </a:spcBef>
              <a:buNone/>
              <a:tabLst>
                <a:tab pos="266700"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%This example will vary depending on what audio a student uses. It is</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gn="just">
              <a:lnSpc>
                <a:spcPts val="1400"/>
              </a:lnSpc>
              <a:spcAft>
                <a:spcPts val="700"/>
              </a:spcAft>
              <a:buNone/>
              <a:tabLst>
                <a:tab pos="266700"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%important that students use the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audioread</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and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audiowrite</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function.</a:t>
            </a:r>
            <a:r>
              <a:rPr lang="en-ZA" sz="1500" dirty="0">
                <a:latin typeface="Helvetica" panose="020B0604020202020204" pitchFamily="34" charset="0"/>
                <a:ea typeface="Times New Roman" panose="02020603050405020304" pitchFamily="18" charset="0"/>
                <a:cs typeface="Times New Roman" panose="02020603050405020304" pitchFamily="18" charset="0"/>
              </a:rPr>
              <a:t>          </a:t>
            </a:r>
            <a:endParaRPr kumimoji="0" lang="en-ZA" altLang="en-US" sz="15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5"/>
          <a:stretch>
            <a:fillRect/>
          </a:stretch>
        </p:blipFill>
        <p:spPr>
          <a:xfrm>
            <a:off x="551650" y="954611"/>
            <a:ext cx="567000" cy="540000"/>
          </a:xfrm>
          <a:prstGeom prst="rect">
            <a:avLst/>
          </a:prstGeom>
        </p:spPr>
      </p:pic>
      <p:pic>
        <p:nvPicPr>
          <p:cNvPr id="8" name="Graphic 7" descr="Chevron arrows with solid fill">
            <a:hlinkClick r:id="rId6" action="ppaction://hlinksldjump"/>
            <a:extLst>
              <a:ext uri="{FF2B5EF4-FFF2-40B4-BE49-F238E27FC236}">
                <a16:creationId xmlns:a16="http://schemas.microsoft.com/office/drawing/2014/main" id="{2844511E-CD8B-4CA6-4329-3C7A7F372B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0126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Different Input and Output systems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Importing data from various structured data types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Processing data using live tasks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Importing data from unstructured data types</a:t>
            </a:r>
          </a:p>
          <a:p>
            <a:pPr marL="722313" lvl="0" indent="-180975">
              <a:lnSpc>
                <a:spcPct val="107000"/>
              </a:lnSpc>
              <a:buFont typeface="Symbol" panose="05050102010706020507" pitchFamily="18" charset="2"/>
              <a:buChar char=""/>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2A94514-353F-C384-5365-A933D14C57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in Part A</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4" action="ppaction://hlinksldjump"/>
              </a:rPr>
              <a:t>Reading and Writing Excel Spreadsheets and CSV's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Tables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Work with Input Data Interactively</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Reading and Writing unstructured data types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8" action="ppaction://hlinksldjump"/>
              </a:rPr>
              <a:t>What we've covered this week</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9" action="ppaction://hlinksldjump"/>
              </a:rPr>
              <a:t>Extra Resources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lnSpcReduction="10000"/>
          </a:bodyPr>
          <a:lstStyle/>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How to Import Excel Data into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Data Import and Export</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7000"/>
              </a:lnSpc>
              <a:buFont typeface="Symbol" panose="05050102010706020507" pitchFamily="18" charset="2"/>
              <a:buChar char=""/>
            </a:pPr>
            <a:r>
              <a:rPr lang="en-ZA"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Preprocessing</a:t>
            </a: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 Data</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Large Files and Big Data </a:t>
            </a:r>
            <a:endPar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ZA" sz="18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3A47F639-1ADB-9DB4-1A51-B62D322C44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Week_4_Part_2_Inputs_and_Outputs.mlx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in Part A</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In part A of Inputs and Outputs we learnt,</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Different Input and Output systems </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Importing data from various structured data types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E6051E8-2766-4CA1-CEB7-2A48D70CE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Part B we continue learning about different ways to read and write data in MATLAB , we also look at interactive apps that allow you to process data and finally, we touch on reading and writing unstructured data types.</a:t>
            </a:r>
            <a:endParaRPr kumimoji="0" lang="en-ZA" altLang="en-US" sz="15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3BC0EB1D-2F3A-7668-EA52-B2767ABEE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Tables</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ability to read in data from a file onto a workspace allows for intricate algorithms to be built. Tables are one of the most common types of data structures when reading data from a file to a programming environment. Table arrays store column-oriented or tabular data, such as columns from a text file or spreadsheet.  Tables store each piece of column-oriented data in a variable which may contain different types of data.  For instance, tables may contain numerical data, alphanumerical or text strings, or categorical data. </a:t>
            </a:r>
          </a:p>
          <a:p>
            <a:pPr marL="0" indent="0" algn="just">
              <a:lnSpc>
                <a:spcPct val="100000"/>
              </a:lnSpc>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methods discussed above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fscanf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load</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whilst functional, are rather primitive, in that they require a bit of effort by the user to know something about the structure of the file and its format. MATLAB has a long list of advanced Input/Output (IO) functions that can handle a wide variety of data file formats. The most common function used to read tabulated data, whether as an Excel spreadsheet or a comma-separated value file,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readmatrix</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readtable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5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7939588D-E310-9DEF-9846-658D1026F40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71538" y="170587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18AA31C7-A35F-0B4F-714E-25B595E94FFD}"/>
              </a:ext>
            </a:extLst>
          </p:cNvPr>
          <p:cNvSpPr/>
          <p:nvPr/>
        </p:nvSpPr>
        <p:spPr>
          <a:xfrm>
            <a:off x="462013" y="386804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048C84B8-C7BA-1658-A5DC-4235C319410C}"/>
              </a:ext>
            </a:extLst>
          </p:cNvPr>
          <p:cNvSpPr/>
          <p:nvPr/>
        </p:nvSpPr>
        <p:spPr>
          <a:xfrm>
            <a:off x="462013" y="582067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latin typeface="Helvetica" panose="020B0604020202020204" pitchFamily="34" charset="0"/>
                <a:ea typeface="Times New Roman" panose="02020603050405020304" pitchFamily="18" charset="0"/>
                <a:cs typeface="Times New Roman" panose="02020603050405020304" pitchFamily="18" charset="0"/>
              </a:rPr>
              <a:t>          </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Reading data from files using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readmatrix</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2125" lvl="1" indent="-311150">
              <a:lnSpc>
                <a:spcPts val="1400"/>
              </a:lnSpc>
              <a:spcBef>
                <a:spcPts val="70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mat1 =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readmatrix</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'matrix1.csv'</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spcAft>
                <a:spcPts val="700"/>
              </a:spcAft>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mat2 =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readmatrix</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'matrix2.csv’</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5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0" indent="0">
              <a:lnSpc>
                <a:spcPct val="107000"/>
              </a:lnSpc>
              <a:spcBef>
                <a:spcPts val="105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Create a .csv file that has random numbers, using the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readmatrix</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 read the .csv file into the MATLAB environment. Comment on the results in the space below.</a:t>
            </a:r>
          </a:p>
          <a:p>
            <a:pPr marL="36195" indent="0">
              <a:lnSpc>
                <a:spcPts val="1400"/>
              </a:lnSpc>
              <a:spcBef>
                <a:spcPts val="700"/>
              </a:spcBef>
              <a:buNone/>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%This example will vary depending on what values a student puts into their</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%csv file. It is important that students use the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readmatrix</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function.</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          </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Once the files have been read, we can do some manipulation of the data and write the result back into a data file. </a:t>
            </a:r>
          </a:p>
          <a:p>
            <a:pPr marL="36195" indent="0">
              <a:lnSpc>
                <a:spcPts val="1400"/>
              </a:lnSpc>
              <a:spcBef>
                <a:spcPts val="700"/>
              </a:spcBef>
              <a:spcAft>
                <a:spcPts val="700"/>
              </a:spcAft>
              <a:buNone/>
              <a:tabLst>
                <a:tab pos="180975"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mat3 = mat1 * mat2</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5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28673" name="Untitled">
            <a:extLst>
              <a:ext uri="{FF2B5EF4-FFF2-40B4-BE49-F238E27FC236}">
                <a16:creationId xmlns:a16="http://schemas.microsoft.com/office/drawing/2014/main" id="{310C947E-A7F5-82A5-8D0E-21F05588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31" y="1078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4"/>
          <a:stretch>
            <a:fillRect/>
          </a:stretch>
        </p:blipFill>
        <p:spPr>
          <a:xfrm>
            <a:off x="551650" y="2469086"/>
            <a:ext cx="567000" cy="540000"/>
          </a:xfrm>
          <a:prstGeom prst="rect">
            <a:avLst/>
          </a:prstGeom>
        </p:spPr>
      </p:pic>
      <p:pic>
        <p:nvPicPr>
          <p:cNvPr id="8" name="Untitled">
            <a:extLst>
              <a:ext uri="{FF2B5EF4-FFF2-40B4-BE49-F238E27FC236}">
                <a16:creationId xmlns:a16="http://schemas.microsoft.com/office/drawing/2014/main" id="{54670061-B34A-BB76-02D6-AA94D234E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31" y="4943096"/>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hevron arrows with solid fill">
            <a:hlinkClick r:id="rId5"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7639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3220346"/>
            <a:ext cx="8229600" cy="21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4DD71E07-9D4D-AA68-03BF-B1952FFEC005}"/>
              </a:ext>
            </a:extLst>
          </p:cNvPr>
          <p:cNvSpPr/>
          <p:nvPr/>
        </p:nvSpPr>
        <p:spPr>
          <a:xfrm>
            <a:off x="471538" y="177254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writematrix</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built-in function can be used to save the results of "mat3" into a .csv file.</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writematrix</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(mat3,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'matrix3.csv’</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5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Alternative to using the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readmatrix</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which outputs the contents of a file into a matrix structure, the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readtable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functionality can be formatted  to output an actual table. Let's first create a table on the MATLAB environment using the function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5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492125" lvl="1" indent="-311150">
              <a:lnSpc>
                <a:spcPts val="1400"/>
              </a:lnSpc>
              <a:spcBef>
                <a:spcPts val="70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LastName</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'Sanchez'</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'Johnson'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'Diaz'</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'Brown'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Age = [38; 43; 38; 40; 49];</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Smoker = logical([1; 0; 1; 0; 1]);</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Height = [71; 69; 64; 67; 64];</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Weight = [176; 163; 131; 133; 119];</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BloodPressure1 = [124; 109 ; 125 ; 117 ; 122 ];</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BloodPressure2 = [73; 98; 101; 70; 1000000;];</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spcAft>
                <a:spcPts val="700"/>
              </a:spcAft>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 = table(LastName,Age,Smoker,Height,Weight,BloodPressure1,BloodPressure2)</a:t>
            </a:r>
          </a:p>
          <a:p>
            <a:pPr marL="492125" lvl="1" indent="-311150">
              <a:lnSpc>
                <a:spcPts val="1400"/>
              </a:lnSpc>
              <a:spcAft>
                <a:spcPts val="700"/>
              </a:spcAft>
              <a:buNone/>
            </a:pPr>
            <a:endPar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spcAft>
                <a:spcPts val="70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results of the created table can be written into an excel file using the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writetable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functionality.</a:t>
            </a:r>
          </a:p>
          <a:p>
            <a:pPr marL="492125" lvl="1" indent="-311150">
              <a:lnSpc>
                <a:spcPts val="1400"/>
              </a:lnSpc>
              <a:spcAft>
                <a:spcPts val="700"/>
              </a:spcAft>
              <a:buNone/>
            </a:pPr>
            <a:endPar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kumimoji="0" lang="en-ZA" altLang="en-US" sz="15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4" action="ppaction://hlinksldjump"/>
            <a:extLst>
              <a:ext uri="{FF2B5EF4-FFF2-40B4-BE49-F238E27FC236}">
                <a16:creationId xmlns:a16="http://schemas.microsoft.com/office/drawing/2014/main" id="{8CDDD834-7F5F-A141-6327-3BC5EA920A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53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71538" y="167729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nSpc>
                <a:spcPct val="107000"/>
              </a:lnSpc>
              <a:spcBef>
                <a:spcPts val="1050"/>
              </a:spcBef>
              <a:spcAft>
                <a:spcPts val="1050"/>
              </a:spcAft>
              <a:buNone/>
            </a:pPr>
            <a:r>
              <a:rPr lang="en-ZA" sz="1400" dirty="0">
                <a:effectLst/>
                <a:latin typeface="Helvetica" panose="020B0604020202020204" pitchFamily="34" charset="0"/>
                <a:ea typeface="Times New Roman" panose="02020603050405020304" pitchFamily="18" charset="0"/>
                <a:cs typeface="Times New Roman" panose="02020603050405020304" pitchFamily="18" charset="0"/>
              </a:rPr>
              <a:t>Note: This functionality allows you to save a file under different file extensions  such as .txt or .dat. </a:t>
            </a:r>
          </a:p>
          <a:p>
            <a:pPr marL="36195" indent="0">
              <a:lnSpc>
                <a:spcPts val="1400"/>
              </a:lnSpc>
              <a:spcBef>
                <a:spcPts val="700"/>
              </a:spcBef>
              <a:spcAft>
                <a:spcPts val="700"/>
              </a:spcAft>
              <a:buNone/>
              <a:tabLst>
                <a:tab pos="180975" algn="l"/>
              </a:tabLst>
            </a:pP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writetable</a:t>
            </a: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 </a:t>
            </a:r>
            <a:r>
              <a:rPr lang="en-ZA" sz="14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'myExampleTable.xlsx'</a:t>
            </a: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kumimoji="0" lang="en-ZA" altLang="en-US" sz="14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9C501524-0851-E098-8EEC-C68F78436B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3656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52488" y="243929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Now that we have written the contents of the table to file, we can use the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functionality to read the contents of the file into the MATLAB environment. Other input parameters can be specified in the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 which can assist with the formatting of a table, to see more of these options  read the MATLAB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documentation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on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36195" indent="0" algn="just">
              <a:lnSpc>
                <a:spcPts val="1400"/>
              </a:lnSpc>
              <a:spcBef>
                <a:spcPts val="700"/>
              </a:spcBef>
              <a:buNone/>
              <a:tabLst>
                <a:tab pos="85725"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clear</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spcAft>
                <a:spcPts val="700"/>
              </a:spcAft>
              <a:buNone/>
              <a:tabLst>
                <a:tab pos="85725"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 =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readtable</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'myExampleTable.xlsx'</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An interactive and alternative approach to reading a file is to use the built in Graphical User Interface (GUI) for importing data into MATLAB called "Import Data". Watch a quick video on how this app can be used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here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This app can be found on the toolstrip of the MATLAB app, under the "Home" tab. The icon looks as follows,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Picture 7">
            <a:extLst>
              <a:ext uri="{FF2B5EF4-FFF2-40B4-BE49-F238E27FC236}">
                <a16:creationId xmlns:a16="http://schemas.microsoft.com/office/drawing/2014/main" id="{0FDF7B55-AE06-63C1-BC50-CFC6822F67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693" y="4717017"/>
            <a:ext cx="8364255" cy="864000"/>
          </a:xfrm>
          <a:prstGeom prst="rect">
            <a:avLst/>
          </a:prstGeom>
        </p:spPr>
      </p:pic>
      <p:pic>
        <p:nvPicPr>
          <p:cNvPr id="7" name="Graphic 6" descr="Chevron arrows with solid fill">
            <a:hlinkClick r:id="rId6" action="ppaction://hlinksldjump"/>
            <a:extLst>
              <a:ext uri="{FF2B5EF4-FFF2-40B4-BE49-F238E27FC236}">
                <a16:creationId xmlns:a16="http://schemas.microsoft.com/office/drawing/2014/main" id="{8BCCE266-71F0-8C00-2E5D-FDE09F753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93692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4302</TotalTime>
  <Words>2303</Words>
  <Application>Microsoft Office PowerPoint</Application>
  <PresentationFormat>On-screen Show (4:3)</PresentationFormat>
  <Paragraphs>219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Helvetica</vt:lpstr>
      <vt:lpstr>Symbol</vt:lpstr>
      <vt:lpstr>Office Theme</vt:lpstr>
      <vt:lpstr>Input and Outputs - Part B : Solutions </vt:lpstr>
      <vt:lpstr>Table of Contents</vt:lpstr>
      <vt:lpstr>What we covered in Part A</vt:lpstr>
      <vt:lpstr>Introduction</vt:lpstr>
      <vt:lpstr>Reading and Writing Excel Spreadsheets and CSV's</vt:lpstr>
      <vt:lpstr>Reading and Writing Excel Spreadsheets and CSV's</vt:lpstr>
      <vt:lpstr>Reading and Writing Excel Spreadsheets and CSV's</vt:lpstr>
      <vt:lpstr>Reading and Writing Excel Spreadsheets and CSV's</vt:lpstr>
      <vt:lpstr>Reading and Writing Excel Spreadsheets and CSV's</vt:lpstr>
      <vt:lpstr>Reading and Writing unstructured data types</vt:lpstr>
      <vt:lpstr>Work with Input Data Interactively</vt:lpstr>
      <vt:lpstr>Work with Input Data Interactively</vt:lpstr>
      <vt:lpstr>Work with Input Data Interactively</vt:lpstr>
      <vt:lpstr>Work with Input Data Interactively</vt:lpstr>
      <vt:lpstr>Reading and Writing unstructured data types</vt:lpstr>
      <vt:lpstr>Reading and Writing unstructured data types</vt:lpstr>
      <vt:lpstr>Reading and Writing unstructured data types</vt:lpstr>
      <vt:lpstr>Reading and Writing unstructured data types</vt:lpstr>
      <vt:lpstr>What we've covered this week</vt:lpstr>
      <vt:lpstr>Extra resources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694</cp:revision>
  <dcterms:created xsi:type="dcterms:W3CDTF">2023-05-01T18:31:50Z</dcterms:created>
  <dcterms:modified xsi:type="dcterms:W3CDTF">2023-05-08T23:55:25Z</dcterms:modified>
</cp:coreProperties>
</file>