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7" r:id="rId2"/>
    <p:sldId id="257" r:id="rId3"/>
    <p:sldId id="258" r:id="rId4"/>
    <p:sldId id="271" r:id="rId5"/>
    <p:sldId id="359" r:id="rId6"/>
    <p:sldId id="392" r:id="rId7"/>
    <p:sldId id="393" r:id="rId8"/>
    <p:sldId id="394" r:id="rId9"/>
    <p:sldId id="382" r:id="rId10"/>
    <p:sldId id="395" r:id="rId11"/>
    <p:sldId id="396" r:id="rId12"/>
    <p:sldId id="383" r:id="rId13"/>
    <p:sldId id="397" r:id="rId14"/>
    <p:sldId id="384" r:id="rId15"/>
    <p:sldId id="398" r:id="rId16"/>
    <p:sldId id="400" r:id="rId17"/>
    <p:sldId id="385" r:id="rId18"/>
    <p:sldId id="401" r:id="rId19"/>
    <p:sldId id="402" r:id="rId20"/>
    <p:sldId id="386" r:id="rId21"/>
    <p:sldId id="403" r:id="rId22"/>
    <p:sldId id="404" r:id="rId23"/>
    <p:sldId id="379" r:id="rId24"/>
    <p:sldId id="405" r:id="rId25"/>
    <p:sldId id="406" r:id="rId26"/>
    <p:sldId id="387" r:id="rId27"/>
    <p:sldId id="388" r:id="rId28"/>
    <p:sldId id="407" r:id="rId29"/>
    <p:sldId id="408" r:id="rId30"/>
    <p:sldId id="409" r:id="rId31"/>
    <p:sldId id="410" r:id="rId32"/>
    <p:sldId id="389" r:id="rId33"/>
    <p:sldId id="411" r:id="rId34"/>
    <p:sldId id="414" r:id="rId35"/>
    <p:sldId id="413" r:id="rId36"/>
    <p:sldId id="390" r:id="rId37"/>
    <p:sldId id="416" r:id="rId38"/>
    <p:sldId id="417" r:id="rId39"/>
    <p:sldId id="419" r:id="rId40"/>
    <p:sldId id="418" r:id="rId41"/>
    <p:sldId id="391" r:id="rId42"/>
    <p:sldId id="29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graphics-object-properties.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www.mathworks.com/help/matlab/creating_plots/specify-plot-colors.html" TargetMode="External"/><Relationship Id="rId2" Type="http://schemas.openxmlformats.org/officeDocument/2006/relationships/hyperlink" Target="about:blank%3C#_Plot_Options%3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creating_plots/specify-plot-colors.html"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17.xml"/><Relationship Id="rId12" Type="http://schemas.openxmlformats.org/officeDocument/2006/relationships/slide" Target="slide36.xml"/><Relationship Id="rId17" Type="http://schemas.openxmlformats.org/officeDocument/2006/relationships/image" Target="../media/image4.svg"/><Relationship Id="rId2" Type="http://schemas.openxmlformats.org/officeDocument/2006/relationships/slide" Target="slide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2.xml"/><Relationship Id="rId5" Type="http://schemas.openxmlformats.org/officeDocument/2006/relationships/slide" Target="slide12.xml"/><Relationship Id="rId15" Type="http://schemas.openxmlformats.org/officeDocument/2006/relationships/slide" Target="slide1.xml"/><Relationship Id="rId10" Type="http://schemas.openxmlformats.org/officeDocument/2006/relationships/slide" Target="slide26.xml"/><Relationship Id="rId4" Type="http://schemas.openxmlformats.org/officeDocument/2006/relationships/slide" Target="slide9.xml"/><Relationship Id="rId9" Type="http://schemas.openxmlformats.org/officeDocument/2006/relationships/slide" Target="slide23.xml"/><Relationship Id="rId14" Type="http://schemas.openxmlformats.org/officeDocument/2006/relationships/slide" Target="slide4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5.png"/><Relationship Id="rId2" Type="http://schemas.openxmlformats.org/officeDocument/2006/relationships/hyperlink" Target="https://www.mathworks.com/help/matlab/ref/ctranspose.html#buaudse-6"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hyperlink" Target="https://www.mathworks.com/help/matlab/ref/contour.html" TargetMode="External"/><Relationship Id="rId7" Type="http://schemas.openxmlformats.org/officeDocument/2006/relationships/image" Target="../media/image17.png"/><Relationship Id="rId2" Type="http://schemas.openxmlformats.org/officeDocument/2006/relationships/hyperlink" Target="https://www.mathworks.com/help/matlab/ref/mesh.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2.xml.rels><?xml version="1.0" encoding="UTF-8" standalone="yes"?>
<Relationships xmlns="http://schemas.openxmlformats.org/package/2006/relationships"><Relationship Id="rId3" Type="http://schemas.openxmlformats.org/officeDocument/2006/relationships/hyperlink" Target="../Live%20Scripts/Week_5_Part_2_Functions_and_Graphing.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www.mathworks.com/help/matlab/creating_plots/types-of-matlab-plots.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Graphing</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21309B-D60D-CE4E-1873-FDE354E486D9}"/>
              </a:ext>
            </a:extLst>
          </p:cNvPr>
          <p:cNvSpPr/>
          <p:nvPr/>
        </p:nvSpPr>
        <p:spPr>
          <a:xfrm>
            <a:off x="452388" y="23600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 Options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characters can be combined in any order, let’s look at an exampling using these.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add a point marker and a solid line to our Mexico vs Year plot:</a:t>
            </a:r>
          </a:p>
          <a:p>
            <a:pPr marL="0" indent="0" algn="just">
              <a:buNone/>
            </a:pPr>
            <a:endParaRPr lang="en-ZA" sz="1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2563" lvl="1" indent="0" algn="just">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4AB3B339-0647-FD94-024D-E13359B1A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73697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line chart">
            <a:extLst>
              <a:ext uri="{FF2B5EF4-FFF2-40B4-BE49-F238E27FC236}">
                <a16:creationId xmlns:a16="http://schemas.microsoft.com/office/drawing/2014/main" id="{F9175AC0-9053-AE5C-9EEE-FF0597D2D2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1020" y="2934505"/>
            <a:ext cx="4317605" cy="3240000"/>
          </a:xfrm>
          <a:prstGeom prst="rect">
            <a:avLst/>
          </a:prstGeom>
        </p:spPr>
      </p:pic>
    </p:spTree>
    <p:extLst>
      <p:ext uri="{BB962C8B-B14F-4D97-AF65-F5344CB8AC3E}">
        <p14:creationId xmlns:p14="http://schemas.microsoft.com/office/powerpoint/2010/main" val="28294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21309B-D60D-CE4E-1873-FDE354E486D9}"/>
              </a:ext>
            </a:extLst>
          </p:cNvPr>
          <p:cNvSpPr/>
          <p:nvPr/>
        </p:nvSpPr>
        <p:spPr>
          <a:xfrm>
            <a:off x="452388" y="1763264"/>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 Options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Add a circle marker and a dashed line to your Australia vs Year plot:</a:t>
            </a:r>
          </a:p>
          <a:p>
            <a:pPr marL="0" indent="0" algn="just">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%Plot data using a circle marker and a dashed line 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016694C3-0A25-0E6B-1EFF-EB63645E6BFD}"/>
              </a:ext>
            </a:extLst>
          </p:cNvPr>
          <p:cNvPicPr>
            <a:picLocks noChangeAspect="1"/>
          </p:cNvPicPr>
          <p:nvPr/>
        </p:nvPicPr>
        <p:blipFill>
          <a:blip r:embed="rId5"/>
          <a:stretch>
            <a:fillRect/>
          </a:stretch>
        </p:blipFill>
        <p:spPr>
          <a:xfrm>
            <a:off x="551650" y="959609"/>
            <a:ext cx="567000" cy="540000"/>
          </a:xfrm>
          <a:prstGeom prst="rect">
            <a:avLst/>
          </a:prstGeom>
        </p:spPr>
      </p:pic>
    </p:spTree>
    <p:extLst>
      <p:ext uri="{BB962C8B-B14F-4D97-AF65-F5344CB8AC3E}">
        <p14:creationId xmlns:p14="http://schemas.microsoft.com/office/powerpoint/2010/main" val="224906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Many properties of plot elements can be specified directly using optional pairs of inputs to the plot function (and other similar plotting functions):</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plot(x,y,Property1,Value1,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Property2,Value2,Property3,Value3,...)</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properties are given as text, such as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LineWidth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accompanying value can either be a string or a numeric value, depending on the details of the property.</a:t>
            </a:r>
          </a:p>
          <a:p>
            <a:pPr lvl="1" algn="just">
              <a:lnSpc>
                <a:spcPct val="107000"/>
              </a:lnSpc>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set multiple properties at once by providing multiple pairs of property names and values.</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properties can be given in any order.</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property must be immediately followed by its value.</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name-value pairs appear at the end of the argument list.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1871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Other than the properties that can be changed with line specification input (marker, line style, and line colour), the most commonly modified properties for a line plot are:</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LineWidth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(width of the line and marker edges)</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MarkerSize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(size of the marker symbols)</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MarkerEdgeColor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of the edge of the marker symbols)</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MarkerFaceColor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of the interior of the marker symbols)</a:t>
            </a: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Different graphical objects, including different plot types, have different sets of properties. Rather than try to remember the vast number of property names for each of the various types of graphical objects, you can access detailed documentation 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MATLAB Graphics Objects Properties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6728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For eight specific colours, you can refer to them by name or a single letter abbreviation using the character code specified in the table under the </a:t>
            </a: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Plot Options</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section.</a:t>
            </a:r>
          </a:p>
          <a:p>
            <a:pPr marL="0" indent="0" algn="just">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In addition to this, you can specify over ten million other colours with a 3-element vector of red-green-blue (</a:t>
            </a: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RGB</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values. The three elements correspond to the fractional red, green, and blue parts of the colour composition. The values in this RGB range from 0 to 1.</a:t>
            </a:r>
          </a:p>
          <a:p>
            <a:pPr marL="0" indent="0" algn="just">
              <a:buNone/>
            </a:pP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Note</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that you cannot use an RGB triplet in the line specification input. Instead, to specify line colour with an RGB vector, you need to provide an optional property name-value pair to the plot function. The property name is "</a:t>
            </a:r>
            <a:r>
              <a:rPr lang="en-ZA" sz="18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and the corresponding value is the RGB triplet.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5004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1802136"/>
            <a:ext cx="8229600" cy="148970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plot the Mexico data again, this time we’ll make it red using the single letter abbreviation character code as well as the RGB vector: </a:t>
            </a:r>
          </a:p>
          <a:p>
            <a:pPr marL="182563" lvl="1" indent="0" algn="jus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%Using character code</a:t>
            </a:r>
          </a:p>
          <a:p>
            <a:pPr marL="182563" lvl="1" indent="0" algn="jus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gn="just">
              <a:lnSpc>
                <a:spcPct val="100000"/>
              </a:lnSpc>
              <a:buNone/>
            </a:pPr>
            <a:r>
              <a:rPr lang="en-ZA" sz="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82563" lvl="1" indent="0" algn="just">
              <a:lnSpc>
                <a:spcPct val="100000"/>
              </a:lnSpc>
              <a:spcAft>
                <a:spcPts val="700"/>
              </a:spcAf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%Using RGB vector</a:t>
            </a:r>
          </a:p>
          <a:p>
            <a:pPr marL="182563" lvl="1" indent="0" algn="just">
              <a:lnSpc>
                <a:spcPct val="100000"/>
              </a:lnSpc>
              <a:spcAft>
                <a:spcPts val="70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[1 0 0],</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LineStyle</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"Marker"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84887"/>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 line chart">
            <a:extLst>
              <a:ext uri="{FF2B5EF4-FFF2-40B4-BE49-F238E27FC236}">
                <a16:creationId xmlns:a16="http://schemas.microsoft.com/office/drawing/2014/main" id="{CF1BE6AC-2ECB-1C9F-F30B-13F4AF731C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4097" y="3452601"/>
            <a:ext cx="3932246" cy="2952000"/>
          </a:xfrm>
          <a:prstGeom prst="rect">
            <a:avLst/>
          </a:prstGeom>
        </p:spPr>
      </p:pic>
    </p:spTree>
    <p:extLst>
      <p:ext uri="{BB962C8B-B14F-4D97-AF65-F5344CB8AC3E}">
        <p14:creationId xmlns:p14="http://schemas.microsoft.com/office/powerpoint/2010/main" val="352490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1917638"/>
            <a:ext cx="8229600" cy="148970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the Germany data with a solid line and an asterisk marker, the colour should be green (use both character codes and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RGB vector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gn="just">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%Using character code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%Using RGB vector</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535D0057-CA31-7DDD-95AD-3E85A8C51D58}"/>
              </a:ext>
            </a:extLst>
          </p:cNvPr>
          <p:cNvPicPr>
            <a:picLocks noChangeAspect="1"/>
          </p:cNvPicPr>
          <p:nvPr/>
        </p:nvPicPr>
        <p:blipFill>
          <a:blip r:embed="rId6"/>
          <a:stretch>
            <a:fillRect/>
          </a:stretch>
        </p:blipFill>
        <p:spPr>
          <a:xfrm>
            <a:off x="551650" y="959609"/>
            <a:ext cx="567000" cy="540000"/>
          </a:xfrm>
          <a:prstGeom prst="rect">
            <a:avLst/>
          </a:prstGeom>
        </p:spPr>
      </p:pic>
    </p:spTree>
    <p:extLst>
      <p:ext uri="{BB962C8B-B14F-4D97-AF65-F5344CB8AC3E}">
        <p14:creationId xmlns:p14="http://schemas.microsoft.com/office/powerpoint/2010/main" val="246767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2422803"/>
            <a:ext cx="493026" cy="46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86CC297-CE1B-7A47-ED27-38A0E6D104FD}"/>
              </a:ext>
            </a:extLst>
          </p:cNvPr>
          <p:cNvSpPr/>
          <p:nvPr/>
        </p:nvSpPr>
        <p:spPr>
          <a:xfrm>
            <a:off x="452388" y="3294045"/>
            <a:ext cx="8229600" cy="236560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Axis Control</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functions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xlim</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and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ylim</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to set the x- and y-axis limits. Both functions take a vector of two elements as an input.</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example, the following command sets the lower y-axis limit for the Mexico data to 1 and the upper y-axis limit to 2.45:</a:t>
            </a:r>
          </a:p>
          <a:p>
            <a:pPr marL="36195"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 – Mexico"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ylim</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 2.45])</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When you change the x- and y-axis limits, the underlying data in the axes is not modified—it's all still there. Only the way the plot is displayed is </a:t>
            </a:r>
            <a:r>
              <a:rPr lang="en-ZA" sz="1600">
                <a:effectLst/>
                <a:latin typeface="Helvetica" panose="020B0604020202020204" pitchFamily="34" charset="0"/>
                <a:ea typeface="Times New Roman" panose="02020603050405020304" pitchFamily="18" charset="0"/>
                <a:cs typeface="Times New Roman" panose="02020603050405020304" pitchFamily="18" charset="0"/>
              </a:rPr>
              <a:t>changed.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60626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257214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Axis Control</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you want to change the axes limits to equal exactly the range of the data, use the command:</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axis tight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2563"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axis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tight</a:t>
            </a:r>
            <a:endParaRPr lang="en-ZA" sz="1600" dirty="0">
              <a:solidFill>
                <a:srgbClr val="A709F5"/>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Chart, line chart">
            <a:extLst>
              <a:ext uri="{FF2B5EF4-FFF2-40B4-BE49-F238E27FC236}">
                <a16:creationId xmlns:a16="http://schemas.microsoft.com/office/drawing/2014/main" id="{51752DD4-E68E-64B6-2447-F8F98B0011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368" y="3066405"/>
            <a:ext cx="4306909" cy="3240000"/>
          </a:xfrm>
          <a:prstGeom prst="rect">
            <a:avLst/>
          </a:prstGeom>
        </p:spPr>
      </p:pic>
    </p:spTree>
    <p:extLst>
      <p:ext uri="{BB962C8B-B14F-4D97-AF65-F5344CB8AC3E}">
        <p14:creationId xmlns:p14="http://schemas.microsoft.com/office/powerpoint/2010/main" val="334505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1893509"/>
            <a:ext cx="8229600" cy="236561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Axis Control</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you try! Plot the Australia data again and change the axes limits to equal exactly the range of the data:</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Australia data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Aft>
                <a:spcPts val="700"/>
              </a:spcAf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%Command that changes axes limits to equal exactly the range of the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9712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tabLst>
                <a:tab pos="269875" algn="l"/>
              </a:tabLst>
            </a:pP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sldjump"/>
              </a:rPr>
              <a:t>What we've covered this week in Part 1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sldjump"/>
              </a:rPr>
              <a:t>Programmatic Plotting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Plot Options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sldjump"/>
              </a:rPr>
              <a:t>Customizing Plot Properties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Specifying Colour</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ction="ppaction://hlinksldjump"/>
              </a:rPr>
              <a:t>Axis Control</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Plotting Multiple Columns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Plotting Matrix Columns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Visualizing Matrices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Extra Learning</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sldjump"/>
              </a:rPr>
              <a:t>Customized Annotations Creating Arrays of Strings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Annotating Plots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sldjump"/>
              </a:rPr>
              <a:t>Adding Plots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2" action="ppaction://hlinksldjump"/>
              </a:rPr>
              <a:t>Adding Plot Legend</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3" action="ppaction://hlinksldjump"/>
              </a:rPr>
              <a:t>What we've covered this week in Part 2</a:t>
            </a:r>
            <a:endPar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0000"/>
              </a:lnSpc>
              <a:buNone/>
              <a:tabLst>
                <a:tab pos="269875" algn="l"/>
              </a:tabLst>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4"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tabLst>
                <a:tab pos="269875" algn="l"/>
              </a:tabLst>
            </a:pP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5"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Plotting Matrix Columns</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Two-dimensional plotting functions (plot, bar, stem, etc.) behave in the same manner as statistical functions when dealing with matrices: the columns are assumed to be independent variables and plotted as separate lines.</a:t>
            </a: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plot function on a matrix to plot each column as a separate line in your plot.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a:extLst>
              <a:ext uri="{FF2B5EF4-FFF2-40B4-BE49-F238E27FC236}">
                <a16:creationId xmlns:a16="http://schemas.microsoft.com/office/drawing/2014/main" id="{EE48A3EA-4073-D9D8-E290-DDC65579F0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4366" y="3103236"/>
            <a:ext cx="4410914" cy="3240000"/>
          </a:xfrm>
          <a:prstGeom prst="rect">
            <a:avLst/>
          </a:prstGeom>
        </p:spPr>
      </p:pic>
    </p:spTree>
    <p:extLst>
      <p:ext uri="{BB962C8B-B14F-4D97-AF65-F5344CB8AC3E}">
        <p14:creationId xmlns:p14="http://schemas.microsoft.com/office/powerpoint/2010/main" val="5698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B611B-D68D-7CD3-314C-9ED379D1CE20}"/>
              </a:ext>
            </a:extLst>
          </p:cNvPr>
          <p:cNvSpPr/>
          <p:nvPr/>
        </p:nvSpPr>
        <p:spPr>
          <a:xfrm>
            <a:off x="460413" y="4514860"/>
            <a:ext cx="8229600" cy="115857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0" name="Untitled">
            <a:extLst>
              <a:ext uri="{FF2B5EF4-FFF2-40B4-BE49-F238E27FC236}">
                <a16:creationId xmlns:a16="http://schemas.microsoft.com/office/drawing/2014/main" id="{3F66EBD9-4E67-B7A7-75F9-0F818FE7E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54" y="3941991"/>
            <a:ext cx="493026" cy="46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86CC297-CE1B-7A47-ED27-38A0E6D104FD}"/>
              </a:ext>
            </a:extLst>
          </p:cNvPr>
          <p:cNvSpPr/>
          <p:nvPr/>
        </p:nvSpPr>
        <p:spPr>
          <a:xfrm>
            <a:off x="452388" y="2668409"/>
            <a:ext cx="8229600" cy="115857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file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electricity.mat</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contains two 12-by-30 matrices,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usage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price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represent the amount of residential electricity (in MWh) sold in the U.S. and the retail price (in ¢) of a kWh of residential electricity, respectively. The 12 rows represent the 12 months of the year, and the 30 columns represent the 30 years from 1990 to 2019:</a:t>
            </a:r>
          </a:p>
          <a:p>
            <a:pPr marL="36195" indent="0">
              <a:lnSpc>
                <a:spcPts val="1400"/>
              </a:lnSpc>
              <a:spcBef>
                <a:spcPts val="700"/>
              </a:spcBef>
              <a:buNone/>
            </a:pPr>
            <a:endPar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%Load the mat file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load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electricity</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price = price*1000/100; </a:t>
            </a: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%Convert prices from ¢/kWh to $/MWh.</a:t>
            </a:r>
          </a:p>
          <a:p>
            <a:pPr marL="0" indent="0">
              <a:buNone/>
            </a:pP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plot each year’s electricity usage simultaneously as a function of month:</a:t>
            </a:r>
          </a:p>
          <a:p>
            <a:pPr marL="182563"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mth</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usage)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xticks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(1:12)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xticklabels</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(M)</a:t>
            </a:r>
            <a:endPar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8BA27389-3A2D-E771-6912-6C6B161A0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08489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93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5130264"/>
            <a:ext cx="8229600" cy="80293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each month’s electricity usage simultaneously as a function of year (Hint: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Transpose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usage matrix):</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Does your plot look like this</a:t>
            </a:r>
            <a:r>
              <a:rPr lang="en-ZA" sz="1600"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8B43324D-0871-FA40-A318-A1767BA68395}"/>
              </a:ext>
            </a:extLst>
          </p:cNvPr>
          <p:cNvPicPr>
            <a:picLocks noChangeAspect="1"/>
          </p:cNvPicPr>
          <p:nvPr/>
        </p:nvPicPr>
        <p:blipFill>
          <a:blip r:embed="rId6"/>
          <a:stretch>
            <a:fillRect/>
          </a:stretch>
        </p:blipFill>
        <p:spPr>
          <a:xfrm>
            <a:off x="551650" y="4210024"/>
            <a:ext cx="567000" cy="540000"/>
          </a:xfrm>
          <a:prstGeom prst="rect">
            <a:avLst/>
          </a:prstGeom>
        </p:spPr>
      </p:pic>
      <p:pic>
        <p:nvPicPr>
          <p:cNvPr id="10" name="Picture 9" descr="Chart, radar chart">
            <a:extLst>
              <a:ext uri="{FF2B5EF4-FFF2-40B4-BE49-F238E27FC236}">
                <a16:creationId xmlns:a16="http://schemas.microsoft.com/office/drawing/2014/main" id="{9E8F3F16-C4FE-B510-8140-AD54CD5DB2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0087" y="1108924"/>
            <a:ext cx="3999471" cy="3240000"/>
          </a:xfrm>
          <a:prstGeom prst="rect">
            <a:avLst/>
          </a:prstGeom>
        </p:spPr>
      </p:pic>
    </p:spTree>
    <p:extLst>
      <p:ext uri="{BB962C8B-B14F-4D97-AF65-F5344CB8AC3E}">
        <p14:creationId xmlns:p14="http://schemas.microsoft.com/office/powerpoint/2010/main" val="4123487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Visualizing Matrices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surf function to visualize an m-by-n matrix by representing each value in the matrix as the height of a surface.</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surf(A)</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Just like the plot function, the data is plotted against the index values if you don't specify independent variables. If you want to specify the x and y values, you can pass those as vector input to the surf function and other matrix visualization functions.</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surf(X, Y, matrix)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matrix is an m-by-n matrix, x is an n-element vector that describes the columns, and y is an m-element vector that describes the rows.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875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92C7FF-DF96-60D0-A519-75D1CF5760A9}"/>
              </a:ext>
            </a:extLst>
          </p:cNvPr>
          <p:cNvSpPr/>
          <p:nvPr/>
        </p:nvSpPr>
        <p:spPr>
          <a:xfrm>
            <a:off x="452388" y="4355562"/>
            <a:ext cx="8229600" cy="159583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Visualizing Matrices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visualize the electricity revenue as a surface:</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%First calculate the electricity revenue for all the years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revenue = price.*usage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surf(</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yr</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mth</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revenue)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Picture 7" descr="Chart, surface chart&#10;&#10;Description automatically generated">
            <a:extLst>
              <a:ext uri="{FF2B5EF4-FFF2-40B4-BE49-F238E27FC236}">
                <a16:creationId xmlns:a16="http://schemas.microsoft.com/office/drawing/2014/main" id="{13197323-8A37-576D-7F20-1E3EBB2FD926}"/>
              </a:ext>
            </a:extLst>
          </p:cNvPr>
          <p:cNvPicPr>
            <a:picLocks noChangeAspect="1"/>
          </p:cNvPicPr>
          <p:nvPr/>
        </p:nvPicPr>
        <p:blipFill rotWithShape="1">
          <a:blip r:embed="rId5">
            <a:extLst>
              <a:ext uri="{28A0092B-C50C-407E-A947-70E740481C1C}">
                <a14:useLocalDpi xmlns:a14="http://schemas.microsoft.com/office/drawing/2010/main" val="0"/>
              </a:ext>
            </a:extLst>
          </a:blip>
          <a:srcRect t="8777"/>
          <a:stretch/>
        </p:blipFill>
        <p:spPr>
          <a:xfrm>
            <a:off x="2009417" y="1137282"/>
            <a:ext cx="5125165" cy="2702651"/>
          </a:xfrm>
          <a:prstGeom prst="rect">
            <a:avLst/>
          </a:prstGeom>
        </p:spPr>
      </p:pic>
      <p:pic>
        <p:nvPicPr>
          <p:cNvPr id="9" name="Untitled">
            <a:extLst>
              <a:ext uri="{FF2B5EF4-FFF2-40B4-BE49-F238E27FC236}">
                <a16:creationId xmlns:a16="http://schemas.microsoft.com/office/drawing/2014/main" id="{1974BF4D-0AB5-F6C3-E08E-C029E13E6C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157" y="378906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58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Visualizing Matrices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same syntax with the </a:t>
            </a:r>
            <a:r>
              <a:rPr lang="en-ZA" sz="1600" b="1"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mesh</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mesh(X, Y, matrix)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a </a:t>
            </a:r>
            <a:r>
              <a:rPr lang="en-ZA" sz="1600" b="1"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contour</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 to visualize matrix data in two dimensions.</a:t>
            </a:r>
          </a:p>
          <a:p>
            <a:pPr marL="0" indent="0" algn="ctr">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contour(X, Y, matrix)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11" name="Picture 10" descr="Chart, surface chart&#10;&#10;Description automatically generated">
            <a:extLst>
              <a:ext uri="{FF2B5EF4-FFF2-40B4-BE49-F238E27FC236}">
                <a16:creationId xmlns:a16="http://schemas.microsoft.com/office/drawing/2014/main" id="{BD377430-D2DC-226C-F25C-B36F031681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5821" y="1276983"/>
            <a:ext cx="3945727" cy="2880000"/>
          </a:xfrm>
          <a:prstGeom prst="rect">
            <a:avLst/>
          </a:prstGeom>
        </p:spPr>
      </p:pic>
    </p:spTree>
    <p:extLst>
      <p:ext uri="{BB962C8B-B14F-4D97-AF65-F5344CB8AC3E}">
        <p14:creationId xmlns:p14="http://schemas.microsoft.com/office/powerpoint/2010/main" val="3542806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229E79-A87B-778A-B9C1-57D3CED90048}"/>
              </a:ext>
            </a:extLst>
          </p:cNvPr>
          <p:cNvSpPr/>
          <p:nvPr/>
        </p:nvSpPr>
        <p:spPr>
          <a:xfrm>
            <a:off x="452388" y="346656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Extra Learning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Customized Annotations Creating Arrays of Strings</a:t>
            </a:r>
            <a:endParaRPr lang="en-ZA" sz="16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533400"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Arrays of strings are useful for annotating visualizations. Use square brackets, [], with spaces and semicolons (;), to create a string array the same way you create a numeric matrix.</a:t>
            </a:r>
          </a:p>
          <a:p>
            <a:pPr marL="35560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x =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"hello" "</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sweet"</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"peaceful</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 "world"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2</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2 string array</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"hello"      "sweet"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"peaceful"   "world"</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Untitled">
            <a:extLst>
              <a:ext uri="{FF2B5EF4-FFF2-40B4-BE49-F238E27FC236}">
                <a16:creationId xmlns:a16="http://schemas.microsoft.com/office/drawing/2014/main" id="{BC361929-E8A8-F8E6-4D92-E1E4F50818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57" y="222696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6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F2659A-F728-E338-C881-DB2D8550F22F}"/>
              </a:ext>
            </a:extLst>
          </p:cNvPr>
          <p:cNvSpPr/>
          <p:nvPr/>
        </p:nvSpPr>
        <p:spPr>
          <a:xfrm>
            <a:off x="452388" y="3555462"/>
            <a:ext cx="8229600" cy="1715038"/>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Textual information can be added to plots using separate annotation functions: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subtitle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All functions take text as input. Previously we added these annotations interactively, now we can add these to a plot programmatically. Let’s look at an example illustrating this.</a:t>
            </a:r>
          </a:p>
          <a:p>
            <a:pPr marL="0" indent="0" algn="just">
              <a:lnSpc>
                <a:spcPct val="107000"/>
              </a:lnSpc>
              <a:spcBef>
                <a:spcPts val="1050"/>
              </a:spcBef>
              <a:spcAft>
                <a:spcPts val="1050"/>
              </a:spcAft>
              <a:buNone/>
            </a:pPr>
            <a:endParaRPr kumimoji="0" lang="en-ZA" altLang="en-US" sz="16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label our Mexico vs Year plot, the x- and y-axis as well as the title:</a:t>
            </a:r>
          </a:p>
          <a:p>
            <a:pPr marL="177800"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spcBef>
                <a:spcPts val="70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spcAft>
                <a:spcPts val="700"/>
              </a:spcAft>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177800"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 – Mexico"</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1B9DB4ED-15A6-FCD5-53EB-9F925DB03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57" y="292546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081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F2659A-F728-E338-C881-DB2D8550F22F}"/>
              </a:ext>
            </a:extLst>
          </p:cNvPr>
          <p:cNvSpPr/>
          <p:nvPr/>
        </p:nvSpPr>
        <p:spPr>
          <a:xfrm>
            <a:off x="452388" y="4632386"/>
            <a:ext cx="8229600" cy="1589708"/>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Label the x- and y-axis as well as the title of your Australia vs Year plot:</a:t>
            </a:r>
          </a:p>
          <a:p>
            <a:pPr marL="36195"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Australia,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%Label your plot here</a:t>
            </a: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28</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6758135F-2BDF-FEC5-55DB-4C8F707EA038}"/>
              </a:ext>
            </a:extLst>
          </p:cNvPr>
          <p:cNvPicPr>
            <a:picLocks noChangeAspect="1"/>
          </p:cNvPicPr>
          <p:nvPr/>
        </p:nvPicPr>
        <p:blipFill>
          <a:blip r:embed="rId5"/>
          <a:stretch>
            <a:fillRect/>
          </a:stretch>
        </p:blipFill>
        <p:spPr>
          <a:xfrm>
            <a:off x="551650" y="3675285"/>
            <a:ext cx="567000" cy="540000"/>
          </a:xfrm>
          <a:prstGeom prst="rect">
            <a:avLst/>
          </a:prstGeom>
        </p:spPr>
      </p:pic>
      <p:pic>
        <p:nvPicPr>
          <p:cNvPr id="13" name="Picture 12" descr="Chart, line chart">
            <a:extLst>
              <a:ext uri="{FF2B5EF4-FFF2-40B4-BE49-F238E27FC236}">
                <a16:creationId xmlns:a16="http://schemas.microsoft.com/office/drawing/2014/main" id="{70CE49C0-D840-3928-EB37-FB6B21BFEB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9492" y="1028426"/>
            <a:ext cx="3875391" cy="2880000"/>
          </a:xfrm>
          <a:prstGeom prst="rect">
            <a:avLst/>
          </a:prstGeom>
        </p:spPr>
      </p:pic>
    </p:spTree>
    <p:extLst>
      <p:ext uri="{BB962C8B-B14F-4D97-AF65-F5344CB8AC3E}">
        <p14:creationId xmlns:p14="http://schemas.microsoft.com/office/powerpoint/2010/main" val="48371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text annotation functions use basic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TeX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markup interpretation. Hence,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becomes and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"x_2"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becomes. Use a slash (\) to display a Greek symbol in the label:</a:t>
            </a: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rgbClr val="008013"/>
              </a:solidFill>
              <a:effectLst/>
              <a:latin typeface="Helvetica" panose="020B0604020202020204" pitchFamily="34" charset="0"/>
              <a:cs typeface="Times New Roman" panose="02020603050405020304" pitchFamily="18" charset="0"/>
            </a:endParaRPr>
          </a:p>
          <a:p>
            <a:pPr marL="0" indent="0">
              <a:buNone/>
            </a:pP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Curly braces ({}) are used as delimiters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TeX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buNone/>
            </a:pPr>
            <a:endParaRPr kumimoji="0" lang="en-ZA" altLang="en-US" sz="1600" b="0" i="0" u="none" strike="noStrike" cap="none" normalizeH="0" baseline="0" dirty="0">
              <a:ln>
                <a:noFill/>
              </a:ln>
              <a:solidFill>
                <a:srgbClr val="008013"/>
              </a:solidFill>
              <a:latin typeface="Helvetica" panose="020B06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29</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3D4D7E26-549B-684C-1EDB-1C905801F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824" y="1977957"/>
            <a:ext cx="4842351" cy="720000"/>
          </a:xfrm>
          <a:prstGeom prst="rect">
            <a:avLst/>
          </a:prstGeom>
        </p:spPr>
      </p:pic>
      <p:pic>
        <p:nvPicPr>
          <p:cNvPr id="13" name="Picture 12" descr="A picture containing shape&#10;&#10;Description automatically generated">
            <a:extLst>
              <a:ext uri="{FF2B5EF4-FFF2-40B4-BE49-F238E27FC236}">
                <a16:creationId xmlns:a16="http://schemas.microsoft.com/office/drawing/2014/main" id="{6FE8388D-951D-B918-A0D7-8CE4AAB5C4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3765" y="3429000"/>
            <a:ext cx="5116468" cy="1008000"/>
          </a:xfrm>
          <a:prstGeom prst="rect">
            <a:avLst/>
          </a:prstGeom>
        </p:spPr>
      </p:pic>
      <p:pic>
        <p:nvPicPr>
          <p:cNvPr id="15" name="Picture 14" descr="Diagram">
            <a:extLst>
              <a:ext uri="{FF2B5EF4-FFF2-40B4-BE49-F238E27FC236}">
                <a16:creationId xmlns:a16="http://schemas.microsoft.com/office/drawing/2014/main" id="{56980B93-4802-5894-D7A8-205CC2D6D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3753" y="4849974"/>
            <a:ext cx="5436492" cy="972000"/>
          </a:xfrm>
          <a:prstGeom prst="rect">
            <a:avLst/>
          </a:prstGeom>
        </p:spPr>
      </p:pic>
    </p:spTree>
    <p:extLst>
      <p:ext uri="{BB962C8B-B14F-4D97-AF65-F5344CB8AC3E}">
        <p14:creationId xmlns:p14="http://schemas.microsoft.com/office/powerpoint/2010/main" val="306278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a:t>
            </a:r>
          </a:p>
          <a:p>
            <a:pPr marL="800100" lvl="1" indent="-342900">
              <a:lnSpc>
                <a:spcPct val="107000"/>
              </a:lnSpc>
              <a:buFont typeface="Symbol" panose="05050102010706020507" pitchFamily="18" charset="2"/>
              <a:buChar char=""/>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Interactively plotting data</a:t>
            </a:r>
          </a:p>
          <a:p>
            <a:pPr marL="800100" lvl="1" indent="-342900">
              <a:lnSpc>
                <a:spcPct val="107000"/>
              </a:lnSpc>
              <a:buFont typeface="Symbol" panose="05050102010706020507" pitchFamily="18" charset="2"/>
              <a:buChar char=""/>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Interactively controlling the plot view</a:t>
            </a:r>
          </a:p>
          <a:p>
            <a:pPr marL="800100" lvl="1" indent="-342900">
              <a:lnSpc>
                <a:spcPct val="107000"/>
              </a:lnSpc>
              <a:buFont typeface="Symbol" panose="05050102010706020507" pitchFamily="18" charset="2"/>
              <a:buChar char=""/>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Property inspector</a:t>
            </a:r>
          </a:p>
          <a:p>
            <a:pPr marL="800100" lvl="1" indent="-342900">
              <a:lnSpc>
                <a:spcPct val="107000"/>
              </a:lnSpc>
              <a:buFont typeface="Symbol" panose="05050102010706020507" pitchFamily="18" charset="2"/>
              <a:buChar char=""/>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Interactively formatting plots</a:t>
            </a:r>
          </a:p>
          <a:p>
            <a:pPr marL="800100" lvl="1" indent="-342900">
              <a:lnSpc>
                <a:spcPct val="107000"/>
              </a:lnSpc>
              <a:buFont typeface="Symbol" panose="05050102010706020507" pitchFamily="18" charset="2"/>
              <a:buChar char=""/>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Interactively exporting to another application</a:t>
            </a:r>
          </a:p>
          <a:p>
            <a:pPr marL="800100" lvl="1" indent="-342900">
              <a:lnSpc>
                <a:spcPct val="107000"/>
              </a:lnSpc>
              <a:buFont typeface="Symbol" panose="05050102010706020507" pitchFamily="18" charset="2"/>
              <a:buChar char=""/>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F2659A-F728-E338-C881-DB2D8550F22F}"/>
              </a:ext>
            </a:extLst>
          </p:cNvPr>
          <p:cNvSpPr/>
          <p:nvPr/>
        </p:nvSpPr>
        <p:spPr>
          <a:xfrm>
            <a:off x="452388" y="2590261"/>
            <a:ext cx="8229600" cy="299075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also display variables in labels by using them to create the string label. To add a numeric variable to a string, use the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operator.</a:t>
            </a:r>
            <a:endPar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rgbClr val="008013"/>
              </a:solidFill>
              <a:latin typeface="Helvetica" panose="020B0604020202020204" pitchFamily="34"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add a subtitle to our Mexico plot:</a:t>
            </a:r>
          </a:p>
          <a:p>
            <a:pPr marL="36195"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 – Mexico"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subtitleText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"From "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Year(1)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to "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Year(end);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subtitle(</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subtitleText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30</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FEDC5635-7808-C6C2-BBE1-B485646CF4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9831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205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31</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line chart">
            <a:extLst>
              <a:ext uri="{FF2B5EF4-FFF2-40B4-BE49-F238E27FC236}">
                <a16:creationId xmlns:a16="http://schemas.microsoft.com/office/drawing/2014/main" id="{9C87557F-281C-8708-C16F-C8CC8F16D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601" y="1539430"/>
            <a:ext cx="5896798" cy="4420217"/>
          </a:xfrm>
          <a:prstGeom prst="rect">
            <a:avLst/>
          </a:prstGeom>
        </p:spPr>
      </p:pic>
    </p:spTree>
    <p:extLst>
      <p:ext uri="{BB962C8B-B14F-4D97-AF65-F5344CB8AC3E}">
        <p14:creationId xmlns:p14="http://schemas.microsoft.com/office/powerpoint/2010/main" val="2473727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By default, each plot command displays its own figure output. To change this behaviour, so that you can plot multiple plots on the same axes, you can issue the hold command: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hold on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All subsequent plots will be added to the current axes until the command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hold off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is issued.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32</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1433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C27E25-82EE-A7D3-E3F0-BA747656C305}"/>
              </a:ext>
            </a:extLst>
          </p:cNvPr>
          <p:cNvSpPr/>
          <p:nvPr/>
        </p:nvSpPr>
        <p:spPr>
          <a:xfrm>
            <a:off x="452388" y="1663161"/>
            <a:ext cx="8229600" cy="36248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plot the Mexico and Australia data on one axis:</a:t>
            </a:r>
          </a:p>
          <a:p>
            <a:pPr marL="177800"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hold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Australia,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hold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off</a:t>
            </a:r>
          </a:p>
          <a:p>
            <a:pPr marL="0" indent="0">
              <a:buNone/>
            </a:pPr>
            <a:endParaRPr kumimoji="0" lang="en-ZA" altLang="en-US" sz="1600" b="0" i="0" u="none" strike="noStrike" cap="none" normalizeH="0" baseline="0" dirty="0">
              <a:ln>
                <a:noFill/>
              </a:ln>
              <a:solidFill>
                <a:srgbClr val="A709F5"/>
              </a:solidFill>
              <a:latin typeface="Helvetica" panose="020B06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33</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Untitled">
            <a:extLst>
              <a:ext uri="{FF2B5EF4-FFF2-40B4-BE49-F238E27FC236}">
                <a16:creationId xmlns:a16="http://schemas.microsoft.com/office/drawing/2014/main" id="{A5061946-5629-C942-31D5-4CF10AA31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814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46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34</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line chart&#10;&#10;Description automatically generated">
            <a:extLst>
              <a:ext uri="{FF2B5EF4-FFF2-40B4-BE49-F238E27FC236}">
                <a16:creationId xmlns:a16="http://schemas.microsoft.com/office/drawing/2014/main" id="{01899AEB-33DF-E6FC-595A-3FA846BE72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653" y="1233181"/>
            <a:ext cx="5858693" cy="4391638"/>
          </a:xfrm>
          <a:prstGeom prst="rect">
            <a:avLst/>
          </a:prstGeom>
        </p:spPr>
      </p:pic>
    </p:spTree>
    <p:extLst>
      <p:ext uri="{BB962C8B-B14F-4D97-AF65-F5344CB8AC3E}">
        <p14:creationId xmlns:p14="http://schemas.microsoft.com/office/powerpoint/2010/main" val="630994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C27E25-82EE-A7D3-E3F0-BA747656C305}"/>
              </a:ext>
            </a:extLst>
          </p:cNvPr>
          <p:cNvSpPr/>
          <p:nvPr/>
        </p:nvSpPr>
        <p:spPr>
          <a:xfrm>
            <a:off x="452388" y="1955260"/>
            <a:ext cx="8229600" cy="426683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the Australia and the Germany data on one axis (the Germany plot should be a solid line with asterisk markers):</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Australia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%Command for adding additional plot on the axis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Germany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%Label the x- and y-axis and create a title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Aft>
                <a:spcPts val="700"/>
              </a:spcAf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%Last command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35</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995457"/>
            <a:ext cx="567000" cy="540000"/>
          </a:xfrm>
          <a:prstGeom prst="rect">
            <a:avLst/>
          </a:prstGeom>
        </p:spPr>
      </p:pic>
    </p:spTree>
    <p:extLst>
      <p:ext uri="{BB962C8B-B14F-4D97-AF65-F5344CB8AC3E}">
        <p14:creationId xmlns:p14="http://schemas.microsoft.com/office/powerpoint/2010/main" val="127883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text inputs to the legend function to identify the components of a plot with multiple elements. Each input will be identified with each plot, in order.</a:t>
            </a:r>
          </a:p>
          <a:p>
            <a:pPr marL="0" indent="0" algn="ctr">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legend("Australia", "Germany", "Mexico")</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36</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a:extLst>
              <a:ext uri="{FF2B5EF4-FFF2-40B4-BE49-F238E27FC236}">
                <a16:creationId xmlns:a16="http://schemas.microsoft.com/office/drawing/2014/main" id="{6FB74CD3-6A0A-1D67-E108-51DF50BCC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9444" y="2468351"/>
            <a:ext cx="3358651" cy="3888000"/>
          </a:xfrm>
          <a:prstGeom prst="rect">
            <a:avLst/>
          </a:prstGeom>
        </p:spPr>
      </p:pic>
    </p:spTree>
    <p:extLst>
      <p:ext uri="{BB962C8B-B14F-4D97-AF65-F5344CB8AC3E}">
        <p14:creationId xmlns:p14="http://schemas.microsoft.com/office/powerpoint/2010/main" val="1784112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legend function also accepts two optional arguments: the keyword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Location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 text description of the location, such as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north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southeast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legend("Australia", "Germany", "Mexico",... "Location", "northwest")</a:t>
            </a:r>
            <a:endParaRPr lang="en-ZA" sz="16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37</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Picture 7" descr="Chart, line chart">
            <a:extLst>
              <a:ext uri="{FF2B5EF4-FFF2-40B4-BE49-F238E27FC236}">
                <a16:creationId xmlns:a16="http://schemas.microsoft.com/office/drawing/2014/main" id="{65F88C80-4D19-93A4-9ABC-F88F28128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4352" y="2725223"/>
            <a:ext cx="4488665" cy="3564000"/>
          </a:xfrm>
          <a:prstGeom prst="rect">
            <a:avLst/>
          </a:prstGeom>
        </p:spPr>
      </p:pic>
    </p:spTree>
    <p:extLst>
      <p:ext uri="{BB962C8B-B14F-4D97-AF65-F5344CB8AC3E}">
        <p14:creationId xmlns:p14="http://schemas.microsoft.com/office/powerpoint/2010/main" val="2341890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4F5CE5-DA04-0286-730F-34944EDDC964}"/>
              </a:ext>
            </a:extLst>
          </p:cNvPr>
          <p:cNvSpPr/>
          <p:nvPr/>
        </p:nvSpPr>
        <p:spPr>
          <a:xfrm>
            <a:off x="452388" y="2006061"/>
            <a:ext cx="8229600" cy="421603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that we have two plots on one axis, we need to be able to identify which plot belongs to which set of data. We’re going to use the legend function to do this:</a:t>
            </a:r>
          </a:p>
          <a:p>
            <a:pPr marL="36195" indent="0">
              <a:lnSpc>
                <a:spcPts val="1400"/>
              </a:lnSpc>
              <a:spcBef>
                <a:spcPts val="700"/>
              </a:spcBef>
              <a:buNone/>
            </a:pPr>
            <a:r>
              <a:rPr lang="en-ZA" sz="15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%Because we plotted Mexico first, that has to be our first input to the legend %function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hold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Australia,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hold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off</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legend(</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"Mexico"</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"Australia"</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"northwest"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38</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6CA81F3E-E8D6-D5D7-BA35-392575604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814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90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39</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line chart&#10;&#10;Description automatically generated">
            <a:extLst>
              <a:ext uri="{FF2B5EF4-FFF2-40B4-BE49-F238E27FC236}">
                <a16:creationId xmlns:a16="http://schemas.microsoft.com/office/drawing/2014/main" id="{CB6510CB-EC0E-47B1-33CD-321B31C4B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9732" y="1282230"/>
            <a:ext cx="6344535" cy="4782217"/>
          </a:xfrm>
          <a:prstGeom prst="rect">
            <a:avLst/>
          </a:prstGeom>
        </p:spPr>
      </p:pic>
    </p:spTree>
    <p:extLst>
      <p:ext uri="{BB962C8B-B14F-4D97-AF65-F5344CB8AC3E}">
        <p14:creationId xmlns:p14="http://schemas.microsoft.com/office/powerpoint/2010/main" val="398640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We now move to using commands to plot our data, rather than doing everything through the graphical interface. MATLAB offers a large variety of built-in functions to create several standard chart types.</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table">
            <a:extLst>
              <a:ext uri="{FF2B5EF4-FFF2-40B4-BE49-F238E27FC236}">
                <a16:creationId xmlns:a16="http://schemas.microsoft.com/office/drawing/2014/main" id="{57E065A9-7609-4F02-17DE-70FF7BDF8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937" y="2226094"/>
            <a:ext cx="8345771" cy="3996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4F5CE5-DA04-0286-730F-34944EDDC964}"/>
              </a:ext>
            </a:extLst>
          </p:cNvPr>
          <p:cNvSpPr/>
          <p:nvPr/>
        </p:nvSpPr>
        <p:spPr>
          <a:xfrm>
            <a:off x="452388" y="1675861"/>
            <a:ext cx="8229600" cy="156263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Add a legend to your axis:</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%Paste your previous code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%Create a legend for your plot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40</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Untitled">
            <a:extLst>
              <a:ext uri="{FF2B5EF4-FFF2-40B4-BE49-F238E27FC236}">
                <a16:creationId xmlns:a16="http://schemas.microsoft.com/office/drawing/2014/main" id="{97BF0F98-D823-3638-33A0-10CB4657D070}"/>
              </a:ext>
            </a:extLst>
          </p:cNvPr>
          <p:cNvPicPr>
            <a:picLocks noChangeAspect="1"/>
          </p:cNvPicPr>
          <p:nvPr/>
        </p:nvPicPr>
        <p:blipFill>
          <a:blip r:embed="rId5"/>
          <a:stretch>
            <a:fillRect/>
          </a:stretch>
        </p:blipFill>
        <p:spPr>
          <a:xfrm>
            <a:off x="551650" y="982885"/>
            <a:ext cx="567000" cy="540000"/>
          </a:xfrm>
          <a:prstGeom prst="rect">
            <a:avLst/>
          </a:prstGeom>
        </p:spPr>
      </p:pic>
    </p:spTree>
    <p:extLst>
      <p:ext uri="{BB962C8B-B14F-4D97-AF65-F5344CB8AC3E}">
        <p14:creationId xmlns:p14="http://schemas.microsoft.com/office/powerpoint/2010/main" val="3391157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 options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Axis control</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41</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63373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Week_5_Part_2_Functions_and_Graphing.mlx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42</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See the complete list of all available plots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Picture 8" descr="Graphical user interface, text, application, email">
            <a:extLst>
              <a:ext uri="{FF2B5EF4-FFF2-40B4-BE49-F238E27FC236}">
                <a16:creationId xmlns:a16="http://schemas.microsoft.com/office/drawing/2014/main" id="{B393A7B7-4A4F-2748-E766-25F8573BC3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825" y="2079936"/>
            <a:ext cx="4353141" cy="2808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see an example making use of MATLAB’s plotting function.</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Previously we plotted interactively, now let’s plot the Mexico data against Year programmatically using a linear plot:</a:t>
            </a: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AuDeMx.mat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plot(Year, Mexico)</a:t>
            </a:r>
          </a:p>
          <a:p>
            <a:pPr marL="36195" indent="0">
              <a:lnSpc>
                <a:spcPts val="1400"/>
              </a:lnSpc>
              <a:spcBef>
                <a:spcPts val="700"/>
              </a:spcBef>
              <a:buNone/>
              <a:tabLst>
                <a:tab pos="269875"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9969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9C80EF-5C27-6CE6-6FB6-E78695749526}"/>
              </a:ext>
            </a:extLst>
          </p:cNvPr>
          <p:cNvSpPr/>
          <p:nvPr/>
        </p:nvSpPr>
        <p:spPr>
          <a:xfrm>
            <a:off x="452388" y="2588963"/>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see an example making use of MATLAB’s plotting function.</a:t>
            </a:r>
          </a:p>
          <a:p>
            <a:pPr marL="0" indent="0">
              <a:lnSpc>
                <a:spcPct val="107000"/>
              </a:lnSpc>
              <a:spcBef>
                <a:spcPts val="1050"/>
              </a:spcBef>
              <a:spcAft>
                <a:spcPts val="1050"/>
              </a:spcAft>
              <a:buNone/>
            </a:pPr>
            <a:endParaRPr lang="en-ZA" sz="3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Previously we plotted interactively, now let’s plot the Mexico data against Year programmatically using a linear plot:</a:t>
            </a: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AuDeMx.mat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plot(Year, Mexico)</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80E3132D-217D-791E-1A2E-A447A6E0B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73697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line chart">
            <a:extLst>
              <a:ext uri="{FF2B5EF4-FFF2-40B4-BE49-F238E27FC236}">
                <a16:creationId xmlns:a16="http://schemas.microsoft.com/office/drawing/2014/main" id="{87A7C9EE-946B-E5B1-7F53-9E733A3870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9410" y="3463236"/>
            <a:ext cx="3875555" cy="2880000"/>
          </a:xfrm>
          <a:prstGeom prst="rect">
            <a:avLst/>
          </a:prstGeom>
        </p:spPr>
      </p:pic>
    </p:spTree>
    <p:extLst>
      <p:ext uri="{BB962C8B-B14F-4D97-AF65-F5344CB8AC3E}">
        <p14:creationId xmlns:p14="http://schemas.microsoft.com/office/powerpoint/2010/main" val="185499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9C80EF-5C27-6CE6-6FB6-E78695749526}"/>
              </a:ext>
            </a:extLst>
          </p:cNvPr>
          <p:cNvSpPr/>
          <p:nvPr/>
        </p:nvSpPr>
        <p:spPr>
          <a:xfrm>
            <a:off x="452388" y="1744014"/>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the Australia data as a function of Year:</a:t>
            </a:r>
          </a:p>
          <a:p>
            <a:pPr marL="0" indent="0">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%Plot your data 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F483B6EC-C967-1695-7FD8-22C6893F4A62}"/>
              </a:ext>
            </a:extLst>
          </p:cNvPr>
          <p:cNvPicPr>
            <a:picLocks noChangeAspect="1"/>
          </p:cNvPicPr>
          <p:nvPr/>
        </p:nvPicPr>
        <p:blipFill>
          <a:blip r:embed="rId5"/>
          <a:stretch>
            <a:fillRect/>
          </a:stretch>
        </p:blipFill>
        <p:spPr>
          <a:xfrm>
            <a:off x="551650" y="959609"/>
            <a:ext cx="567000" cy="540000"/>
          </a:xfrm>
          <a:prstGeom prst="rect">
            <a:avLst/>
          </a:prstGeom>
        </p:spPr>
      </p:pic>
    </p:spTree>
    <p:extLst>
      <p:ext uri="{BB962C8B-B14F-4D97-AF65-F5344CB8AC3E}">
        <p14:creationId xmlns:p14="http://schemas.microsoft.com/office/powerpoint/2010/main" val="254152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 Options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plot function accepts an optional third argument that allows you to specify the basic properties of the plot’s appearance: line style, line colour, and marker style. </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These options are set using a character code. This code can consist of one, two, or three characters – one for each property.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Picture 12" descr="Table">
            <a:extLst>
              <a:ext uri="{FF2B5EF4-FFF2-40B4-BE49-F238E27FC236}">
                <a16:creationId xmlns:a16="http://schemas.microsoft.com/office/drawing/2014/main" id="{A8C6DE99-7748-31A2-28D5-09F450F19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2004" y="2705730"/>
            <a:ext cx="3635637" cy="3672000"/>
          </a:xfrm>
          <a:prstGeom prst="rect">
            <a:avLst/>
          </a:prstGeom>
        </p:spPr>
      </p:pic>
    </p:spTree>
    <p:extLst>
      <p:ext uri="{BB962C8B-B14F-4D97-AF65-F5344CB8AC3E}">
        <p14:creationId xmlns:p14="http://schemas.microsoft.com/office/powerpoint/2010/main" val="1707641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6156</TotalTime>
  <Words>2939</Words>
  <Application>Microsoft Office PowerPoint</Application>
  <PresentationFormat>On-screen Show (4:3)</PresentationFormat>
  <Paragraphs>405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Helvetica</vt:lpstr>
      <vt:lpstr>Symbol</vt:lpstr>
      <vt:lpstr>Office Theme</vt:lpstr>
      <vt:lpstr>Graphing </vt:lpstr>
      <vt:lpstr>Table of Contents</vt:lpstr>
      <vt:lpstr>What we've covered this week in Part 1</vt:lpstr>
      <vt:lpstr>Programmatic Plotting</vt:lpstr>
      <vt:lpstr>Creating and Calling Functions</vt:lpstr>
      <vt:lpstr>Creating and Calling Functions</vt:lpstr>
      <vt:lpstr>Creating and Calling Functions</vt:lpstr>
      <vt:lpstr>Creating and Calling Functions</vt:lpstr>
      <vt:lpstr>Plot Options</vt:lpstr>
      <vt:lpstr>Plot Options</vt:lpstr>
      <vt:lpstr>Plot Options</vt:lpstr>
      <vt:lpstr>Customizing Plot Properties</vt:lpstr>
      <vt:lpstr>Customizing Plot Properties</vt:lpstr>
      <vt:lpstr>Specifying Colour</vt:lpstr>
      <vt:lpstr>Specifying Colour</vt:lpstr>
      <vt:lpstr>Specifying Colour</vt:lpstr>
      <vt:lpstr>Axis Control</vt:lpstr>
      <vt:lpstr>Axis Control</vt:lpstr>
      <vt:lpstr>Axis Control</vt:lpstr>
      <vt:lpstr>Plotting Multiple Columns</vt:lpstr>
      <vt:lpstr>Plotting Multiple Columns</vt:lpstr>
      <vt:lpstr>Plotting Multiple Columns</vt:lpstr>
      <vt:lpstr>Visualizing Matrices</vt:lpstr>
      <vt:lpstr>Visualizing Matrices</vt:lpstr>
      <vt:lpstr>Visualizing Matrices</vt:lpstr>
      <vt:lpstr>Extra Learning</vt:lpstr>
      <vt:lpstr>Annotating Plots</vt:lpstr>
      <vt:lpstr>Annotating Plots</vt:lpstr>
      <vt:lpstr>Annotating Plots</vt:lpstr>
      <vt:lpstr>Annotating Plots</vt:lpstr>
      <vt:lpstr>Annotating Plots</vt:lpstr>
      <vt:lpstr>Adding Plots</vt:lpstr>
      <vt:lpstr>Adding Plots</vt:lpstr>
      <vt:lpstr>Adding Plots</vt:lpstr>
      <vt:lpstr>Adding Plots</vt:lpstr>
      <vt:lpstr>Adding Plot Legend</vt:lpstr>
      <vt:lpstr>Adding Plot Legend</vt:lpstr>
      <vt:lpstr>Adding Plot Legend</vt:lpstr>
      <vt:lpstr>Adding Plot Legend</vt:lpstr>
      <vt:lpstr>Adding Plot Legend</vt:lpstr>
      <vt:lpstr>What we've covered this week in Part 2</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1072</cp:revision>
  <dcterms:created xsi:type="dcterms:W3CDTF">2023-05-01T18:31:50Z</dcterms:created>
  <dcterms:modified xsi:type="dcterms:W3CDTF">2023-05-09T00:57:35Z</dcterms:modified>
</cp:coreProperties>
</file>