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71" r:id="rId5"/>
    <p:sldId id="329" r:id="rId6"/>
    <p:sldId id="330" r:id="rId7"/>
    <p:sldId id="331" r:id="rId8"/>
    <p:sldId id="268" r:id="rId9"/>
    <p:sldId id="270" r:id="rId10"/>
    <p:sldId id="292" r:id="rId11"/>
    <p:sldId id="29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discovery/computational-thinking.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file:///C:\Users\John%20Ekoru\Documents\Mathworks%20Website%20Online%20Course%20on%20FileExchange\Introduction%20to%20Programming%20in%20MATLAB\Week%206%20-%20Bigger%20Picture%20-%20Iteroperability%20-%20Beyond%20introduction%20to%20Programming%20Solution\Live%20Scripts\Week_6_Part_1_Bigger_Picture.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image" Target="../media/image4.sv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image" Target="../media/image3.png"/><Relationship Id="rId5" Type="http://schemas.openxmlformats.org/officeDocument/2006/relationships/slide" Target="slide7.xml"/><Relationship Id="rId10" Type="http://schemas.openxmlformats.org/officeDocument/2006/relationships/slide" Target="slide1.xml"/><Relationship Id="rId4" Type="http://schemas.openxmlformats.org/officeDocument/2006/relationships/slide" Target="slide6.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matlabacademy.mathworks.com/"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GB"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Big Picture</a:t>
            </a:r>
            <a:br>
              <a:rPr lang="en-ZA" sz="3200"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chemeClr val="accent2"/>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Article: Integrating Quantitative Programming Into Your Curriculum</a:t>
            </a: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8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6D27E46D-A815-4171-275F-BCAC0C1543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Week_6_Part_1_Bigger_Picture.mlx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Recap of Week 5: Functions and Graphing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Big Picture: Computational Thinking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3" action="ppaction://hlinksldjump"/>
              </a:rPr>
              <a:t>What is computational thinking?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Why is computational thinking important?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How do we become computational thinkers?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6" action="ppaction://hlinksldjump"/>
              </a:rPr>
              <a:t>What we've covered this week: Big Picture</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7" action="ppaction://hlinksldjump"/>
              </a:rPr>
              <a:t>Extra resources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8" action="ppaction://hlinksldjump"/>
              </a:rPr>
              <a:t>References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9" action="ppaction://hlinksldjump"/>
              </a:rPr>
              <a:t>MATLAB Live Script</a:t>
            </a: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8" name="Graphic 7" descr="Chevron arrows with solid fill">
            <a:hlinkClick r:id="rId10" action="ppaction://hlinksldjump"/>
            <a:extLst>
              <a:ext uri="{FF2B5EF4-FFF2-40B4-BE49-F238E27FC236}">
                <a16:creationId xmlns:a16="http://schemas.microsoft.com/office/drawing/2014/main" id="{64F5304F-0A33-FDBD-1F2D-E90B0FB8294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Recap of Week 5: </a:t>
            </a:r>
            <a:b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b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Functions and Graphing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Last week, we learnt about:</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Interactive plotting</a:t>
            </a: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Programmatic plotting</a:t>
            </a: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Function workspaces</a:t>
            </a: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Debugging and error handling</a:t>
            </a:r>
          </a:p>
          <a:p>
            <a:pPr marL="0" indent="0">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In this we have three parts to cover, beginning the Bigger Picture: Computational Thinking, covering the following sub-topics: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 </a:t>
            </a: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Why is computational thinking important? </a:t>
            </a:r>
          </a:p>
          <a:p>
            <a:pPr marL="800100" lvl="1" indent="-342900">
              <a:lnSpc>
                <a:spcPct val="100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How do we become computational thinkers?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527C5F73-2446-0BB3-3BC2-30F129C79A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Big Picture: Computational Thinking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ctr">
              <a:spcBef>
                <a:spcPts val="700"/>
              </a:spcBef>
              <a:spcAft>
                <a:spcPts val="70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a:t>
            </a:r>
            <a:endParaRPr lang="en-ZA" sz="1800" b="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Computational thinking is the ability to apply traditional programming techniques to solve mathematical, scientific and engineering problems, leveraging a programming language or application software. The thinker formulates and captures their ideas in a reusable and maintainable form for a computer to produce the solutions. This process can be broken down into 4 main steps: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13" name="Picture 12" descr="Text, chat or text message">
            <a:extLst>
              <a:ext uri="{FF2B5EF4-FFF2-40B4-BE49-F238E27FC236}">
                <a16:creationId xmlns:a16="http://schemas.microsoft.com/office/drawing/2014/main" id="{2CBA4014-2065-DFE3-FBF1-AFD722696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190" y="3429000"/>
            <a:ext cx="4495265" cy="2484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09E7F71A-5BC2-E971-E372-425EF73F96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Big Picture: Computational Thinking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342900" lvl="0" indent="-342900" algn="just">
              <a:lnSpc>
                <a:spcPct val="107000"/>
              </a:lnSpc>
              <a:buFont typeface="+mj-lt"/>
              <a:buAutoNum type="arabicPeriod"/>
            </a:pP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Decomposition</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 Breaking down a large (often complex) problem into smaller, more digestible sub-problems that can be solved</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Pattern recognition</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 Identifying similarities among problems and the methods they have been solved with in the past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Abstraction</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 Determine what information is relevant to the problem and focusing on that information only to solve the problem at hand</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Algorithms</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 Designing simple and scalable methods for solving sub-problems in the series, combined to solve a larger (often more complex) problem</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These steps are not very different from how an engineer would engage with other real-world problems. The core idea is that you have a mathematical approach to problem solving and don't just mindlessly perform calculations.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0949DDA-7D83-0951-6661-C3F1D8637C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5147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Why is computational thinking important?</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ctr">
              <a:lnSpc>
                <a:spcPct val="107000"/>
              </a:lnSpc>
              <a:spcBef>
                <a:spcPts val="1050"/>
              </a:spcBef>
              <a:spcAft>
                <a:spcPts val="1050"/>
              </a:spcAft>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endParaRPr lang="en-GB" sz="15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endParaRPr lang="en-GB"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a:t>
            </a:r>
            <a:r>
              <a:rPr lang="en-GB" sz="1500" b="1" dirty="0">
                <a:effectLst/>
                <a:latin typeface="Helvetica" panose="020B0604020202020204" pitchFamily="34" charset="0"/>
                <a:ea typeface="Times New Roman" panose="02020603050405020304" pitchFamily="18" charset="0"/>
                <a:cs typeface="Times New Roman" panose="02020603050405020304" pitchFamily="18" charset="0"/>
              </a:rPr>
              <a:t>Computational thinking is a fundamental skill for everyone, not just for computer scientists.</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Dr Jeannette Wing, Director of the Data Science Institute, Columbia University</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As Dr Wing has pointed out, our ever-evolving world is becoming increasingly dependent computational thinking across many more fields than Computer Science. Cognitive flexibility, digital literacy and computational thinking, among other skills, are all key to the success of our graduates.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Picture 7" descr="Icon">
            <a:extLst>
              <a:ext uri="{FF2B5EF4-FFF2-40B4-BE49-F238E27FC236}">
                <a16:creationId xmlns:a16="http://schemas.microsoft.com/office/drawing/2014/main" id="{9AC9C273-B1E0-9441-483F-4864A35BD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393" y="1692862"/>
            <a:ext cx="7067214" cy="90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9A770EEC-50FB-2142-B666-9B07DDCD9B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1044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416891" y="365126"/>
            <a:ext cx="8316000" cy="777600"/>
          </a:xfrm>
        </p:spPr>
        <p:txBody>
          <a:bodyPr>
            <a:noAutofit/>
          </a:bodyPr>
          <a:lstStyle/>
          <a:p>
            <a:pP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How do we become computational thinkers?</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The burden of attaining computational thinking, as with other skills for survival, lies on both the educator and the student. Your lecturers will expose you to a plethora of information as you embark on your education journey, your university has equipped you with software tools to match the relevant science and mathematics courses your will encounter, it is up to you to engage with these and try gain as much as you can while you have the opportunity.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In the "</a:t>
            </a:r>
            <a:r>
              <a:rPr lang="en-GB" sz="1500" i="1"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a:t>
            </a: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 subsection, we broke the thinking process down to four main components. Let us use these components to define a path for acquiring this thinking competency: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When facing a complex and intricate problem, break it down into smaller, more digestible sub-problems that you can solve. - Decomposition</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Look for patterns among problems and the methods used to solve them. Always asked yourself if someone has solved this problem before. Work smart not hard. - Pattern recognition</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Try identifying what information is actually important when solving a problem. Focus on the diamond, not the dirt. - Abstraction</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mj-lt"/>
              <a:buAutoNum type="arabicPeriod"/>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Design simple and scalable methods to solving your sub-problems in series, and combine them to solve the greater, more complex problem. - Algorithms</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655EFFCA-A7E6-DB02-8D81-BC8508E66D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465975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1: Big Picture </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What is computational thinking?</a:t>
            </a:r>
          </a:p>
          <a:p>
            <a:pPr marL="722313" lvl="0" indent="-180975">
              <a:lnSpc>
                <a:spcPct val="107000"/>
              </a:lnSpc>
              <a:buFont typeface="Symbol" panose="05050102010706020507" pitchFamily="18" charset="2"/>
              <a:buChar char=""/>
              <a:tabLst>
                <a:tab pos="722313"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Why is computational thinking important?</a:t>
            </a:r>
          </a:p>
          <a:p>
            <a:pPr marL="722313" lvl="0" indent="-180975">
              <a:lnSpc>
                <a:spcPct val="107000"/>
              </a:lnSpc>
              <a:buFont typeface="Symbol" panose="05050102010706020507" pitchFamily="18" charset="2"/>
              <a:buChar char=""/>
              <a:tabLst>
                <a:tab pos="722313" algn="l"/>
              </a:tabLst>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How do we become computational thinkers?</a:t>
            </a:r>
          </a:p>
          <a:p>
            <a:pPr marL="0" indent="0">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learning about interoperability, covering the following sub-topics: </a:t>
            </a: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Interoperability with other languages</a:t>
            </a:r>
          </a:p>
          <a:p>
            <a:pPr marL="722313" lvl="0" indent="-180975">
              <a:lnSpc>
                <a:spcPct val="107000"/>
              </a:lnSpc>
              <a:buFont typeface="Symbol" panose="05050102010706020507" pitchFamily="18" charset="2"/>
              <a:buChar char=""/>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MATLAB and Python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30249E0F-CFB6-B24C-69A0-580FC914D3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(6), Big Picture</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AC886B8A-6364-619E-EAC4-D51E57ED4E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3204</TotalTime>
  <Words>935</Words>
  <Application>Microsoft Office PowerPoint</Application>
  <PresentationFormat>On-screen Show (4:3)</PresentationFormat>
  <Paragraphs>107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vt:lpstr>
      <vt:lpstr>Symbol</vt:lpstr>
      <vt:lpstr>Office Theme</vt:lpstr>
      <vt:lpstr>Big Picture </vt:lpstr>
      <vt:lpstr>Table of Contents</vt:lpstr>
      <vt:lpstr>Recap of Week 5:  Functions and Graphing</vt:lpstr>
      <vt:lpstr>Big Picture: Computational Thinking</vt:lpstr>
      <vt:lpstr>Big Picture: Computational Thinking</vt:lpstr>
      <vt:lpstr>Why is computational thinking important?</vt:lpstr>
      <vt:lpstr>How do we become computational thinkers?</vt:lpstr>
      <vt:lpstr>What we've covered this week in part 1: Big Picture </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393</cp:revision>
  <dcterms:created xsi:type="dcterms:W3CDTF">2023-05-01T18:31:50Z</dcterms:created>
  <dcterms:modified xsi:type="dcterms:W3CDTF">2023-05-08T23:39:26Z</dcterms:modified>
</cp:coreProperties>
</file>