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1" r:id="rId5"/>
    <p:sldId id="332" r:id="rId6"/>
    <p:sldId id="333" r:id="rId7"/>
    <p:sldId id="329" r:id="rId8"/>
    <p:sldId id="330" r:id="rId9"/>
    <p:sldId id="334" r:id="rId10"/>
    <p:sldId id="335" r:id="rId11"/>
    <p:sldId id="331" r:id="rId12"/>
    <p:sldId id="268" r:id="rId13"/>
    <p:sldId id="270" r:id="rId14"/>
    <p:sldId id="292" r:id="rId15"/>
    <p:sldId id="29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videos/how-to-call-matlab-from-python-1571136879916.html" TargetMode="External"/><Relationship Id="rId7" Type="http://schemas.openxmlformats.org/officeDocument/2006/relationships/image" Target="../media/image4.svg"/><Relationship Id="rId2" Type="http://schemas.openxmlformats.org/officeDocument/2006/relationships/hyperlink" Target="https://www.mathworks.com/videos/how-to-call-python-from-matlab-1571135771573.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campaigns/offers/matlab-python-cheat-sheet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videos/interoperability-of-matlab-with-other-programming-languages-1623071387701.html#:~:text=MATLAB%20offers%20a%202-way,from%20one%20environment%20to%20another." TargetMode="External"/><Relationship Id="rId7" Type="http://schemas.openxmlformats.org/officeDocument/2006/relationships/image" Target="../media/image3.png"/><Relationship Id="rId2" Type="http://schemas.openxmlformats.org/officeDocument/2006/relationships/hyperlink" Target="https://www.mathworks.com/support/requirements/language-interfaces.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matlabacademy.mathworks.com/" TargetMode="External"/><Relationship Id="rId4" Type="http://schemas.openxmlformats.org/officeDocument/2006/relationships/hyperlink" Target="https://www.mathworks.com/campaigns/offers/matlab-python-cheat-sheets.html"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matlab_external/pythonnumericvariables.html" TargetMode="External"/><Relationship Id="rId7" Type="http://schemas.openxmlformats.org/officeDocument/2006/relationships/image" Target="../media/image3.png"/><Relationship Id="rId2" Type="http://schemas.openxmlformats.org/officeDocument/2006/relationships/hyperlink" Target="https://www.mathworks.com/products/matlab/matlab-and-other-programming-languages.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videos/how-to-call-matlab-from-python-1571136879916.html" TargetMode="External"/><Relationship Id="rId4" Type="http://schemas.openxmlformats.org/officeDocument/2006/relationships/hyperlink" Target="https://www.mathworks.com/videos/how-to-call-python-from-matlab-1571135771573.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C:\Users\John%20Ekoru\Documents\Mathworks%20Website%20Online%20Course%20on%20FileExchange\Introduction%20to%20Programming%20in%20MATLAB\Week%206%20-%20Bigger%20Picture%20-%20Iteroperability%20-%20Beyond%20introduction%20to%20Programming%20Solution\Live%20Scripts\Week_6_Part_2_Interoperability.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image" Target="../media/image4.svg"/><Relationship Id="rId5" Type="http://schemas.openxmlformats.org/officeDocument/2006/relationships/slide" Target="slide12.xml"/><Relationship Id="rId10" Type="http://schemas.openxmlformats.org/officeDocument/2006/relationships/image" Target="../media/image3.png"/><Relationship Id="rId4" Type="http://schemas.openxmlformats.org/officeDocument/2006/relationships/slide" Target="slide7.xml"/><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products/matlab/matlab-and-other-programming-languag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deeplearning/deep-learning-import-and-export.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help/matlab/matlab_external/install-supported-python-implementation.html" TargetMode="External"/><Relationship Id="rId7" Type="http://schemas.openxmlformats.org/officeDocument/2006/relationships/image" Target="../media/image4.svg"/><Relationship Id="rId2" Type="http://schemas.openxmlformats.org/officeDocument/2006/relationships/hyperlink" Target="https://www.mathworks.com/support/requirements/language-interfaces.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help/matlab/matlab_external/install-the-matlab-engine-for-pyth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Interoperability</a:t>
            </a:r>
            <a:br>
              <a:rPr lang="en-ZA" sz="32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6CD57F-4162-A815-015A-DA8C18259538}"/>
              </a:ext>
            </a:extLst>
          </p:cNvPr>
          <p:cNvSpPr/>
          <p:nvPr/>
        </p:nvSpPr>
        <p:spPr>
          <a:xfrm>
            <a:off x="462013" y="2261930"/>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tabLst>
                <a:tab pos="625475" algn="l"/>
              </a:tabLst>
            </a:pPr>
            <a:r>
              <a:rPr lang="en-ZA" sz="14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with the value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use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fsum</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from the Python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math</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module to determine its sum.</a:t>
            </a:r>
          </a:p>
          <a:p>
            <a:pPr marL="36195" indent="0">
              <a:lnSpc>
                <a:spcPts val="1400"/>
              </a:lnSpc>
              <a:spcBef>
                <a:spcPts val="700"/>
              </a:spcBef>
              <a:buNone/>
              <a:tabLst>
                <a:tab pos="452438" algn="l"/>
              </a:tabLst>
            </a:pPr>
            <a:endPar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452438"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2:2:6;</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452438"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py.math.fsum</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tabLst>
                <a:tab pos="625475" algn="l"/>
              </a:tabLst>
            </a:pP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12</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tabLst>
                <a:tab pos="625475" algn="l"/>
              </a:tabLst>
            </a:pP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9096C815-B618-3965-6374-2A7120F0A283}"/>
              </a:ext>
            </a:extLst>
          </p:cNvPr>
          <p:cNvPicPr>
            <a:picLocks noChangeAspect="1"/>
          </p:cNvPicPr>
          <p:nvPr/>
        </p:nvPicPr>
        <p:blipFill>
          <a:blip r:embed="rId2"/>
          <a:stretch>
            <a:fillRect/>
          </a:stretch>
        </p:blipFill>
        <p:spPr>
          <a:xfrm>
            <a:off x="551650" y="1002936"/>
            <a:ext cx="567000" cy="540000"/>
          </a:xfrm>
          <a:prstGeom prst="rect">
            <a:avLst/>
          </a:prstGeom>
        </p:spPr>
      </p:pic>
      <p:pic>
        <p:nvPicPr>
          <p:cNvPr id="9" name="Graphic 8" descr="Chevron arrows with solid fill">
            <a:hlinkClick r:id="rId3" action="ppaction://hlinksldjump"/>
            <a:extLst>
              <a:ext uri="{FF2B5EF4-FFF2-40B4-BE49-F238E27FC236}">
                <a16:creationId xmlns:a16="http://schemas.microsoft.com/office/drawing/2014/main" id="{356BFC83-904C-C243-094A-1902686567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4561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More resources: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For more information on how to call Python from MATLAB or MATLAB from Python, watch the following video tutorial:</a:t>
            </a: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Video tutorial: How to Call Python from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tutorial: How to Call MATLAB from Python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You can also consult the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Cheat Sheets for Using MATLAB with Python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for getting started.</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CF03CA44-768A-5645-2632-29FE3E9AA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59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 Interoperability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tabLst>
                <a:tab pos="722313" algn="l"/>
              </a:tabLst>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indent="-180975">
              <a:lnSpc>
                <a:spcPct val="107000"/>
              </a:lnSpc>
              <a:buFont typeface="Symbol" panose="05050102010706020507" pitchFamily="18" charset="2"/>
              <a:buChar char=""/>
              <a:tabLst>
                <a:tab pos="722313" algn="l"/>
              </a:tabLst>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MATLAB and Python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 </a:t>
            </a: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A4713CF-6D70-2B51-755F-7B9553970E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Interfaces to Other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Interoperability of MATLAB with other Programming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Cheat Sheets for Using MATLAB with Python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0AD4192F-75F3-15FD-218A-7DF2995313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fontScale="92500" lnSpcReduction="10000"/>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Using MATLAB with Other Programming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 Use Python Numeric Variables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Video tutorial: How to Call Python from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Video tutorial: How to Call MATLAB from Python</a:t>
            </a: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66AB3443-012B-70E5-D1A5-9359FB3224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Week_6_Part_2_Interoperability_Solution.mlx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6, Part 1: Big Picture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MATLAB Interoperability with other languages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MATLAB and Python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5" action="ppaction://hlinksldjump"/>
              </a:rPr>
              <a:t>What we've covered this week in part 2: Interoperability</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Extra resources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9" action="ppaction://hlinksldjump"/>
            <a:extLst>
              <a:ext uri="{FF2B5EF4-FFF2-40B4-BE49-F238E27FC236}">
                <a16:creationId xmlns:a16="http://schemas.microsoft.com/office/drawing/2014/main" id="{BA3C6FC9-10B2-E760-AABC-230A8BE02E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6, Part 1: Big Picture </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interoperability, covering the following sub-topics: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86F5E0C-D424-9CF7-FB09-D468637A2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Interoperability is the ability of computer systems or software to exchange and make use of information. MATLAB offers interoperability between many other languages, as well as three means of achieving this: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Call libraries written in another language from MATLAB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Call MATLAB from another language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Package MATLAB programs as software components for use in other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D577CCB-1D4C-E48F-AA0F-9390730AE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following graphic covers each of these in more details, but we encourage you to consult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link</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 on using MATLAB with other languages.</a:t>
            </a:r>
            <a:endParaRPr lang="en-ZA" sz="18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Picture 7" descr="Graphical user interface, text, application">
            <a:extLst>
              <a:ext uri="{FF2B5EF4-FFF2-40B4-BE49-F238E27FC236}">
                <a16:creationId xmlns:a16="http://schemas.microsoft.com/office/drawing/2014/main" id="{228FA7EE-4306-33B1-81D8-345E8C2C7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53" y="2366245"/>
            <a:ext cx="7194739" cy="3384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E552048D-4EC4-CCF9-D80B-5F4DE3141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You can also leverage open architecture formats in your workflow. The ONNX model format is one such example, where importing and exporting of Deep Learning models in MATLAB (and consequently Simulink) enables cross-tool development, testing, and deployment. See the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Deep Learning Import and Export</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documentation for more information on this.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11" name="Picture 10" descr="Diagram">
            <a:extLst>
              <a:ext uri="{FF2B5EF4-FFF2-40B4-BE49-F238E27FC236}">
                <a16:creationId xmlns:a16="http://schemas.microsoft.com/office/drawing/2014/main" id="{1BBE11A6-2338-0B5F-C1B6-B594440BA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936" y="2891858"/>
            <a:ext cx="6618127" cy="3132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F54F2697-B723-3F3A-C8B3-A152C6D916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1163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B8A05B-CCDB-74D4-C124-C682F3972C3A}"/>
              </a:ext>
            </a:extLst>
          </p:cNvPr>
          <p:cNvSpPr/>
          <p:nvPr/>
        </p:nvSpPr>
        <p:spPr>
          <a:xfrm>
            <a:off x="449176" y="448217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0" indent="0" algn="just">
              <a:lnSpc>
                <a:spcPct val="107000"/>
              </a:lnSpc>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For the remainder of this section, we will be covering a basic call of Python from the MATLAB environment. If you already have Python installed, be sure to check if the version interfaces with MATLAB by consulting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link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Python installation support, please consult 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Configure Your System to Use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documentation. Be sure install a version that can interface with MATLAB. </a:t>
            </a:r>
          </a:p>
          <a:p>
            <a:pPr marL="0" indent="0" algn="just">
              <a:lnSpc>
                <a:spcPct val="107000"/>
              </a:lnSpc>
              <a:spcBef>
                <a:spcPts val="1050"/>
              </a:spcBef>
              <a:spcAft>
                <a:spcPts val="1050"/>
              </a:spcAft>
              <a:buNone/>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Note: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You can always use MATLAB Online for working with Python in MATLAB. This environment has already been configured for your ease of access.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Assuming you are all setup and ready to move forward, let us do a quick check with MATLAB what version of Python is recognising. We use the command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pyenv</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pyversion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if you are using a MATLAB version prior to R2019b).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gn="just">
              <a:lnSpc>
                <a:spcPts val="1400"/>
              </a:lnSpc>
              <a:spcBef>
                <a:spcPts val="700"/>
              </a:spcBef>
              <a:spcAft>
                <a:spcPts val="700"/>
              </a:spcAft>
              <a:buNone/>
              <a:tabLst>
                <a:tab pos="2698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pyenv</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output from this command will supply you with the version of Python being recognised, for example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3.9</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If you receive an empty string response for the Version, MATLAB is not recognising your Python installation and you should check that a compatible version is installed correctly. You may need to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Install MATLAB Engine API for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5" action="ppaction://hlinksldjump"/>
            <a:extLst>
              <a:ext uri="{FF2B5EF4-FFF2-40B4-BE49-F238E27FC236}">
                <a16:creationId xmlns:a16="http://schemas.microsoft.com/office/drawing/2014/main" id="{CF9E1671-F975-CB08-38C2-8A1F7B7825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5147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9CBFC0-9E07-E24F-9D6E-BCA4E31F1D29}"/>
              </a:ext>
            </a:extLst>
          </p:cNvPr>
          <p:cNvSpPr/>
          <p:nvPr/>
        </p:nvSpPr>
        <p:spPr>
          <a:xfrm>
            <a:off x="462013" y="476450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AD31221E-1A7B-CB16-7893-3C6993584EEF}"/>
              </a:ext>
            </a:extLst>
          </p:cNvPr>
          <p:cNvSpPr/>
          <p:nvPr/>
        </p:nvSpPr>
        <p:spPr>
          <a:xfrm>
            <a:off x="462013" y="274319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When calling a Python function that takes a numeric input argument, MATLAB converts double values into types that best represent the data to the Python language. For example, to call trigonometry functions in the Python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math</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module, pass a MATLAB double value.</a:t>
            </a:r>
          </a:p>
          <a:p>
            <a:pPr marL="0" indent="0">
              <a:lnSpc>
                <a:spcPct val="107000"/>
              </a:lnSpc>
              <a:spcBef>
                <a:spcPts val="1050"/>
              </a:spcBef>
              <a:spcAft>
                <a:spcPts val="1050"/>
              </a:spcAft>
              <a:buNone/>
              <a:tabLst>
                <a:tab pos="182563" algn="l"/>
              </a:tabLst>
            </a:pP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8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800" dirty="0" err="1">
                <a:effectLst/>
                <a:latin typeface="Consolas" panose="020B0609020204030204" pitchFamily="49" charset="0"/>
                <a:ea typeface="Times New Roman" panose="02020603050405020304" pitchFamily="18" charset="0"/>
                <a:cs typeface="Times New Roman" panose="02020603050405020304" pitchFamily="18" charset="0"/>
              </a:rPr>
              <a:t>py.math.radians</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(90)</a:t>
            </a:r>
          </a:p>
          <a:p>
            <a:pPr marL="0" indent="0">
              <a:lnSpc>
                <a:spcPct val="107000"/>
              </a:lnSpc>
              <a:spcBef>
                <a:spcPts val="1050"/>
              </a:spcBef>
              <a:spcAft>
                <a:spcPts val="1050"/>
              </a:spcAft>
              <a:buNone/>
              <a:tabLst>
                <a:tab pos="182563" algn="l"/>
                <a:tab pos="355600" algn="l"/>
              </a:tabLst>
            </a:pPr>
            <a:r>
              <a:rPr lang="en-ZA" sz="18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1.570796326794897</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For functions that return Python float types, MATLAB automatically converts this type to double.</a:t>
            </a:r>
          </a:p>
          <a:p>
            <a:pPr marL="0" indent="0">
              <a:lnSpc>
                <a:spcPct val="107000"/>
              </a:lnSpc>
              <a:spcBef>
                <a:spcPts val="1050"/>
              </a:spcBef>
              <a:spcAft>
                <a:spcPts val="1050"/>
              </a:spcAft>
              <a:buNone/>
              <a:tabLst>
                <a:tab pos="182563" algn="l"/>
              </a:tabLst>
            </a:pP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class(</a:t>
            </a:r>
            <a:r>
              <a:rPr lang="en-ZA" sz="18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ct val="107000"/>
              </a:lnSpc>
              <a:spcBef>
                <a:spcPts val="1050"/>
              </a:spcBef>
              <a:spcAft>
                <a:spcPts val="1050"/>
              </a:spcAft>
              <a:buNone/>
              <a:tabLst>
                <a:tab pos="355600" algn="l"/>
              </a:tabLst>
            </a:pP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'double'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3AD3A5E-771A-3870-5719-E60B19FF04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104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98543C-4A5A-3FFA-CF23-D248B1BCB54A}"/>
              </a:ext>
            </a:extLst>
          </p:cNvPr>
          <p:cNvSpPr/>
          <p:nvPr/>
        </p:nvSpPr>
        <p:spPr>
          <a:xfrm>
            <a:off x="462013" y="245443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For Python functions returning integer types, MATLAB automatically converts this type to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int64</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For example, the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bit_length</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function returns the number of bits necessary to represent an integer in binary as an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value.</a:t>
            </a:r>
          </a:p>
          <a:p>
            <a:pPr marL="0" indent="0">
              <a:lnSpc>
                <a:spcPct val="107000"/>
              </a:lnSpc>
              <a:spcBef>
                <a:spcPts val="1050"/>
              </a:spcBef>
              <a:spcAft>
                <a:spcPts val="1050"/>
              </a:spcAft>
              <a:buNone/>
              <a:tabLst>
                <a:tab pos="182563" algn="l"/>
              </a:tabLst>
            </a:pP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py.int(</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intmax</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bit_length</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355600" algn="l"/>
              </a:tabLst>
            </a:pP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625475" algn="l"/>
              </a:tabLst>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Python int with properties:</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1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denominator: [1×1 py.int]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imag</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[1×1 py.int]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numerator: [1×1 py.int]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real: [1×1 py.int]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31</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E8866FC2-B07B-4ACE-4D1F-4370ECC51E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8788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3336</TotalTime>
  <Words>1160</Words>
  <Application>Microsoft Office PowerPoint</Application>
  <PresentationFormat>On-screen Show (4:3)</PresentationFormat>
  <Paragraphs>136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Helvetica</vt:lpstr>
      <vt:lpstr>Symbol</vt:lpstr>
      <vt:lpstr>Office Theme</vt:lpstr>
      <vt:lpstr>Interoperability </vt:lpstr>
      <vt:lpstr>Table of Contents</vt:lpstr>
      <vt:lpstr>Recap of Week 6, Part 1: Big Picture </vt:lpstr>
      <vt:lpstr>MATLAB Interoperability with other languages</vt:lpstr>
      <vt:lpstr>MATLAB Interoperability with other languages</vt:lpstr>
      <vt:lpstr>MATLAB Interoperability with other languages</vt:lpstr>
      <vt:lpstr>MATLAB and Python</vt:lpstr>
      <vt:lpstr>Use Python Numeric Types in MATLAB</vt:lpstr>
      <vt:lpstr>Use Python Numeric Types in MATLAB</vt:lpstr>
      <vt:lpstr>Use Python Numeric Types in MATLAB</vt:lpstr>
      <vt:lpstr>More resources:</vt:lpstr>
      <vt:lpstr>What we've covered this week in part 2: Interoperability</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431</cp:revision>
  <dcterms:created xsi:type="dcterms:W3CDTF">2023-05-01T18:31:50Z</dcterms:created>
  <dcterms:modified xsi:type="dcterms:W3CDTF">2023-05-08T23:42:11Z</dcterms:modified>
</cp:coreProperties>
</file>