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7" r:id="rId2"/>
    <p:sldId id="257" r:id="rId3"/>
    <p:sldId id="258" r:id="rId4"/>
    <p:sldId id="271" r:id="rId5"/>
    <p:sldId id="332" r:id="rId6"/>
    <p:sldId id="336" r:id="rId7"/>
    <p:sldId id="349" r:id="rId8"/>
    <p:sldId id="350" r:id="rId9"/>
    <p:sldId id="351" r:id="rId10"/>
    <p:sldId id="352" r:id="rId11"/>
    <p:sldId id="337" r:id="rId12"/>
    <p:sldId id="348" r:id="rId13"/>
    <p:sldId id="347" r:id="rId14"/>
    <p:sldId id="343" r:id="rId15"/>
    <p:sldId id="344" r:id="rId16"/>
    <p:sldId id="346" r:id="rId17"/>
    <p:sldId id="345" r:id="rId18"/>
    <p:sldId id="342" r:id="rId19"/>
    <p:sldId id="338" r:id="rId20"/>
    <p:sldId id="339" r:id="rId21"/>
    <p:sldId id="340" r:id="rId22"/>
    <p:sldId id="341" r:id="rId23"/>
    <p:sldId id="268" r:id="rId24"/>
    <p:sldId id="270" r:id="rId25"/>
    <p:sldId id="292" r:id="rId26"/>
    <p:sldId id="29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000"/>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company/newsletters/articles/introduction-to-object-oriented-programming-in-matlab.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image" Target="../media/image4.svg"/><Relationship Id="rId3" Type="http://schemas.openxmlformats.org/officeDocument/2006/relationships/slide" Target="slide4.xml"/><Relationship Id="rId7" Type="http://schemas.openxmlformats.org/officeDocument/2006/relationships/slide" Target="slide23.xml"/><Relationship Id="rId12"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3.xml"/><Relationship Id="rId10" Type="http://schemas.openxmlformats.org/officeDocument/2006/relationships/slide" Target="slide26.xml"/><Relationship Id="rId4" Type="http://schemas.openxmlformats.org/officeDocument/2006/relationships/slide" Target="slide5.xml"/><Relationship Id="rId9"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www.mathworks.com/help/supportpkg/arduino/ref/getting-started-with-arduino-hardware.html" TargetMode="External"/><Relationship Id="rId7" Type="http://schemas.openxmlformats.org/officeDocument/2006/relationships/hyperlink" Target="https://www.mathworks.com/videos/deploying-a-deep-learning-based-state-of-charge-soc-estimation-algorithm-to-nxp-s32k3-microcontrollers-1638200087678.html" TargetMode="External"/><Relationship Id="rId2" Type="http://schemas.openxmlformats.org/officeDocument/2006/relationships/hyperlink" Target="https://www.mathworks.com/videos/simulink-overview-61216.html" TargetMode="External"/><Relationship Id="rId1" Type="http://schemas.openxmlformats.org/officeDocument/2006/relationships/slideLayout" Target="../slideLayouts/slideLayout2.xml"/><Relationship Id="rId6" Type="http://schemas.openxmlformats.org/officeDocument/2006/relationships/hyperlink" Target="https://www.mathworks.com/videos/matlab-and-simulink-racing-lounge-vehicle-modeling-part-1-simulink-1502466996305.html" TargetMode="External"/><Relationship Id="rId5" Type="http://schemas.openxmlformats.org/officeDocument/2006/relationships/hyperlink" Target="https://www.mathworks.com/academia/student-competitions/minidrones.html" TargetMode="External"/><Relationship Id="rId10" Type="http://schemas.openxmlformats.org/officeDocument/2006/relationships/image" Target="../media/image4.svg"/><Relationship Id="rId4" Type="http://schemas.openxmlformats.org/officeDocument/2006/relationships/hyperlink" Target="https://www.mathworks.com/help/supportpkg/arduino/ug/run-model-on-arduino-hardware.html" TargetMode="External"/><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8" Type="http://schemas.openxmlformats.org/officeDocument/2006/relationships/hyperlink" Target="https://www.mathworks.com/videos/iot-from-data-to-action-part-1-getting-started-with-thingspeak-1633414543881.html" TargetMode="External"/><Relationship Id="rId13" Type="http://schemas.openxmlformats.org/officeDocument/2006/relationships/hyperlink" Target="https://matlabacademy.mathworks.com/" TargetMode="External"/><Relationship Id="rId3" Type="http://schemas.openxmlformats.org/officeDocument/2006/relationships/hyperlink" Target="https://www.mathworks.com/videos/developing-classes-overview-68982.html" TargetMode="External"/><Relationship Id="rId7" Type="http://schemas.openxmlformats.org/officeDocument/2006/relationships/hyperlink" Target="https://www.mathworks.com/help/simulink/gs/create-a-simple-model.html" TargetMode="External"/><Relationship Id="rId12" Type="http://schemas.openxmlformats.org/officeDocument/2006/relationships/hyperlink" Target="https://matlabacademy.mathworks.com/details/deep-learning-with-matlab/mldl" TargetMode="External"/><Relationship Id="rId2" Type="http://schemas.openxmlformats.org/officeDocument/2006/relationships/hyperlink" Target="https://www.mathworks.com/help/symbolic/use-symbolic-matrix-variables.html" TargetMode="External"/><Relationship Id="rId16" Type="http://schemas.openxmlformats.org/officeDocument/2006/relationships/image" Target="../media/image4.svg"/><Relationship Id="rId1" Type="http://schemas.openxmlformats.org/officeDocument/2006/relationships/slideLayout" Target="../slideLayouts/slideLayout2.xml"/><Relationship Id="rId6" Type="http://schemas.openxmlformats.org/officeDocument/2006/relationships/hyperlink" Target="https://www.mathworks.com/help/matlab/matlab_oop/validate-property-values.html" TargetMode="External"/><Relationship Id="rId11" Type="http://schemas.openxmlformats.org/officeDocument/2006/relationships/hyperlink" Target="https://matlabacademy.mathworks.com/details/machine-learning-with-matlab/mlml" TargetMode="External"/><Relationship Id="rId5" Type="http://schemas.openxmlformats.org/officeDocument/2006/relationships/hyperlink" Target="https://www.mathworks.com/help/matlab/matlab_oop/method-attributes.html" TargetMode="External"/><Relationship Id="rId15" Type="http://schemas.openxmlformats.org/officeDocument/2006/relationships/image" Target="../media/image3.png"/><Relationship Id="rId10" Type="http://schemas.openxmlformats.org/officeDocument/2006/relationships/hyperlink" Target="https://matlabacademy.mathworks.com/details/simulink-fundamentals/slbe" TargetMode="External"/><Relationship Id="rId4" Type="http://schemas.openxmlformats.org/officeDocument/2006/relationships/hyperlink" Target="https://www.mathworks.com/help/matlab/matlab_oop/property-attributes.html" TargetMode="External"/><Relationship Id="rId9" Type="http://schemas.openxmlformats.org/officeDocument/2006/relationships/hyperlink" Target="https://www.mathworks.com/learn/tutorials/simulink-onramp.html" TargetMode="External"/><Relationship Id="rId14" Type="http://schemas.openxmlformats.org/officeDocument/2006/relationships/slide" Target="slide1.xml"/></Relationships>
</file>

<file path=ppt/slides/_rels/slide25.xml.rels><?xml version="1.0" encoding="UTF-8" standalone="yes"?>
<Relationships xmlns="http://schemas.openxmlformats.org/package/2006/relationships"><Relationship Id="rId8" Type="http://schemas.openxmlformats.org/officeDocument/2006/relationships/hyperlink" Target="https://www.mathworks.com/help/simulink/slref/simulation-of-a-bouncing-ball.html" TargetMode="External"/><Relationship Id="rId3" Type="http://schemas.openxmlformats.org/officeDocument/2006/relationships/hyperlink" Target="https://www.mathworks.com/help/symbolic/learn-calculus.html" TargetMode="External"/><Relationship Id="rId7" Type="http://schemas.openxmlformats.org/officeDocument/2006/relationships/hyperlink" Target="https://www.mathworks.com/academia/courseware/air-track-collisions.html" TargetMode="External"/><Relationship Id="rId2" Type="http://schemas.openxmlformats.org/officeDocument/2006/relationships/hyperlink" Target="https://www.mathworks.com/help/symbolic/getting-started-with-symbolic-math-toolbox.html" TargetMode="External"/><Relationship Id="rId1" Type="http://schemas.openxmlformats.org/officeDocument/2006/relationships/slideLayout" Target="../slideLayouts/slideLayout2.xml"/><Relationship Id="rId6" Type="http://schemas.openxmlformats.org/officeDocument/2006/relationships/hyperlink" Target="https://www.mathworks.com/products/simulink.html" TargetMode="External"/><Relationship Id="rId11" Type="http://schemas.openxmlformats.org/officeDocument/2006/relationships/image" Target="../media/image4.svg"/><Relationship Id="rId5" Type="http://schemas.openxmlformats.org/officeDocument/2006/relationships/hyperlink" Target="https://www.mathworks.com/company/newsletters/articles/introduction-to-object-oriented-programming-in-matlab.html" TargetMode="External"/><Relationship Id="rId10" Type="http://schemas.openxmlformats.org/officeDocument/2006/relationships/image" Target="../media/image3.png"/><Relationship Id="rId4" Type="http://schemas.openxmlformats.org/officeDocument/2006/relationships/hyperlink" Target="https://www.mathworks.com/products/matlab/object-oriented-programming.html" TargetMode="External"/><Relationship Id="rId9"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file:///C:\Users\John%20Ekoru\Documents\Mathworks%20Website%20Online%20Course%20on%20FileExchange\Introduction%20to%20Programming%20in%20MATLAB\Week%206%20-%20Bigger%20Picture%20-%20Iteroperability%20-%20Beyond%20introduction%20to%20Programming%20Solution\Live%20Scripts\Week_6_Part_3_Beyond_Introduction_to_Programming_Solution.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works.com/products/symbolic.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mathworks.com/help/symbolic/getting-started-with-symbolic-math-toolbox.html?s_tid=CRUX_topnav"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GB"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Beyond Introduction to Programming</a:t>
            </a:r>
            <a:br>
              <a:rPr lang="en-GB"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Another way to leverage symbolic math in your workflow is to use the Symbolic Math Live Tasks. You can find these by selecting the </a:t>
            </a:r>
            <a:r>
              <a:rPr lang="en-GB" sz="1500" i="1" dirty="0">
                <a:effectLst/>
                <a:latin typeface="Helvetica" panose="020B0604020202020204" pitchFamily="34" charset="0"/>
                <a:ea typeface="Times New Roman" panose="02020603050405020304" pitchFamily="18" charset="0"/>
                <a:cs typeface="Times New Roman" panose="02020603050405020304" pitchFamily="18" charset="0"/>
              </a:rPr>
              <a:t>Insert</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tab in your Toolstrip when working in a Live Script, and selecting the task you would like to perform. </a:t>
            </a:r>
          </a:p>
          <a:p>
            <a:pPr marL="0" indent="0" algn="just">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The following Live Tasks are currently available when you have the Symbolic Math Toolbox installed: </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Picture 7" descr="Graphical user interface, text, application">
            <a:extLst>
              <a:ext uri="{FF2B5EF4-FFF2-40B4-BE49-F238E27FC236}">
                <a16:creationId xmlns:a16="http://schemas.microsoft.com/office/drawing/2014/main" id="{7894B1EC-B22A-87AE-1430-46C2429BB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974" y="2925569"/>
            <a:ext cx="5597698" cy="118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A3E47BEC-7BB1-7A04-2F95-4CC5378477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57919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167A81B-9EF4-F555-DA6B-10512B050481}"/>
              </a:ext>
            </a:extLst>
          </p:cNvPr>
          <p:cNvSpPr/>
          <p:nvPr/>
        </p:nvSpPr>
        <p:spPr>
          <a:xfrm>
            <a:off x="462013" y="2067821"/>
            <a:ext cx="8229600" cy="151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kumimoji="0" lang="en-GB" altLang="en-US" sz="18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Let us try out the Solve Symbolic Equation task for the equation              , solving for the variable </a:t>
            </a:r>
            <a:r>
              <a:rPr kumimoji="0" lang="en-GB" altLang="en-US" sz="18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a:t>
            </a:r>
            <a:r>
              <a:rPr kumimoji="0" lang="en-GB" altLang="en-US" sz="18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a:t>
            </a:r>
            <a:r>
              <a:rPr kumimoji="0" lang="en-ZA" altLang="en-US" sz="1800" b="0" i="0" u="none" strike="noStrike" cap="none" normalizeH="0" baseline="0" dirty="0">
                <a:ln>
                  <a:noFill/>
                </a:ln>
                <a:solidFill>
                  <a:schemeClr val="tx1"/>
                </a:solidFill>
                <a:effectLst/>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180975" lvl="1" indent="0">
              <a:lnSpc>
                <a:spcPts val="1400"/>
              </a:lnSpc>
              <a:spcBef>
                <a:spcPts val="700"/>
              </a:spcBef>
              <a:buNone/>
            </a:pP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syms</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buNone/>
            </a:pP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eqn</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3*x^2 == 27;</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buNone/>
            </a:pPr>
            <a:r>
              <a:rPr lang="en-GB"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Compute analytic solution of a symbolic equation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solution = solve(</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eqn,x</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buNone/>
            </a:pPr>
            <a:r>
              <a:rPr lang="en-GB"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Display symbolic solution returned by solve</a:t>
            </a:r>
            <a:endPar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0">
              <a:lnSpc>
                <a:spcPts val="1400"/>
              </a:lnSpc>
              <a:spcAft>
                <a:spcPts val="700"/>
              </a:spcAft>
              <a:buNone/>
            </a:pPr>
            <a:r>
              <a:rPr lang="en-GB" sz="1600" dirty="0" err="1">
                <a:effectLst/>
                <a:latin typeface="Helvetica" panose="020B0604020202020204" pitchFamily="34" charset="0"/>
                <a:ea typeface="Times New Roman" panose="02020603050405020304" pitchFamily="18" charset="0"/>
                <a:cs typeface="Times New Roman" panose="02020603050405020304" pitchFamily="18" charset="0"/>
              </a:rPr>
              <a:t>displaySymSolution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(solution);</a:t>
            </a:r>
          </a:p>
          <a:p>
            <a:pPr marL="457200" lvl="1" indent="-190500">
              <a:buNone/>
            </a:pP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solution =</a:t>
            </a:r>
            <a:endParaRPr lang="en-GB"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20" name="Untitled">
            <a:extLst>
              <a:ext uri="{FF2B5EF4-FFF2-40B4-BE49-F238E27FC236}">
                <a16:creationId xmlns:a16="http://schemas.microsoft.com/office/drawing/2014/main" id="{2EB14F97-F91F-AD3F-D851-9926EADED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184" y="1307826"/>
            <a:ext cx="848547" cy="2828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1EC1CE-F489-4FF7-3490-E132505CA2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586" y="3909183"/>
            <a:ext cx="516923" cy="504000"/>
          </a:xfrm>
          <a:prstGeom prst="rect">
            <a:avLst/>
          </a:prstGeom>
          <a:noFill/>
          <a:ln>
            <a:noFill/>
          </a:ln>
        </p:spPr>
      </p:pic>
      <p:pic>
        <p:nvPicPr>
          <p:cNvPr id="7" name="Graphic 6" descr="Chevron arrows with solid fill">
            <a:hlinkClick r:id="rId4" action="ppaction://hlinksldjump"/>
            <a:extLst>
              <a:ext uri="{FF2B5EF4-FFF2-40B4-BE49-F238E27FC236}">
                <a16:creationId xmlns:a16="http://schemas.microsoft.com/office/drawing/2014/main" id="{B6C76453-01ED-5C03-05F2-E8ACE60E8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8605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Note: You can always check what code was executed by clicking on the dropdown arrow in the middle of the task interface, above the provided solution. i.e. this task executed the following commands to achieve the output we were supplied.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92125" lvl="1" indent="-311150" algn="just">
              <a:lnSpc>
                <a:spcPts val="1400"/>
              </a:lnSpc>
              <a:spcBef>
                <a:spcPts val="700"/>
              </a:spcBef>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solution = solve(</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eqn,x</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gn="just">
              <a:lnSpc>
                <a:spcPts val="1400"/>
              </a:lnSpc>
              <a:buNone/>
            </a:pPr>
            <a:r>
              <a:rPr lang="en-GB" sz="18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Display symbolic solution returned by solve</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gn="just">
              <a:lnSpc>
                <a:spcPts val="1400"/>
              </a:lnSpc>
              <a:spcAft>
                <a:spcPts val="700"/>
              </a:spcAft>
              <a:buNone/>
            </a:pP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displaySymSolution</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(solution);</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gn="just">
              <a:lnSpc>
                <a:spcPct val="107000"/>
              </a:lnSpc>
              <a:buNone/>
            </a:pPr>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solution =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10" name="Picture 9">
            <a:extLst>
              <a:ext uri="{FF2B5EF4-FFF2-40B4-BE49-F238E27FC236}">
                <a16:creationId xmlns:a16="http://schemas.microsoft.com/office/drawing/2014/main" id="{0BFEAF51-A32B-C17B-500F-681C46345A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61" y="3832983"/>
            <a:ext cx="516923" cy="504000"/>
          </a:xfrm>
          <a:prstGeom prst="rect">
            <a:avLst/>
          </a:prstGeom>
          <a:noFill/>
          <a:ln>
            <a:noFill/>
          </a:ln>
        </p:spPr>
      </p:pic>
      <p:pic>
        <p:nvPicPr>
          <p:cNvPr id="20" name="Untitled">
            <a:extLst>
              <a:ext uri="{FF2B5EF4-FFF2-40B4-BE49-F238E27FC236}">
                <a16:creationId xmlns:a16="http://schemas.microsoft.com/office/drawing/2014/main" id="{2EB14F97-F91F-AD3F-D851-9926EADED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0184" y="1307826"/>
            <a:ext cx="848547" cy="282849"/>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vron arrows with solid fill">
            <a:hlinkClick r:id="rId4" action="ppaction://hlinksldjump"/>
            <a:extLst>
              <a:ext uri="{FF2B5EF4-FFF2-40B4-BE49-F238E27FC236}">
                <a16:creationId xmlns:a16="http://schemas.microsoft.com/office/drawing/2014/main" id="{95F20FC5-2987-F815-9FA2-2B5D0AB30E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9522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is a design approach that enables you to programmatically define structures called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objects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that combine data (properties) together with functions that operate on that data (methods). In MATLAB, you can create objects that model the behaviour of devices and systems in the real world. Those objects can then be used as building blocks in applications used to simulate and analyse complex systems.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 Class in MATLAB follows a particular convention that needs to be followed when creating your own Class. A quick and convenient way for creating a new class is to autogenerate a Class template by navigating to the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Home tab</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in the Toolstrip, selecting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New</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then either a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Class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Test Class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System Object</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depending on your needs. This workflow is illustrated in the following graphic.</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DF94C21-7D94-9DB5-A301-0230809F77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0512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This workflow is illustrated in the following graphic.</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12" name="Picture 11" descr="Graphical user interface, application">
            <a:extLst>
              <a:ext uri="{FF2B5EF4-FFF2-40B4-BE49-F238E27FC236}">
                <a16:creationId xmlns:a16="http://schemas.microsoft.com/office/drawing/2014/main" id="{AD141EA7-A401-F54D-4168-1788784C3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75" y="1978983"/>
            <a:ext cx="2497495" cy="370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C3111504-73B5-7067-238D-856DE335B3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10721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Let us follow the workflow when a </a:t>
            </a:r>
            <a:r>
              <a:rPr lang="en-GB" sz="1500" i="1" dirty="0">
                <a:effectLst/>
                <a:latin typeface="Helvetica" panose="020B0604020202020204" pitchFamily="34" charset="0"/>
                <a:ea typeface="Times New Roman" panose="02020603050405020304" pitchFamily="18" charset="0"/>
                <a:cs typeface="Times New Roman" panose="02020603050405020304" pitchFamily="18" charset="0"/>
              </a:rPr>
              <a:t>Class</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template has been selected. The following template is supplied in a new script file:</a:t>
            </a:r>
          </a:p>
          <a:p>
            <a:pPr marL="0" indent="0" algn="just">
              <a:lnSpc>
                <a:spcPct val="107000"/>
              </a:lnSpc>
              <a:spcBef>
                <a:spcPts val="1050"/>
              </a:spcBef>
              <a:spcAft>
                <a:spcPts val="1050"/>
              </a:spcAft>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Notice that each section has been labelled and a description has been given in green (following a single %). A class can be broken up into two sections; </a:t>
            </a:r>
            <a:r>
              <a:rPr lang="en-GB" sz="1500" dirty="0">
                <a:effectLst/>
                <a:latin typeface="Consolas" panose="020B0609020204030204" pitchFamily="49" charset="0"/>
                <a:ea typeface="Times New Roman" panose="02020603050405020304" pitchFamily="18" charset="0"/>
                <a:cs typeface="Times New Roman" panose="02020603050405020304" pitchFamily="18" charset="0"/>
              </a:rPr>
              <a:t>properties</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500" dirty="0">
                <a:effectLst/>
                <a:latin typeface="Consolas" panose="020B0609020204030204" pitchFamily="49" charset="0"/>
                <a:ea typeface="Times New Roman" panose="02020603050405020304" pitchFamily="18" charset="0"/>
                <a:cs typeface="Times New Roman" panose="02020603050405020304" pitchFamily="18" charset="0"/>
              </a:rPr>
              <a:t>methods</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10" name="Picture 9" descr="Graphical user interface, text, application">
            <a:extLst>
              <a:ext uri="{FF2B5EF4-FFF2-40B4-BE49-F238E27FC236}">
                <a16:creationId xmlns:a16="http://schemas.microsoft.com/office/drawing/2014/main" id="{9562DBA5-5485-F4E8-9AA1-DDAC50654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306" y="1894919"/>
            <a:ext cx="4562939" cy="378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D1D8A021-8C9A-AFBD-3298-AF25D828B3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70833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These can be thought of in the following manner: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Properties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are </a:t>
            </a: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nouns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Methods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are </a:t>
            </a: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verbs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21437DE-976A-D204-D6BC-0CC0C97BA2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8266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offers the following four major benefits over procedural and functional programming methods: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Abstraction</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 Simplify your program by using classes that generalise the object types</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Encapsulation</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 Being able to define a scope for a particular object prevents the user of the object from becoming dependent on an implementation details or characteristic (risk of changing or breaking the code)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Inheritance</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 Classes can inherit from one another, allowing you to reuse more of your code</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Polymorphism</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 A single class can be used to create multiple objects with ease and flexibility</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algn="just"/>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For a basic example of OOP in MATLAB, please consult this </a:t>
            </a:r>
            <a:r>
              <a:rPr lang="en-GB"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Technical Article: Introduction to Object-Oriented Programming in MATLAB</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where tuart McGarrity and Adam </a:t>
            </a:r>
            <a:r>
              <a:rPr lang="en-GB" sz="1500" dirty="0" err="1">
                <a:effectLst/>
                <a:latin typeface="Helvetica" panose="020B0604020202020204" pitchFamily="34" charset="0"/>
                <a:ea typeface="Times New Roman" panose="02020603050405020304" pitchFamily="18" charset="0"/>
                <a:cs typeface="Times New Roman" panose="02020603050405020304" pitchFamily="18" charset="0"/>
              </a:rPr>
              <a:t>Sifounakis</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cover the OOP workflow development for analysing sensor array data. </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E2F02D67-B862-93C8-42DB-765F54A4E6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71481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Simulink is a block diagram environment used to design systems with multidomain models, simulate before moving to hardware, and deploy without writing code. It allows for us to visualise an intuitive approach for modelling equations and systems. It forms a foundation for Model-Based Design, including multidomain system modelling, real-time testing, automatic code generation, and verification and validation.</a:t>
            </a: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To demonstrate how simple this block diagram environment can be leveraged in your workflow, let us consider the implementation of an equation model that converts a temperature in degrees Celsius to degrees Fahrenheit.</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0D8112F0-4C00-AF3A-5787-59951D289B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136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equation for this conversion is</a:t>
                </a: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Pre>
                        <m:sPrePr>
                          <m:ctrlPr>
                            <a:rPr lang="en-ZA" sz="1400" i="1" smtClean="0">
                              <a:effectLst/>
                              <a:latin typeface="Cambria Math" panose="02040503050406030204" pitchFamily="18" charset="0"/>
                              <a:cs typeface="Times New Roman" panose="02020603050405020304" pitchFamily="18" charset="0"/>
                            </a:rPr>
                          </m:ctrlPr>
                        </m:sPrePr>
                        <m:sub/>
                        <m:sup>
                          <m:r>
                            <m:rPr>
                              <m:sty m:val="p"/>
                            </m:rPr>
                            <a:rPr lang="en-ZA" sz="2000" b="0" i="0" smtClean="0">
                              <a:latin typeface="Cambria Math" panose="02040503050406030204" pitchFamily="18" charset="0"/>
                            </a:rPr>
                            <m:t>o</m:t>
                          </m:r>
                        </m:sup>
                        <m:e>
                          <m:r>
                            <a:rPr lang="en-ZA" sz="2000" b="0" i="1" smtClean="0">
                              <a:latin typeface="Cambria Math" panose="02040503050406030204" pitchFamily="18" charset="0"/>
                            </a:rPr>
                            <m:t>𝐹</m:t>
                          </m:r>
                        </m:e>
                      </m:sPre>
                      <m:r>
                        <a:rPr lang="en-ZA" sz="2000" b="0" i="1" smtClean="0">
                          <a:latin typeface="Cambria Math" panose="02040503050406030204" pitchFamily="18" charset="0"/>
                        </a:rPr>
                        <m:t>=32+</m:t>
                      </m:r>
                      <m:sPre>
                        <m:sPrePr>
                          <m:ctrlPr>
                            <a:rPr lang="en-ZA" sz="1400" i="1">
                              <a:latin typeface="Cambria Math" panose="02040503050406030204" pitchFamily="18" charset="0"/>
                              <a:cs typeface="Times New Roman" panose="02020603050405020304" pitchFamily="18" charset="0"/>
                            </a:rPr>
                          </m:ctrlPr>
                        </m:sPrePr>
                        <m:sub/>
                        <m:sup>
                          <m:r>
                            <m:rPr>
                              <m:sty m:val="p"/>
                            </m:rPr>
                            <a:rPr lang="en-ZA" sz="2000">
                              <a:latin typeface="Cambria Math" panose="02040503050406030204" pitchFamily="18" charset="0"/>
                            </a:rPr>
                            <m:t>o</m:t>
                          </m:r>
                        </m:sup>
                        <m:e>
                          <m:r>
                            <a:rPr lang="en-ZA" sz="2000" b="0" i="1" smtClean="0">
                              <a:latin typeface="Cambria Math" panose="02040503050406030204" pitchFamily="18" charset="0"/>
                            </a:rPr>
                            <m:t>𝐶</m:t>
                          </m:r>
                        </m:e>
                      </m:sPre>
                      <m:r>
                        <a:rPr lang="en-ZA" sz="2000" b="0" i="1" smtClean="0">
                          <a:latin typeface="Cambria Math" panose="02040503050406030204" pitchFamily="18" charset="0"/>
                        </a:rPr>
                        <m:t>(9/5)</m:t>
                      </m:r>
                    </m:oMath>
                  </m:oMathPara>
                </a14:m>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and the Simulink implementation of this has been screenshot in the following image. </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l="-593" t="-1073" r="-667"/>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pic>
        <p:nvPicPr>
          <p:cNvPr id="11" name="Picture 10" descr="Diagram">
            <a:extLst>
              <a:ext uri="{FF2B5EF4-FFF2-40B4-BE49-F238E27FC236}">
                <a16:creationId xmlns:a16="http://schemas.microsoft.com/office/drawing/2014/main" id="{2912B74C-EDFB-57CB-7039-C1D6B6B72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3" y="3295822"/>
            <a:ext cx="5190780" cy="1728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97D10208-EF65-5E51-2F55-F6E6FEB94A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6477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Recap of Week 6, Part 2: Interoperability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Beyond the Introduction to Programming</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Symbolic Math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Object-Oriented Programming (OOP)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Simulink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What we've covered this week in part 3: Beyond Introduction to Programming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8" action="ppaction://hlinksldjump"/>
              </a:rPr>
              <a:t>Extra resources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9" action="ppaction://hlinksldjump"/>
              </a:rPr>
              <a:t>References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70F0ABFC-8A71-16F6-E716-738F45EEAE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Watch </a:t>
            </a: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this short video</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for the Simulink overview, and if you want to know more about deployment to hardware, then take a look at the following links: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Getting Started with Arduino Hardware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Run Model on Arduino Hardware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MathWorks </a:t>
            </a:r>
            <a:r>
              <a:rPr lang="en-GB"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Minidrone</a:t>
            </a: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 Competitions Page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Vehicle </a:t>
            </a:r>
            <a:r>
              <a:rPr lang="en-GB"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Modeling</a:t>
            </a: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 Using Simulink</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Deploying a Deep Learning-Based State-of-Charge (SoC) Estimation Algorithm to NXP S32K3 Microcontrollers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pic>
        <p:nvPicPr>
          <p:cNvPr id="7" name="Graphic 6" descr="Chevron arrows with solid fill">
            <a:hlinkClick r:id="rId8" action="ppaction://hlinksldjump"/>
            <a:extLst>
              <a:ext uri="{FF2B5EF4-FFF2-40B4-BE49-F238E27FC236}">
                <a16:creationId xmlns:a16="http://schemas.microsoft.com/office/drawing/2014/main" id="{257A6BAC-7813-EF72-EF83-7205B7241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08006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As an example, let us consider a bouncing ball example. You can access this by running the following code cell: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360363" algn="l"/>
              </a:tabLst>
            </a:pPr>
            <a:r>
              <a:rPr lang="en-GB"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openExample</a:t>
            </a:r>
            <a:r>
              <a:rPr lang="en-GB"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5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simulink_general</a:t>
            </a:r>
            <a:r>
              <a:rPr lang="en-GB"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5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sldemo_bounceExample</a:t>
            </a:r>
            <a:r>
              <a:rPr lang="en-GB"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A Simulink model will open with the following configuration: </a:t>
            </a:r>
          </a:p>
          <a:p>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The model itself was built on the equations of motion given some initial conditions. This type of example could have been done in MATLAB too, but this approach was to show you how easy and intuitive the design of a solution can be executed in the Simulink environment.</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pic>
        <p:nvPicPr>
          <p:cNvPr id="10" name="Picture 9" descr="Diagram, schematic">
            <a:extLst>
              <a:ext uri="{FF2B5EF4-FFF2-40B4-BE49-F238E27FC236}">
                <a16:creationId xmlns:a16="http://schemas.microsoft.com/office/drawing/2014/main" id="{12935290-F272-F887-A143-72FE1EAF4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763" y="2593017"/>
            <a:ext cx="4766474" cy="298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55E86393-AD61-EF04-6AE0-127414126A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6499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Click on the Run button, and viewer window will pop up showing the position and velocity of the ball at different points in time in the simulation.</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a:p>
        </p:txBody>
      </p:sp>
      <p:pic>
        <p:nvPicPr>
          <p:cNvPr id="8" name="Picture 7">
            <a:extLst>
              <a:ext uri="{FF2B5EF4-FFF2-40B4-BE49-F238E27FC236}">
                <a16:creationId xmlns:a16="http://schemas.microsoft.com/office/drawing/2014/main" id="{81B0CA74-C710-306C-CA2B-F1D405BAB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94" y="1938094"/>
            <a:ext cx="3042057" cy="4284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75321FFC-30A5-D252-88F2-FC429D64C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66706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3: Beyond Introduction to Programming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This week in part 3, we learnt about: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indent="-180975">
              <a:lnSpc>
                <a:spcPct val="107000"/>
              </a:lnSpc>
              <a:buFont typeface="Symbol" panose="05050102010706020507" pitchFamily="18" charset="2"/>
              <a:buChar char=""/>
              <a:tabLst>
                <a:tab pos="722313" algn="l"/>
              </a:tabLst>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indent="-180975">
              <a:lnSpc>
                <a:spcPct val="107000"/>
              </a:lnSpc>
              <a:buFont typeface="Symbol" panose="05050102010706020507" pitchFamily="18" charset="2"/>
              <a:buChar char=""/>
              <a:tabLst>
                <a:tab pos="722313" algn="l"/>
              </a:tabLst>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MATLAB and Python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demonstrating Beyond Introduction to Programming, covering the following sub-topics: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indent="-180975">
              <a:lnSpc>
                <a:spcPct val="107000"/>
              </a:lnSpc>
              <a:buFont typeface="Symbol" panose="05050102010706020507" pitchFamily="18" charset="2"/>
              <a:buChar char=""/>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Symbolic Math</a:t>
            </a:r>
          </a:p>
          <a:p>
            <a:pPr marL="722313" indent="-180975">
              <a:lnSpc>
                <a:spcPct val="107000"/>
              </a:lnSpc>
              <a:buFont typeface="Symbol" panose="05050102010706020507" pitchFamily="18" charset="2"/>
              <a:buChar char=""/>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 </a:t>
            </a:r>
          </a:p>
          <a:p>
            <a:pPr marL="722313" indent="-180975">
              <a:lnSpc>
                <a:spcPct val="107000"/>
              </a:lnSpc>
              <a:buFont typeface="Symbol" panose="05050102010706020507" pitchFamily="18" charset="2"/>
              <a:buChar char=""/>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CEAFE1E5-0972-99C0-B7CE-51AB2ED5C4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fr-FR"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a:t>
            </a:r>
            <a:r>
              <a:rPr lang="fr-FR"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example</a:t>
            </a:r>
            <a:r>
              <a:rPr lang="fr-FR"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a:t>
            </a:r>
            <a:r>
              <a:rPr lang="fr-FR"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Create</a:t>
            </a:r>
            <a:r>
              <a:rPr lang="fr-FR"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a:t>
            </a:r>
            <a:r>
              <a:rPr lang="fr-FR"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Symbolic</a:t>
            </a:r>
            <a:r>
              <a:rPr lang="fr-FR"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Matrix Variables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Video tutorial: Developing Classes Overview</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Documentation: OOP Property Attributes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Documentation: OOP Method Attributes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Documentation: OOP Validate Property Values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Documentation: Create a simple model using Simulink</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Video: IoT from Data to Action, Part 1: Getting started with </a:t>
            </a:r>
            <a:r>
              <a:rPr lang="en-GB"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ThingSpeak</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rPr>
              <a:t>Simulink Onramp self-paced course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rPr>
              <a:t>Simulink Fundamentals self-paced course</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1"/>
              </a:rPr>
              <a:t>Machine Learning with MATLAB</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2"/>
              </a:rPr>
              <a:t>Deep Learning with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3"/>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a:p>
        </p:txBody>
      </p:sp>
      <p:pic>
        <p:nvPicPr>
          <p:cNvPr id="7" name="Graphic 6" descr="Chevron arrows with solid fill">
            <a:hlinkClick r:id="rId14" action="ppaction://hlinksldjump"/>
            <a:extLst>
              <a:ext uri="{FF2B5EF4-FFF2-40B4-BE49-F238E27FC236}">
                <a16:creationId xmlns:a16="http://schemas.microsoft.com/office/drawing/2014/main" id="{7EECD803-33EC-D39D-B047-2766F08F3C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fontScale="85000" lnSpcReduction="20000"/>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Getting started with Symbolic Math Toolbox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Learn Calculus in the Live Editor</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Object-Oriented Programming in MATLAB</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Technical Article: Introduction to Object-Oriented Programming in MATLAB</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Product page: Simulink</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Virtual lab: Air-track collisions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Documentation: Simulation of a bouncing ball</a:t>
            </a: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8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a:p>
        </p:txBody>
      </p:sp>
      <p:pic>
        <p:nvPicPr>
          <p:cNvPr id="7" name="Graphic 6" descr="Chevron arrows with solid fill">
            <a:hlinkClick r:id="rId9" action="ppaction://hlinksldjump"/>
            <a:extLst>
              <a:ext uri="{FF2B5EF4-FFF2-40B4-BE49-F238E27FC236}">
                <a16:creationId xmlns:a16="http://schemas.microsoft.com/office/drawing/2014/main" id="{D99D1340-F0BF-9BFA-5BEB-F5BC36D9903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p>
          <a:p>
            <a:pPr marL="0" indent="0">
              <a:lnSpc>
                <a:spcPct val="107000"/>
              </a:lnSpc>
              <a:spcBef>
                <a:spcPts val="1050"/>
              </a:spcBef>
              <a:spcAft>
                <a:spcPts val="1050"/>
              </a:spcAft>
              <a:buNone/>
            </a:pPr>
            <a:r>
              <a:rPr lang="en-ZA" sz="1600">
                <a:effectLst/>
                <a:latin typeface="Helvetica" panose="020B0604020202020204" pitchFamily="34" charset="0"/>
                <a:ea typeface="Times New Roman" panose="02020603050405020304" pitchFamily="18" charset="0"/>
                <a:cs typeface="Times New Roman" panose="02020603050405020304" pitchFamily="18" charset="0"/>
                <a:hlinkClick r:id="rId2"/>
              </a:rPr>
              <a:t>Week_6_Part_3_Beyond_Introduction_to_Programming_Solution.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rPr>
              <a:t>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Recap of Week 6, Part 2: Interoperability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MATLAB and Python</a:t>
            </a: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demonstrating Beyond Introduction to Programming, covering the following sub-topics: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Symbolic Math</a:t>
            </a:r>
          </a:p>
          <a:p>
            <a:pPr marL="722313" lvl="0" indent="-180975">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a:t>
            </a:r>
          </a:p>
          <a:p>
            <a:pPr marL="722313" lvl="0" indent="-180975">
              <a:lnSpc>
                <a:spcPct val="107000"/>
              </a:lnSpc>
              <a:buFont typeface="Symbol" panose="05050102010706020507" pitchFamily="18" charset="2"/>
              <a:buChar char=""/>
            </a:pPr>
            <a:r>
              <a:rPr lang="en-ZA" sz="1800" dirty="0" err="1">
                <a:effectLst/>
                <a:latin typeface="Helvetica" panose="020B0604020202020204" pitchFamily="34" charset="0"/>
                <a:ea typeface="Times New Roman" panose="02020603050405020304" pitchFamily="18" charset="0"/>
                <a:cs typeface="Times New Roman" panose="02020603050405020304" pitchFamily="18" charset="0"/>
              </a:rPr>
              <a:t>SimulinkMATLAB</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and Python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E434C34-C04E-761B-E57F-7FB653817D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Beyond the Introduction to Programming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 this course, we only scrapped the surface of the programming you will likely encounter in the future. It was built with the intention to supply you with a good starting point, and to show you that you too can be programmer. This last section is dedicated to introducing you three other approaches to programming that you may encounter some time in your future.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6BC52FFF-E823-1241-9067-57B5FE981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6AEDDC-B9CC-2D0B-6B9F-61CD7215021E}"/>
              </a:ext>
            </a:extLst>
          </p:cNvPr>
          <p:cNvSpPr/>
          <p:nvPr/>
        </p:nvSpPr>
        <p:spPr>
          <a:xfrm>
            <a:off x="462013" y="499199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AE738F17-462B-DE4A-DF11-2AF93927DFBE}"/>
              </a:ext>
            </a:extLst>
          </p:cNvPr>
          <p:cNvSpPr/>
          <p:nvPr/>
        </p:nvSpPr>
        <p:spPr>
          <a:xfrm>
            <a:off x="462013" y="36299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a:t>
                </a: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Symbolic Math Toolbox™</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has been designed to assist a user with algebraic computation (algorithms and software for manipulating mathematical expressions and other mathematical objects). For example, you can learn concepts from calculus and applied mathematics using this type of computation. Let us consider an example that shows introductory functions like </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diff</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To manipulate a symbolic variable, create an object of type </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syms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buNone/>
                  <a:tabLst>
                    <a:tab pos="266700"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syms</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a:t>
                </a:r>
              </a:p>
              <a:p>
                <a:pPr marL="0" indent="0" algn="just">
                  <a:buNone/>
                  <a:tabLst>
                    <a:tab pos="266700" algn="l"/>
                  </a:tabLst>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Once a symbolic variable is defined, you can build and visualize functions with </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buNone/>
                  <a:tabLst>
                    <a:tab pos="266700"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f(x) = 1/(5+4*cos(x))</a:t>
                </a: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tabLst>
                    <a:tab pos="447675" algn="l"/>
                  </a:tabLst>
                </a:pPr>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f(x) = </a:t>
                </a:r>
                <a:r>
                  <a:rPr lang="en-GB" sz="1800" dirty="0">
                    <a:solidFill>
                      <a:srgbClr val="404040"/>
                    </a:solidFill>
                    <a:effectLst/>
                    <a:cs typeface="Times New Roman" panose="02020603050405020304" pitchFamily="18" charset="0"/>
                  </a:rPr>
                  <a:t> </a:t>
                </a:r>
                <a14:m>
                  <m:oMath xmlns:m="http://schemas.openxmlformats.org/officeDocument/2006/math">
                    <m:f>
                      <m:fPr>
                        <m:ctrlPr>
                          <a:rPr lang="en-GB" sz="1800" i="1" dirty="0" smtClean="0">
                            <a:solidFill>
                              <a:srgbClr val="404040"/>
                            </a:solidFill>
                            <a:effectLst/>
                            <a:latin typeface="Cambria Math" panose="02040503050406030204" pitchFamily="18" charset="0"/>
                            <a:cs typeface="Times New Roman" panose="02020603050405020304" pitchFamily="18" charset="0"/>
                          </a:rPr>
                        </m:ctrlPr>
                      </m:fPr>
                      <m:num>
                        <m:r>
                          <a:rPr lang="en-ZA" sz="1800" b="0" i="1" dirty="0" smtClean="0">
                            <a:solidFill>
                              <a:srgbClr val="404040"/>
                            </a:solidFill>
                            <a:effectLst/>
                            <a:latin typeface="Cambria Math" panose="02040503050406030204" pitchFamily="18" charset="0"/>
                            <a:cs typeface="Times New Roman" panose="02020603050405020304" pitchFamily="18" charset="0"/>
                          </a:rPr>
                          <m:t>1</m:t>
                        </m:r>
                      </m:num>
                      <m:den>
                        <m:r>
                          <a:rPr lang="en-ZA" sz="1800" i="1" dirty="0">
                            <a:solidFill>
                              <a:srgbClr val="404040"/>
                            </a:solidFill>
                            <a:latin typeface="Cambria Math" panose="02040503050406030204" pitchFamily="18" charset="0"/>
                            <a:cs typeface="Times New Roman" panose="02020603050405020304" pitchFamily="18" charset="0"/>
                          </a:rPr>
                          <m:t>4 </m:t>
                        </m:r>
                        <m:func>
                          <m:funcPr>
                            <m:ctrlPr>
                              <a:rPr lang="en-ZA" sz="1800" i="1" dirty="0">
                                <a:solidFill>
                                  <a:srgbClr val="404040"/>
                                </a:solidFill>
                                <a:latin typeface="Cambria Math" panose="02040503050406030204" pitchFamily="18" charset="0"/>
                                <a:cs typeface="Times New Roman" panose="02020603050405020304" pitchFamily="18" charset="0"/>
                              </a:rPr>
                            </m:ctrlPr>
                          </m:funcPr>
                          <m:fName>
                            <m:r>
                              <m:rPr>
                                <m:sty m:val="p"/>
                              </m:rPr>
                              <a:rPr lang="en-ZA" sz="1800" dirty="0">
                                <a:solidFill>
                                  <a:srgbClr val="404040"/>
                                </a:solidFill>
                                <a:latin typeface="Cambria Math" panose="02040503050406030204" pitchFamily="18" charset="0"/>
                                <a:cs typeface="Times New Roman" panose="02020603050405020304" pitchFamily="18" charset="0"/>
                              </a:rPr>
                              <m:t>cos</m:t>
                            </m:r>
                          </m:fName>
                          <m:e>
                            <m:d>
                              <m:dPr>
                                <m:ctrlPr>
                                  <a:rPr lang="en-ZA" sz="1800" i="1" dirty="0">
                                    <a:solidFill>
                                      <a:srgbClr val="404040"/>
                                    </a:solidFill>
                                    <a:latin typeface="Cambria Math" panose="02040503050406030204" pitchFamily="18" charset="0"/>
                                    <a:cs typeface="Times New Roman" panose="02020603050405020304" pitchFamily="18" charset="0"/>
                                  </a:rPr>
                                </m:ctrlPr>
                              </m:dPr>
                              <m:e>
                                <m:r>
                                  <a:rPr lang="en-ZA" sz="1800" i="1" dirty="0">
                                    <a:solidFill>
                                      <a:srgbClr val="404040"/>
                                    </a:solidFill>
                                    <a:latin typeface="Cambria Math" panose="02040503050406030204" pitchFamily="18" charset="0"/>
                                    <a:cs typeface="Times New Roman" panose="02020603050405020304" pitchFamily="18" charset="0"/>
                                  </a:rPr>
                                  <m:t>𝑥</m:t>
                                </m:r>
                              </m:e>
                            </m:d>
                            <m:r>
                              <a:rPr lang="en-ZA" sz="1800" i="1" dirty="0">
                                <a:solidFill>
                                  <a:srgbClr val="404040"/>
                                </a:solidFill>
                                <a:latin typeface="Cambria Math" panose="02040503050406030204" pitchFamily="18" charset="0"/>
                                <a:cs typeface="Times New Roman" panose="02020603050405020304" pitchFamily="18" charset="0"/>
                              </a:rPr>
                              <m:t>+5</m:t>
                            </m:r>
                          </m:e>
                        </m:func>
                      </m:den>
                    </m:f>
                  </m:oMath>
                </a14:m>
                <a:endParaRPr lang="en-GB" sz="1800" dirty="0">
                  <a:solidFill>
                    <a:srgbClr val="404040"/>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3"/>
                <a:stretch>
                  <a:fillRect l="-593" t="-1073" r="-667"/>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4" action="ppaction://hlinksldjump"/>
            <a:extLst>
              <a:ext uri="{FF2B5EF4-FFF2-40B4-BE49-F238E27FC236}">
                <a16:creationId xmlns:a16="http://schemas.microsoft.com/office/drawing/2014/main" id="{AF54D32D-D7E9-029D-9CCC-4D4022D8D9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9718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917C8-1147-6B03-1329-FA6E403AB276}"/>
              </a:ext>
            </a:extLst>
          </p:cNvPr>
          <p:cNvSpPr/>
          <p:nvPr/>
        </p:nvSpPr>
        <p:spPr>
          <a:xfrm>
            <a:off x="462013" y="127724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Picture 7" descr="Chart, diagram, histogram">
            <a:extLst>
              <a:ext uri="{FF2B5EF4-FFF2-40B4-BE49-F238E27FC236}">
                <a16:creationId xmlns:a16="http://schemas.microsoft.com/office/drawing/2014/main" id="{2DFA3974-89AD-1A38-428D-FDA2A2323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327" y="1729017"/>
            <a:ext cx="5128992" cy="3852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463F35B6-4290-587C-EF17-8CBEF9CBA0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238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E75966-9A8F-23BB-060C-ADCFE610CBFF}"/>
              </a:ext>
            </a:extLst>
          </p:cNvPr>
          <p:cNvSpPr/>
          <p:nvPr/>
        </p:nvSpPr>
        <p:spPr>
          <a:xfrm>
            <a:off x="471538" y="26630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2A9917C8-1147-6B03-1329-FA6E403AB276}"/>
              </a:ext>
            </a:extLst>
          </p:cNvPr>
          <p:cNvSpPr/>
          <p:nvPr/>
        </p:nvSpPr>
        <p:spPr>
          <a:xfrm>
            <a:off x="462013" y="156299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Many functions can work with symbolic variables. For example, </a:t>
                </a:r>
                <a:r>
                  <a:rPr lang="en-GB" sz="1500" dirty="0">
                    <a:effectLst/>
                    <a:latin typeface="Consolas" panose="020B0609020204030204" pitchFamily="49" charset="0"/>
                    <a:ea typeface="Times New Roman" panose="02020603050405020304" pitchFamily="18" charset="0"/>
                    <a:cs typeface="Times New Roman" panose="02020603050405020304" pitchFamily="18" charset="0"/>
                  </a:rPr>
                  <a:t>diff</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differentiates a function.</a:t>
                </a: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tabLst>
                    <a:tab pos="266700" algn="l"/>
                  </a:tabLst>
                </a:pPr>
                <a:r>
                  <a:rPr lang="en-GB"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f1 = diff(f) </a:t>
                </a:r>
              </a:p>
              <a:p>
                <a:pPr marL="0" indent="0" algn="just">
                  <a:buNone/>
                  <a:tabLst>
                    <a:tab pos="447675" algn="l"/>
                  </a:tabLst>
                </a:pPr>
                <a:r>
                  <a:rPr lang="en-GB" sz="15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f1(x) = </a:t>
                </a:r>
                <a:r>
                  <a:rPr lang="en-GB" sz="1500" dirty="0">
                    <a:solidFill>
                      <a:srgbClr val="404040"/>
                    </a:solidFill>
                    <a:effectLst/>
                    <a:cs typeface="Times New Roman" panose="02020603050405020304" pitchFamily="18" charset="0"/>
                  </a:rPr>
                  <a:t> </a:t>
                </a:r>
                <a14:m>
                  <m:oMath xmlns:m="http://schemas.openxmlformats.org/officeDocument/2006/math">
                    <m:f>
                      <m:fPr>
                        <m:ctrlPr>
                          <a:rPr lang="en-GB" sz="1500" i="1" dirty="0" smtClean="0">
                            <a:solidFill>
                              <a:srgbClr val="404040"/>
                            </a:solidFill>
                            <a:effectLst/>
                            <a:latin typeface="Cambria Math" panose="02040503050406030204" pitchFamily="18" charset="0"/>
                            <a:cs typeface="Times New Roman" panose="02020603050405020304" pitchFamily="18" charset="0"/>
                          </a:rPr>
                        </m:ctrlPr>
                      </m:fPr>
                      <m:num>
                        <m:r>
                          <a:rPr lang="en-ZA" sz="1500" b="0" i="1" dirty="0" smtClean="0">
                            <a:solidFill>
                              <a:srgbClr val="404040"/>
                            </a:solidFill>
                            <a:effectLst/>
                            <a:latin typeface="Cambria Math" panose="02040503050406030204" pitchFamily="18" charset="0"/>
                            <a:cs typeface="Times New Roman" panose="02020603050405020304" pitchFamily="18" charset="0"/>
                          </a:rPr>
                          <m:t>4 </m:t>
                        </m:r>
                        <m:func>
                          <m:funcPr>
                            <m:ctrlPr>
                              <a:rPr lang="en-ZA" sz="1500" b="0" i="1" dirty="0" smtClean="0">
                                <a:solidFill>
                                  <a:srgbClr val="404040"/>
                                </a:solidFill>
                                <a:effectLst/>
                                <a:latin typeface="Cambria Math" panose="02040503050406030204" pitchFamily="18" charset="0"/>
                                <a:cs typeface="Times New Roman" panose="02020603050405020304" pitchFamily="18" charset="0"/>
                              </a:rPr>
                            </m:ctrlPr>
                          </m:funcPr>
                          <m:fName>
                            <m:r>
                              <m:rPr>
                                <m:sty m:val="p"/>
                              </m:rPr>
                              <a:rPr lang="en-ZA" sz="1500" b="0" i="0" dirty="0" smtClean="0">
                                <a:solidFill>
                                  <a:srgbClr val="404040"/>
                                </a:solidFill>
                                <a:effectLst/>
                                <a:latin typeface="Cambria Math" panose="02040503050406030204" pitchFamily="18" charset="0"/>
                                <a:cs typeface="Times New Roman" panose="02020603050405020304" pitchFamily="18" charset="0"/>
                              </a:rPr>
                              <m:t>sin</m:t>
                            </m:r>
                          </m:fName>
                          <m:e>
                            <m:d>
                              <m:dPr>
                                <m:ctrlPr>
                                  <a:rPr lang="en-ZA" sz="1500" b="0" i="1" dirty="0" smtClean="0">
                                    <a:solidFill>
                                      <a:srgbClr val="404040"/>
                                    </a:solidFill>
                                    <a:effectLst/>
                                    <a:latin typeface="Cambria Math" panose="02040503050406030204" pitchFamily="18" charset="0"/>
                                    <a:cs typeface="Times New Roman" panose="02020603050405020304" pitchFamily="18" charset="0"/>
                                  </a:rPr>
                                </m:ctrlPr>
                              </m:dPr>
                              <m:e>
                                <m:r>
                                  <a:rPr lang="en-ZA" sz="1500" b="0" i="1" dirty="0" smtClean="0">
                                    <a:solidFill>
                                      <a:srgbClr val="404040"/>
                                    </a:solidFill>
                                    <a:effectLst/>
                                    <a:latin typeface="Cambria Math" panose="02040503050406030204" pitchFamily="18" charset="0"/>
                                    <a:cs typeface="Times New Roman" panose="02020603050405020304" pitchFamily="18" charset="0"/>
                                  </a:rPr>
                                  <m:t>𝑥</m:t>
                                </m:r>
                              </m:e>
                            </m:d>
                          </m:e>
                        </m:func>
                      </m:num>
                      <m:den>
                        <m:sSup>
                          <m:sSupPr>
                            <m:ctrlPr>
                              <a:rPr lang="en-GB" sz="1500" i="1" dirty="0" smtClean="0">
                                <a:solidFill>
                                  <a:srgbClr val="404040"/>
                                </a:solidFill>
                                <a:effectLst/>
                                <a:latin typeface="Cambria Math" panose="02040503050406030204" pitchFamily="18" charset="0"/>
                                <a:cs typeface="Times New Roman" panose="02020603050405020304" pitchFamily="18" charset="0"/>
                              </a:rPr>
                            </m:ctrlPr>
                          </m:sSupPr>
                          <m:e>
                            <m:d>
                              <m:dPr>
                                <m:ctrlPr>
                                  <a:rPr lang="en-GB" sz="1500" i="1" dirty="0">
                                    <a:solidFill>
                                      <a:srgbClr val="404040"/>
                                    </a:solidFill>
                                    <a:latin typeface="Cambria Math" panose="02040503050406030204" pitchFamily="18" charset="0"/>
                                    <a:cs typeface="Times New Roman" panose="02020603050405020304" pitchFamily="18" charset="0"/>
                                  </a:rPr>
                                </m:ctrlPr>
                              </m:dPr>
                              <m:e>
                                <m:r>
                                  <a:rPr lang="en-ZA" sz="1500" i="1" dirty="0">
                                    <a:solidFill>
                                      <a:srgbClr val="404040"/>
                                    </a:solidFill>
                                    <a:latin typeface="Cambria Math" panose="02040503050406030204" pitchFamily="18" charset="0"/>
                                    <a:cs typeface="Times New Roman" panose="02020603050405020304" pitchFamily="18" charset="0"/>
                                  </a:rPr>
                                  <m:t>4 </m:t>
                                </m:r>
                                <m:func>
                                  <m:funcPr>
                                    <m:ctrlPr>
                                      <a:rPr lang="en-ZA" sz="1500" i="1" dirty="0">
                                        <a:solidFill>
                                          <a:srgbClr val="404040"/>
                                        </a:solidFill>
                                        <a:latin typeface="Cambria Math" panose="02040503050406030204" pitchFamily="18" charset="0"/>
                                        <a:cs typeface="Times New Roman" panose="02020603050405020304" pitchFamily="18" charset="0"/>
                                      </a:rPr>
                                    </m:ctrlPr>
                                  </m:funcPr>
                                  <m:fName>
                                    <m:r>
                                      <m:rPr>
                                        <m:sty m:val="p"/>
                                      </m:rPr>
                                      <a:rPr lang="en-ZA" sz="1500" dirty="0">
                                        <a:solidFill>
                                          <a:srgbClr val="404040"/>
                                        </a:solidFill>
                                        <a:latin typeface="Cambria Math" panose="02040503050406030204" pitchFamily="18" charset="0"/>
                                        <a:cs typeface="Times New Roman" panose="02020603050405020304" pitchFamily="18" charset="0"/>
                                      </a:rPr>
                                      <m:t>cos</m:t>
                                    </m:r>
                                  </m:fName>
                                  <m:e>
                                    <m:d>
                                      <m:dPr>
                                        <m:ctrlPr>
                                          <a:rPr lang="en-ZA" sz="1500" i="1" dirty="0">
                                            <a:solidFill>
                                              <a:srgbClr val="404040"/>
                                            </a:solidFill>
                                            <a:latin typeface="Cambria Math" panose="02040503050406030204" pitchFamily="18" charset="0"/>
                                            <a:cs typeface="Times New Roman" panose="02020603050405020304" pitchFamily="18" charset="0"/>
                                          </a:rPr>
                                        </m:ctrlPr>
                                      </m:dPr>
                                      <m:e>
                                        <m:r>
                                          <a:rPr lang="en-ZA" sz="1500" i="1" dirty="0">
                                            <a:solidFill>
                                              <a:srgbClr val="404040"/>
                                            </a:solidFill>
                                            <a:latin typeface="Cambria Math" panose="02040503050406030204" pitchFamily="18" charset="0"/>
                                            <a:cs typeface="Times New Roman" panose="02020603050405020304" pitchFamily="18" charset="0"/>
                                          </a:rPr>
                                          <m:t>𝑥</m:t>
                                        </m:r>
                                      </m:e>
                                    </m:d>
                                    <m:r>
                                      <a:rPr lang="en-ZA" sz="1500" i="1" dirty="0">
                                        <a:solidFill>
                                          <a:srgbClr val="404040"/>
                                        </a:solidFill>
                                        <a:latin typeface="Cambria Math" panose="02040503050406030204" pitchFamily="18" charset="0"/>
                                        <a:cs typeface="Times New Roman" panose="02020603050405020304" pitchFamily="18" charset="0"/>
                                      </a:rPr>
                                      <m:t>+5</m:t>
                                    </m:r>
                                  </m:e>
                                </m:func>
                              </m:e>
                            </m:d>
                          </m:e>
                          <m:sup>
                            <m:r>
                              <a:rPr lang="en-ZA" sz="1500" b="0" i="1" dirty="0" smtClean="0">
                                <a:solidFill>
                                  <a:srgbClr val="404040"/>
                                </a:solidFill>
                                <a:effectLst/>
                                <a:latin typeface="Cambria Math" panose="02040503050406030204" pitchFamily="18" charset="0"/>
                                <a:cs typeface="Times New Roman" panose="02020603050405020304" pitchFamily="18" charset="0"/>
                              </a:rPr>
                              <m:t>2</m:t>
                            </m:r>
                          </m:sup>
                        </m:sSup>
                      </m:den>
                    </m:f>
                  </m:oMath>
                </a14:m>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tabLst>
                    <a:tab pos="266700" algn="l"/>
                  </a:tabLst>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buNone/>
                  <a:tabLst>
                    <a:tab pos="266700" algn="l"/>
                  </a:tabLst>
                </a:pPr>
                <a:r>
                  <a:rPr lang="en-GB" sz="1500" dirty="0">
                    <a:latin typeface="Helvetica" panose="020B0604020202020204" pitchFamily="34" charset="0"/>
                    <a:ea typeface="Times New Roman" panose="02020603050405020304" pitchFamily="18" charset="0"/>
                    <a:cs typeface="Times New Roman" panose="02020603050405020304" pitchFamily="18" charset="0"/>
                  </a:rPr>
                  <a:t>	</a:t>
                </a:r>
                <a:r>
                  <a:rPr lang="en-GB" sz="1500" dirty="0" err="1">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500" dirty="0">
                    <a:effectLst/>
                    <a:latin typeface="Consolas" panose="020B0609020204030204" pitchFamily="49" charset="0"/>
                    <a:ea typeface="Times New Roman" panose="02020603050405020304" pitchFamily="18" charset="0"/>
                    <a:cs typeface="Times New Roman" panose="02020603050405020304" pitchFamily="18" charset="0"/>
                  </a:rPr>
                  <a:t>(f1)</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l="-296" t="-715"/>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12" name="Picture 11" descr="Chart, line chart&#10;&#10;Description automatically generated">
            <a:extLst>
              <a:ext uri="{FF2B5EF4-FFF2-40B4-BE49-F238E27FC236}">
                <a16:creationId xmlns:a16="http://schemas.microsoft.com/office/drawing/2014/main" id="{CB370F1F-3B23-1769-3954-AE71247F1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816" y="3328009"/>
            <a:ext cx="4122367" cy="3096000"/>
          </a:xfrm>
          <a:prstGeom prst="rect">
            <a:avLst/>
          </a:prstGeom>
        </p:spPr>
      </p:pic>
      <p:pic>
        <p:nvPicPr>
          <p:cNvPr id="8" name="Graphic 7" descr="Chevron arrows with solid fill">
            <a:hlinkClick r:id="rId4" action="ppaction://hlinksldjump"/>
            <a:extLst>
              <a:ext uri="{FF2B5EF4-FFF2-40B4-BE49-F238E27FC236}">
                <a16:creationId xmlns:a16="http://schemas.microsoft.com/office/drawing/2014/main" id="{15210C6A-465D-53BD-333D-17170DD34B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1835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The above is just one example of how algebraic computation can be leveraged, so I encourage you to visit the </a:t>
            </a:r>
            <a:r>
              <a:rPr lang="en-GB"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Getting started with the Symbolic Math Toolbox</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for more ideas on how this approach can assist your workflow.</a:t>
            </a:r>
          </a:p>
          <a:p>
            <a:pPr marL="0" indent="0" algn="just">
              <a:buNone/>
            </a:pP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Now you try! Use the </a:t>
            </a:r>
            <a:r>
              <a:rPr lang="en-GB" sz="1500" dirty="0" err="1">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function to create a plot of </a:t>
            </a:r>
            <a:r>
              <a:rPr lang="en-GB" sz="1500" dirty="0">
                <a:effectLst/>
                <a:latin typeface="Consolas" panose="020B0609020204030204" pitchFamily="49" charset="0"/>
                <a:ea typeface="Times New Roman" panose="02020603050405020304" pitchFamily="18" charset="0"/>
                <a:cs typeface="Times New Roman" panose="02020603050405020304" pitchFamily="18" charset="0"/>
              </a:rPr>
              <a:t>sin(x)</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500" dirty="0">
                <a:effectLst/>
                <a:latin typeface="Consolas" panose="020B0609020204030204" pitchFamily="49" charset="0"/>
                <a:ea typeface="Times New Roman" panose="02020603050405020304" pitchFamily="18" charset="0"/>
                <a:cs typeface="Times New Roman" panose="02020603050405020304" pitchFamily="18" charset="0"/>
              </a:rPr>
              <a:t>cos(x)</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500" dirty="0">
                <a:effectLst/>
                <a:latin typeface="Consolas" panose="020B0609020204030204" pitchFamily="49" charset="0"/>
                <a:ea typeface="Times New Roman" panose="02020603050405020304" pitchFamily="18" charset="0"/>
                <a:cs typeface="Times New Roman" panose="02020603050405020304" pitchFamily="18" charset="0"/>
              </a:rPr>
              <a:t>tan(x)</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on the same set of simultaneously.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Hint: Combine the three trigonometric functions in an array, and remember to define </a:t>
            </a:r>
            <a:r>
              <a:rPr lang="en-GB" sz="15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as a symbolic variable.</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Untitled">
            <a:extLst>
              <a:ext uri="{FF2B5EF4-FFF2-40B4-BE49-F238E27FC236}">
                <a16:creationId xmlns:a16="http://schemas.microsoft.com/office/drawing/2014/main" id="{9B30BEAD-87EF-FE3A-68CC-E120A6BC29F1}"/>
              </a:ext>
            </a:extLst>
          </p:cNvPr>
          <p:cNvPicPr>
            <a:picLocks noChangeAspect="1"/>
          </p:cNvPicPr>
          <p:nvPr/>
        </p:nvPicPr>
        <p:blipFill>
          <a:blip r:embed="rId3"/>
          <a:stretch>
            <a:fillRect/>
          </a:stretch>
        </p:blipFill>
        <p:spPr>
          <a:xfrm>
            <a:off x="465023" y="2384953"/>
            <a:ext cx="567000" cy="540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6A57199A-ACFF-0D82-0779-757A836C95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09442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917C8-1147-6B03-1329-FA6E403AB276}"/>
              </a:ext>
            </a:extLst>
          </p:cNvPr>
          <p:cNvSpPr/>
          <p:nvPr/>
        </p:nvSpPr>
        <p:spPr>
          <a:xfrm>
            <a:off x="462013" y="1201046"/>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Symbolic Math</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493395" lvl="1" indent="0">
              <a:lnSpc>
                <a:spcPts val="1400"/>
              </a:lnSpc>
              <a:spcBef>
                <a:spcPts val="700"/>
              </a:spcBef>
              <a:buNone/>
            </a:pPr>
            <a:r>
              <a:rPr lang="en-GB"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syms</a:t>
            </a:r>
            <a:r>
              <a:rPr lang="en-GB"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3395" lvl="1" indent="0">
              <a:lnSpc>
                <a:spcPts val="1400"/>
              </a:lnSpc>
              <a:spcAft>
                <a:spcPts val="700"/>
              </a:spcAft>
              <a:buNone/>
            </a:pPr>
            <a:r>
              <a:rPr lang="en-GB"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fplot</a:t>
            </a:r>
            <a:r>
              <a:rPr lang="en-GB"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([sin(x),cos(x),tan(x)])</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Beyond Introduction to Programming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11" name="Picture 10" descr="Chart, histogram">
            <a:extLst>
              <a:ext uri="{FF2B5EF4-FFF2-40B4-BE49-F238E27FC236}">
                <a16:creationId xmlns:a16="http://schemas.microsoft.com/office/drawing/2014/main" id="{BCDAD674-AB6A-8F7D-D7F6-DBAB12EBE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429" y="1996983"/>
            <a:ext cx="5272787" cy="396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6BB8A495-116E-DF02-4921-85D96AC397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66538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3434</TotalTime>
  <Words>2007</Words>
  <Application>Microsoft Office PowerPoint</Application>
  <PresentationFormat>On-screen Show (4:3)</PresentationFormat>
  <Paragraphs>247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Consolas</vt:lpstr>
      <vt:lpstr>Helvetica</vt:lpstr>
      <vt:lpstr>Symbol</vt:lpstr>
      <vt:lpstr>Office Theme</vt:lpstr>
      <vt:lpstr>Beyond Introduction to Programming </vt:lpstr>
      <vt:lpstr>Table of Contents</vt:lpstr>
      <vt:lpstr>Recap of Week 6, Part 2: Interoperability</vt:lpstr>
      <vt:lpstr>Beyond the Introduction to Programming</vt:lpstr>
      <vt:lpstr>Symbolic Math</vt:lpstr>
      <vt:lpstr>Symbolic Math</vt:lpstr>
      <vt:lpstr>Symbolic Math</vt:lpstr>
      <vt:lpstr>Symbolic Math</vt:lpstr>
      <vt:lpstr>Symbolic Math</vt:lpstr>
      <vt:lpstr>Symbolic Math</vt:lpstr>
      <vt:lpstr>Symbolic Math</vt:lpstr>
      <vt:lpstr>Symbolic Math</vt:lpstr>
      <vt:lpstr>Object-Oriented Programming (OOP)</vt:lpstr>
      <vt:lpstr>Object-Oriented Programming (OOP)</vt:lpstr>
      <vt:lpstr>Object-Oriented Programming (OOP)</vt:lpstr>
      <vt:lpstr>Object-Oriented Programming (OOP)</vt:lpstr>
      <vt:lpstr>Object-Oriented Programming (OOP)</vt:lpstr>
      <vt:lpstr>Simulink</vt:lpstr>
      <vt:lpstr>Simulink</vt:lpstr>
      <vt:lpstr>Simulink</vt:lpstr>
      <vt:lpstr>Simulink</vt:lpstr>
      <vt:lpstr>Simulink</vt:lpstr>
      <vt:lpstr>What we've covered this week in part 3: Beyond Introduction to Programming</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519</cp:revision>
  <dcterms:created xsi:type="dcterms:W3CDTF">2023-05-01T18:31:50Z</dcterms:created>
  <dcterms:modified xsi:type="dcterms:W3CDTF">2023-05-09T01:42:49Z</dcterms:modified>
</cp:coreProperties>
</file>