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3" r:id="rId7"/>
    <p:sldId id="260" r:id="rId8"/>
    <p:sldId id="262" r:id="rId9"/>
    <p:sldId id="264" r:id="rId10"/>
    <p:sldId id="265" r:id="rId11"/>
    <p:sldId id="261" r:id="rId12"/>
    <p:sldId id="269" r:id="rId13"/>
    <p:sldId id="266" r:id="rId14"/>
    <p:sldId id="267"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A57F71F-2449-4368-A51A-B3B123DAC21A}">
          <p14:sldIdLst>
            <p14:sldId id="256"/>
            <p14:sldId id="257"/>
            <p14:sldId id="258"/>
            <p14:sldId id="259"/>
            <p14:sldId id="268"/>
            <p14:sldId id="263"/>
            <p14:sldId id="260"/>
            <p14:sldId id="262"/>
            <p14:sldId id="264"/>
            <p14:sldId id="265"/>
            <p14:sldId id="261"/>
            <p14:sldId id="269"/>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34FF6-906B-4B86-BBA5-F38B8ECE29F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8C18026-400D-4D5E-B103-2D85165A2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58E11FF-0977-402C-8662-19FD19F550D1}"/>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1EB6C8A3-4559-4601-B31F-F300FB910E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29D25F-BF5B-4172-AEE3-A1DE544B4A82}"/>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0374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62ABC-54F6-45BE-A83C-EE5C2DDA34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23D8536-C252-4EB8-A4C4-24928C7551E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77A4F4B-8781-485F-B040-E19D81534D19}"/>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C0C8D3BE-954B-47AF-B906-C54D3721C5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924DB7-DDAC-4D46-AA70-6DAD11F29C7D}"/>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125391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B5A47A5-9BCE-43E9-AE14-0041E7F89F0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4DCCA6F-F3F0-4F5E-8DF7-333808A5402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03564C-FAE7-4439-82F4-2BC84A0BF04D}"/>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F49C5A7B-F4C0-4729-8E6A-69AD341308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1CECD6-F7C7-4122-A79D-0EFCC6BF2E7A}"/>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14710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86364B-5FE6-427A-A58B-130734A15D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F345316-4A56-4A58-9616-811EBBA8BCF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4245C0-F508-44ED-9B9A-E0C115B68CB4}"/>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1064092A-86D8-470A-A992-1D2A9CA3DB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97A9D6-6FA9-4B4B-8BD6-CE37AC4EB150}"/>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63417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398F6-4CFB-42AF-AB6A-67F5A691CF6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8AF348-C840-4993-A222-5E325462C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8612A82-2820-4B02-AC7B-41D59E3BDE74}"/>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17AD8388-E24C-4431-AAA8-4054B1CB1A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71BC25-38CC-4E36-BCB4-83B8EBC5974E}"/>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54348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784E1-B691-4C83-A4D8-4EFA18A6213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698597-E9B1-44FF-97A6-08ED2DD5C18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535525-1817-4FD3-AD65-C34559D3E6F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3C65663-BBBC-4280-871D-6180A1EF07F0}"/>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6" name="Fußzeilenplatzhalter 5">
            <a:extLst>
              <a:ext uri="{FF2B5EF4-FFF2-40B4-BE49-F238E27FC236}">
                <a16:creationId xmlns:a16="http://schemas.microsoft.com/office/drawing/2014/main" id="{9E354447-BF0B-4E0D-A882-8DF2F6DFB0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BE3FE53-F877-4832-A5F6-DD4B31764440}"/>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430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EEBE9-CD9F-4A36-90AA-4EBB235AA42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89E95C1-7934-4D7A-9C93-0257F6C0C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27F21EB-A262-4672-85BD-D754398AA29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47C2249-F96E-49C6-BDED-C4CEBF990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6CFC080-5279-4FD0-8B66-FF4AE831D54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43295CE-DF40-49B3-9BF4-56259A447EBB}"/>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8" name="Fußzeilenplatzhalter 7">
            <a:extLst>
              <a:ext uri="{FF2B5EF4-FFF2-40B4-BE49-F238E27FC236}">
                <a16:creationId xmlns:a16="http://schemas.microsoft.com/office/drawing/2014/main" id="{3C1D1F8B-B5F5-4AEC-BBE0-5CC98FDC341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0472F39-E7CA-48B4-9E95-C406C85923D8}"/>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5356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06F87-0D85-417C-B099-9199A038DB1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1633D4-2893-47A1-AEDD-2BAF74EFAB0D}"/>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4" name="Fußzeilenplatzhalter 3">
            <a:extLst>
              <a:ext uri="{FF2B5EF4-FFF2-40B4-BE49-F238E27FC236}">
                <a16:creationId xmlns:a16="http://schemas.microsoft.com/office/drawing/2014/main" id="{07F31887-9C3C-44DD-916D-268C9ED379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77CD86B-CB1D-4261-8C8A-C20975632BD2}"/>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71909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1AAA1F9-D473-4FC3-B459-B8BBC421346F}"/>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3" name="Fußzeilenplatzhalter 2">
            <a:extLst>
              <a:ext uri="{FF2B5EF4-FFF2-40B4-BE49-F238E27FC236}">
                <a16:creationId xmlns:a16="http://schemas.microsoft.com/office/drawing/2014/main" id="{FEE11DBB-2572-45D3-B9EC-DF138DC874D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A0DD49D-38AE-4C9E-8861-6A5F6E4EB955}"/>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83250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5C76E-7747-45F1-B843-93981D7195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D66E18A-11EA-405E-9BEE-D70DC0A22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CCB60A0-A653-40F0-AB04-FF85DEB0A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1963697-748D-492B-90AB-8F6D619AD0C5}"/>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6" name="Fußzeilenplatzhalter 5">
            <a:extLst>
              <a:ext uri="{FF2B5EF4-FFF2-40B4-BE49-F238E27FC236}">
                <a16:creationId xmlns:a16="http://schemas.microsoft.com/office/drawing/2014/main" id="{8F63E7D6-BB72-4A4C-BA1F-EBEE85D15F6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6117796-7B8B-45A8-9ECB-B757875700E6}"/>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54640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00B2A-48AF-4C12-939A-7F91B74111F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8E13231-F25F-40E7-9A79-BDB70660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07758F0-DFFC-4598-808E-2EE6C9617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0B006A-1785-4115-8B13-3A4C9FFC0A33}"/>
              </a:ext>
            </a:extLst>
          </p:cNvPr>
          <p:cNvSpPr>
            <a:spLocks noGrp="1"/>
          </p:cNvSpPr>
          <p:nvPr>
            <p:ph type="dt" sz="half" idx="10"/>
          </p:nvPr>
        </p:nvSpPr>
        <p:spPr/>
        <p:txBody>
          <a:bodyPr/>
          <a:lstStyle/>
          <a:p>
            <a:fld id="{86C0A107-932F-4F75-9D1D-27987C070C27}" type="datetimeFigureOut">
              <a:rPr lang="de-DE" smtClean="0"/>
              <a:t>27.01.2022</a:t>
            </a:fld>
            <a:endParaRPr lang="de-DE"/>
          </a:p>
        </p:txBody>
      </p:sp>
      <p:sp>
        <p:nvSpPr>
          <p:cNvPr id="6" name="Fußzeilenplatzhalter 5">
            <a:extLst>
              <a:ext uri="{FF2B5EF4-FFF2-40B4-BE49-F238E27FC236}">
                <a16:creationId xmlns:a16="http://schemas.microsoft.com/office/drawing/2014/main" id="{F472392A-561A-419E-B96E-7A903E541D6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FBCE0D-742A-4C0B-962D-517DD687F6A6}"/>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50610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254E1E-4AF6-48E2-9967-5CE25BF32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4CBF139-ABBD-436F-9619-50797631E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A63C46-0BFA-4E55-AE6F-59646FD32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0A107-932F-4F75-9D1D-27987C070C27}" type="datetimeFigureOut">
              <a:rPr lang="de-DE" smtClean="0"/>
              <a:t>27.01.2022</a:t>
            </a:fld>
            <a:endParaRPr lang="de-DE"/>
          </a:p>
        </p:txBody>
      </p:sp>
      <p:sp>
        <p:nvSpPr>
          <p:cNvPr id="5" name="Fußzeilenplatzhalter 4">
            <a:extLst>
              <a:ext uri="{FF2B5EF4-FFF2-40B4-BE49-F238E27FC236}">
                <a16:creationId xmlns:a16="http://schemas.microsoft.com/office/drawing/2014/main" id="{6CD76899-75EE-4092-B02A-061D48EB6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10C13CC-DE78-44CC-A5B8-3B7DBBA29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80C7B-966C-477B-80FA-71711CC4AFBB}" type="slidenum">
              <a:rPr lang="de-DE" smtClean="0"/>
              <a:t>‹Nr.›</a:t>
            </a:fld>
            <a:endParaRPr lang="de-DE"/>
          </a:p>
        </p:txBody>
      </p:sp>
    </p:spTree>
    <p:extLst>
      <p:ext uri="{BB962C8B-B14F-4D97-AF65-F5344CB8AC3E}">
        <p14:creationId xmlns:p14="http://schemas.microsoft.com/office/powerpoint/2010/main" val="260933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EC4A7D-A4E6-4FF1-8773-A8929030A6BE}"/>
              </a:ext>
            </a:extLst>
          </p:cNvPr>
          <p:cNvSpPr>
            <a:spLocks noGrp="1"/>
          </p:cNvSpPr>
          <p:nvPr>
            <p:ph type="ctrTitle"/>
          </p:nvPr>
        </p:nvSpPr>
        <p:spPr/>
        <p:txBody>
          <a:bodyPr/>
          <a:lstStyle/>
          <a:p>
            <a:r>
              <a:rPr lang="de-DE" dirty="0"/>
              <a:t>OOP</a:t>
            </a:r>
          </a:p>
        </p:txBody>
      </p:sp>
      <p:sp>
        <p:nvSpPr>
          <p:cNvPr id="3" name="Untertitel 2">
            <a:extLst>
              <a:ext uri="{FF2B5EF4-FFF2-40B4-BE49-F238E27FC236}">
                <a16:creationId xmlns:a16="http://schemas.microsoft.com/office/drawing/2014/main" id="{3DF47EF4-B438-4E7D-A0DC-59F65DD2F53C}"/>
              </a:ext>
            </a:extLst>
          </p:cNvPr>
          <p:cNvSpPr>
            <a:spLocks noGrp="1"/>
          </p:cNvSpPr>
          <p:nvPr>
            <p:ph type="subTitle" idx="1"/>
          </p:nvPr>
        </p:nvSpPr>
        <p:spPr/>
        <p:txBody>
          <a:bodyPr/>
          <a:lstStyle/>
          <a:p>
            <a:r>
              <a:rPr lang="de-DE" dirty="0"/>
              <a:t>Java </a:t>
            </a:r>
            <a:r>
              <a:rPr lang="de-DE" dirty="0" err="1"/>
              <a:t>version</a:t>
            </a:r>
            <a:endParaRPr lang="de-DE" dirty="0"/>
          </a:p>
        </p:txBody>
      </p:sp>
    </p:spTree>
    <p:extLst>
      <p:ext uri="{BB962C8B-B14F-4D97-AF65-F5344CB8AC3E}">
        <p14:creationId xmlns:p14="http://schemas.microsoft.com/office/powerpoint/2010/main" val="81639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Vererbung -</a:t>
            </a:r>
            <a:endParaRPr lang="de-DE" dirty="0">
              <a:solidFill>
                <a:schemeClr val="bg1">
                  <a:lumMod val="75000"/>
                </a:schemeClr>
              </a:solidFill>
            </a:endParaRPr>
          </a:p>
        </p:txBody>
      </p:sp>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1302985" cy="646331"/>
            </a:xfrm>
            <a:prstGeom prst="rect">
              <a:avLst/>
            </a:prstGeom>
            <a:noFill/>
          </p:spPr>
          <p:txBody>
            <a:bodyPr wrap="none" rtlCol="0">
              <a:spAutoFit/>
            </a:bodyPr>
            <a:lstStyle/>
            <a:p>
              <a:pPr marL="285750" indent="-285750">
                <a:buFontTx/>
                <a:buChar char="-"/>
              </a:pPr>
              <a:r>
                <a:rPr lang="de-DE" dirty="0"/>
                <a:t>attribut0</a:t>
              </a:r>
            </a:p>
            <a:p>
              <a:pPr marL="285750" indent="-285750">
                <a:buFontTx/>
                <a:buChar char="-"/>
              </a:pPr>
              <a:r>
                <a:rPr lang="de-DE" dirty="0"/>
                <a:t>attribut1</a:t>
              </a:r>
            </a:p>
          </p:txBody>
        </p:sp>
      </p:grpSp>
      <p:sp>
        <p:nvSpPr>
          <p:cNvPr id="16" name="Textfeld 15">
            <a:extLst>
              <a:ext uri="{FF2B5EF4-FFF2-40B4-BE49-F238E27FC236}">
                <a16:creationId xmlns:a16="http://schemas.microsoft.com/office/drawing/2014/main" id="{9C78366B-AE22-4D47-8276-EEA91EEA3145}"/>
              </a:ext>
            </a:extLst>
          </p:cNvPr>
          <p:cNvSpPr txBox="1"/>
          <p:nvPr/>
        </p:nvSpPr>
        <p:spPr>
          <a:xfrm>
            <a:off x="1284154" y="5518635"/>
            <a:ext cx="9623691" cy="923330"/>
          </a:xfrm>
          <a:prstGeom prst="rect">
            <a:avLst/>
          </a:prstGeom>
          <a:noFill/>
        </p:spPr>
        <p:txBody>
          <a:bodyPr wrap="square" rtlCol="0">
            <a:spAutoFit/>
          </a:bodyPr>
          <a:lstStyle/>
          <a:p>
            <a:r>
              <a:rPr lang="de-DE" b="1" dirty="0"/>
              <a:t>Vererbung</a:t>
            </a:r>
          </a:p>
          <a:p>
            <a:r>
              <a:rPr lang="de-DE" dirty="0"/>
              <a:t>Die Eigenschaften der Basis-/Elternklasse werden weiter vererbt, das heißt Klasse1 hat Zugriff auf alle die Methoden und Attribute der Basisklasse, die nicht private oder </a:t>
            </a:r>
            <a:r>
              <a:rPr lang="de-DE" dirty="0" err="1"/>
              <a:t>konstruktor</a:t>
            </a:r>
            <a:r>
              <a:rPr lang="de-DE" dirty="0"/>
              <a:t> sind.</a:t>
            </a:r>
          </a:p>
        </p:txBody>
      </p:sp>
      <p:grpSp>
        <p:nvGrpSpPr>
          <p:cNvPr id="18" name="Gruppieren 17">
            <a:extLst>
              <a:ext uri="{FF2B5EF4-FFF2-40B4-BE49-F238E27FC236}">
                <a16:creationId xmlns:a16="http://schemas.microsoft.com/office/drawing/2014/main" id="{D6E3DEB9-C732-49F3-8DC1-720D30B0E207}"/>
              </a:ext>
            </a:extLst>
          </p:cNvPr>
          <p:cNvGrpSpPr/>
          <p:nvPr/>
        </p:nvGrpSpPr>
        <p:grpSpPr>
          <a:xfrm>
            <a:off x="6400322" y="2040530"/>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772969" cy="369332"/>
            </a:xfrm>
            <a:prstGeom prst="rect">
              <a:avLst/>
            </a:prstGeom>
            <a:noFill/>
          </p:spPr>
          <p:txBody>
            <a:bodyPr wrap="none" rtlCol="0">
              <a:spAutoFit/>
            </a:bodyPr>
            <a:lstStyle/>
            <a:p>
              <a:r>
                <a:rPr lang="de-DE" i="1" dirty="0"/>
                <a:t>Klass1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sp>
        <p:nvSpPr>
          <p:cNvPr id="10" name="Textfeld 9">
            <a:extLst>
              <a:ext uri="{FF2B5EF4-FFF2-40B4-BE49-F238E27FC236}">
                <a16:creationId xmlns:a16="http://schemas.microsoft.com/office/drawing/2014/main" id="{A4C6B65D-196A-4649-9D1C-A9AF9447CE8C}"/>
              </a:ext>
            </a:extLst>
          </p:cNvPr>
          <p:cNvSpPr txBox="1"/>
          <p:nvPr/>
        </p:nvSpPr>
        <p:spPr>
          <a:xfrm>
            <a:off x="2816597" y="1626348"/>
            <a:ext cx="2424766" cy="369332"/>
          </a:xfrm>
          <a:prstGeom prst="rect">
            <a:avLst/>
          </a:prstGeom>
          <a:noFill/>
        </p:spPr>
        <p:txBody>
          <a:bodyPr wrap="none" rtlCol="0">
            <a:spAutoFit/>
          </a:bodyPr>
          <a:lstStyle/>
          <a:p>
            <a:r>
              <a:rPr lang="de-DE" dirty="0"/>
              <a:t>Basisklasse/Elternklasse</a:t>
            </a:r>
          </a:p>
        </p:txBody>
      </p:sp>
      <p:sp>
        <p:nvSpPr>
          <p:cNvPr id="25" name="Textfeld 24">
            <a:extLst>
              <a:ext uri="{FF2B5EF4-FFF2-40B4-BE49-F238E27FC236}">
                <a16:creationId xmlns:a16="http://schemas.microsoft.com/office/drawing/2014/main" id="{ABF47C42-2864-4D1B-B1A5-87321A12FF87}"/>
              </a:ext>
            </a:extLst>
          </p:cNvPr>
          <p:cNvSpPr txBox="1"/>
          <p:nvPr/>
        </p:nvSpPr>
        <p:spPr>
          <a:xfrm>
            <a:off x="6880708" y="1626348"/>
            <a:ext cx="1253869" cy="369332"/>
          </a:xfrm>
          <a:prstGeom prst="rect">
            <a:avLst/>
          </a:prstGeom>
          <a:noFill/>
        </p:spPr>
        <p:txBody>
          <a:bodyPr wrap="none" rtlCol="0">
            <a:spAutoFit/>
          </a:bodyPr>
          <a:lstStyle/>
          <a:p>
            <a:r>
              <a:rPr lang="de-DE" dirty="0"/>
              <a:t>Kindsklasse</a:t>
            </a:r>
          </a:p>
        </p:txBody>
      </p:sp>
      <p:cxnSp>
        <p:nvCxnSpPr>
          <p:cNvPr id="12" name="Gerade Verbindung mit Pfeil 11">
            <a:extLst>
              <a:ext uri="{FF2B5EF4-FFF2-40B4-BE49-F238E27FC236}">
                <a16:creationId xmlns:a16="http://schemas.microsoft.com/office/drawing/2014/main" id="{6CC3286C-4678-4763-8AD0-A9447F015A21}"/>
              </a:ext>
            </a:extLst>
          </p:cNvPr>
          <p:cNvCxnSpPr/>
          <p:nvPr/>
        </p:nvCxnSpPr>
        <p:spPr>
          <a:xfrm flipH="1">
            <a:off x="5136304" y="3546445"/>
            <a:ext cx="1264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63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58A17-9AAE-481A-B690-A23581CF5601}"/>
              </a:ext>
            </a:extLst>
          </p:cNvPr>
          <p:cNvSpPr>
            <a:spLocks noGrp="1"/>
          </p:cNvSpPr>
          <p:nvPr>
            <p:ph type="title"/>
          </p:nvPr>
        </p:nvSpPr>
        <p:spPr/>
        <p:txBody>
          <a:bodyPr/>
          <a:lstStyle/>
          <a:p>
            <a:r>
              <a:rPr lang="de-DE" dirty="0"/>
              <a:t>Abstrakte Klassen und Methoden</a:t>
            </a:r>
          </a:p>
        </p:txBody>
      </p:sp>
      <p:sp>
        <p:nvSpPr>
          <p:cNvPr id="3" name="Inhaltsplatzhalter 2">
            <a:extLst>
              <a:ext uri="{FF2B5EF4-FFF2-40B4-BE49-F238E27FC236}">
                <a16:creationId xmlns:a16="http://schemas.microsoft.com/office/drawing/2014/main" id="{424BD671-2E07-4428-A73A-B96DC8ACE6EE}"/>
              </a:ext>
            </a:extLst>
          </p:cNvPr>
          <p:cNvSpPr>
            <a:spLocks noGrp="1"/>
          </p:cNvSpPr>
          <p:nvPr>
            <p:ph idx="1"/>
          </p:nvPr>
        </p:nvSpPr>
        <p:spPr/>
        <p:txBody>
          <a:bodyPr>
            <a:normAutofit fontScale="85000" lnSpcReduction="20000"/>
          </a:bodyPr>
          <a:lstStyle/>
          <a:p>
            <a:r>
              <a:rPr lang="de-DE" dirty="0"/>
              <a:t>Eine Klasse in der eine abstrakte Methode ist muss auch abstrakt sein </a:t>
            </a:r>
          </a:p>
          <a:p>
            <a:r>
              <a:rPr lang="de-DE" dirty="0"/>
              <a:t>Eine abstrakte Methode kann nicht </a:t>
            </a:r>
            <a:r>
              <a:rPr lang="de-DE" dirty="0" err="1"/>
              <a:t>static</a:t>
            </a:r>
            <a:r>
              <a:rPr lang="de-DE" dirty="0"/>
              <a:t> sein, da dafür ein Objekt eistieren müsste</a:t>
            </a:r>
          </a:p>
          <a:p>
            <a:r>
              <a:rPr lang="de-DE" dirty="0"/>
              <a:t>Können </a:t>
            </a:r>
            <a:r>
              <a:rPr lang="de-DE" dirty="0" err="1"/>
              <a:t>objekte</a:t>
            </a:r>
            <a:r>
              <a:rPr lang="de-DE" dirty="0"/>
              <a:t> erzeugt werden? Nein</a:t>
            </a:r>
          </a:p>
          <a:p>
            <a:r>
              <a:rPr lang="de-DE" dirty="0"/>
              <a:t>Glossar:</a:t>
            </a:r>
          </a:p>
          <a:p>
            <a:pPr lvl="1"/>
            <a:r>
              <a:rPr lang="de-DE" dirty="0"/>
              <a:t>Mit einer abstrakten Klasse kann in einer Klassenhierarchie eine Oberklasse modelliert werden, welche abstrakte Methoden enthält, die erst in abgeleiteten Unterklassen implementiert werden. Die abstrakte Oberklasse </a:t>
            </a:r>
            <a:r>
              <a:rPr lang="de-DE" dirty="0" err="1"/>
              <a:t>GeometrischeFigur</a:t>
            </a:r>
            <a:r>
              <a:rPr lang="de-DE" dirty="0"/>
              <a:t> kann beispielsweise die abstrakte Methode </a:t>
            </a:r>
            <a:r>
              <a:rPr lang="de-DE" dirty="0" err="1"/>
              <a:t>berechneFläche</a:t>
            </a:r>
            <a:r>
              <a:rPr lang="de-DE" dirty="0"/>
              <a:t>()</a:t>
            </a:r>
            <a:br>
              <a:rPr lang="de-DE" dirty="0"/>
            </a:br>
            <a:r>
              <a:rPr lang="de-DE" dirty="0"/>
              <a:t>definieren, die jeweils in den beiden Unterklassen Rechteck und Kreis implementiert wird.</a:t>
            </a:r>
          </a:p>
          <a:p>
            <a:r>
              <a:rPr lang="de-DE" dirty="0"/>
              <a:t>Notation in Java:</a:t>
            </a:r>
          </a:p>
          <a:p>
            <a:pPr marL="0" indent="0">
              <a:buNone/>
            </a:pPr>
            <a:r>
              <a:rPr lang="de-DE" dirty="0" err="1">
                <a:latin typeface="Consolas" panose="020B0609020204030204" pitchFamily="49" charset="0"/>
              </a:rPr>
              <a:t>public</a:t>
            </a:r>
            <a:r>
              <a:rPr lang="de-DE" dirty="0">
                <a:latin typeface="Consolas" panose="020B0609020204030204" pitchFamily="49" charset="0"/>
              </a:rPr>
              <a:t> </a:t>
            </a:r>
            <a:r>
              <a:rPr lang="de-DE" dirty="0" err="1">
                <a:latin typeface="Consolas" panose="020B0609020204030204" pitchFamily="49" charset="0"/>
              </a:rPr>
              <a:t>abstract</a:t>
            </a:r>
            <a:r>
              <a:rPr lang="de-DE" dirty="0">
                <a:latin typeface="Consolas" panose="020B0609020204030204" pitchFamily="49" charset="0"/>
              </a:rPr>
              <a:t> </a:t>
            </a:r>
            <a:r>
              <a:rPr lang="de-DE" dirty="0" err="1">
                <a:latin typeface="Consolas" panose="020B0609020204030204" pitchFamily="49" charset="0"/>
              </a:rPr>
              <a:t>class</a:t>
            </a:r>
            <a:r>
              <a:rPr lang="de-DE" dirty="0">
                <a:latin typeface="Consolas" panose="020B0609020204030204" pitchFamily="49" charset="0"/>
              </a:rPr>
              <a:t> Abstract {</a:t>
            </a:r>
            <a:br>
              <a:rPr lang="de-DE" dirty="0">
                <a:latin typeface="Consolas" panose="020B0609020204030204" pitchFamily="49" charset="0"/>
              </a:rPr>
            </a:br>
            <a:r>
              <a:rPr lang="de-DE" dirty="0">
                <a:latin typeface="Consolas" panose="020B0609020204030204" pitchFamily="49" charset="0"/>
              </a:rPr>
              <a:t>	</a:t>
            </a:r>
            <a:r>
              <a:rPr lang="de-DE" dirty="0" err="1">
                <a:latin typeface="Consolas" panose="020B0609020204030204" pitchFamily="49" charset="0"/>
              </a:rPr>
              <a:t>public</a:t>
            </a:r>
            <a:r>
              <a:rPr lang="de-DE" dirty="0">
                <a:latin typeface="Consolas" panose="020B0609020204030204" pitchFamily="49" charset="0"/>
              </a:rPr>
              <a:t> </a:t>
            </a:r>
            <a:r>
              <a:rPr lang="de-DE" dirty="0" err="1">
                <a:latin typeface="Consolas" panose="020B0609020204030204" pitchFamily="49" charset="0"/>
              </a:rPr>
              <a:t>abstract</a:t>
            </a:r>
            <a:r>
              <a:rPr lang="de-DE" dirty="0">
                <a:latin typeface="Consolas" panose="020B0609020204030204" pitchFamily="49" charset="0"/>
              </a:rPr>
              <a:t> </a:t>
            </a:r>
            <a:r>
              <a:rPr lang="de-DE" dirty="0" err="1">
                <a:latin typeface="Consolas" panose="020B0609020204030204" pitchFamily="49" charset="0"/>
              </a:rPr>
              <a:t>void</a:t>
            </a:r>
            <a:r>
              <a:rPr lang="de-DE" dirty="0">
                <a:latin typeface="Consolas" panose="020B0609020204030204" pitchFamily="49" charset="0"/>
              </a:rPr>
              <a:t> </a:t>
            </a:r>
            <a:r>
              <a:rPr lang="de-DE" dirty="0" err="1">
                <a:latin typeface="Consolas" panose="020B0609020204030204" pitchFamily="49" charset="0"/>
              </a:rPr>
              <a:t>method</a:t>
            </a:r>
            <a:r>
              <a:rPr lang="de-DE" dirty="0">
                <a:latin typeface="Consolas" panose="020B0609020204030204" pitchFamily="49" charset="0"/>
              </a:rPr>
              <a:t>();</a:t>
            </a:r>
            <a:br>
              <a:rPr lang="de-DE" dirty="0">
                <a:latin typeface="Consolas" panose="020B0609020204030204" pitchFamily="49" charset="0"/>
              </a:rPr>
            </a:br>
            <a:r>
              <a:rPr lang="de-DE" dirty="0">
                <a:latin typeface="Consolas" panose="020B0609020204030204" pitchFamily="49" charset="0"/>
              </a:rPr>
              <a:t>}</a:t>
            </a:r>
          </a:p>
        </p:txBody>
      </p:sp>
    </p:spTree>
    <p:extLst>
      <p:ext uri="{BB962C8B-B14F-4D97-AF65-F5344CB8AC3E}">
        <p14:creationId xmlns:p14="http://schemas.microsoft.com/office/powerpoint/2010/main" val="376779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90CD1-3C50-4C8F-A04E-D49D3CA0D9D2}"/>
              </a:ext>
            </a:extLst>
          </p:cNvPr>
          <p:cNvSpPr>
            <a:spLocks noGrp="1"/>
          </p:cNvSpPr>
          <p:nvPr>
            <p:ph type="ctrTitle"/>
          </p:nvPr>
        </p:nvSpPr>
        <p:spPr/>
        <p:txBody>
          <a:bodyPr/>
          <a:lstStyle/>
          <a:p>
            <a:r>
              <a:rPr lang="de-DE" dirty="0"/>
              <a:t>Anhang</a:t>
            </a:r>
          </a:p>
        </p:txBody>
      </p:sp>
      <p:sp>
        <p:nvSpPr>
          <p:cNvPr id="3" name="Untertitel 2">
            <a:extLst>
              <a:ext uri="{FF2B5EF4-FFF2-40B4-BE49-F238E27FC236}">
                <a16:creationId xmlns:a16="http://schemas.microsoft.com/office/drawing/2014/main" id="{C8CEC03F-D743-4D2C-83D1-6879D308BCE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00313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01948-8BB2-4707-95AE-465BB75A66B4}"/>
              </a:ext>
            </a:extLst>
          </p:cNvPr>
          <p:cNvSpPr>
            <a:spLocks noGrp="1"/>
          </p:cNvSpPr>
          <p:nvPr>
            <p:ph type="title"/>
          </p:nvPr>
        </p:nvSpPr>
        <p:spPr/>
        <p:txBody>
          <a:bodyPr/>
          <a:lstStyle/>
          <a:p>
            <a:r>
              <a:rPr lang="de-DE" dirty="0"/>
              <a:t>interface</a:t>
            </a:r>
          </a:p>
        </p:txBody>
      </p:sp>
      <p:sp>
        <p:nvSpPr>
          <p:cNvPr id="3" name="Inhaltsplatzhalter 2">
            <a:extLst>
              <a:ext uri="{FF2B5EF4-FFF2-40B4-BE49-F238E27FC236}">
                <a16:creationId xmlns:a16="http://schemas.microsoft.com/office/drawing/2014/main" id="{55BE582C-E6AC-4CCD-9F2D-0AD7A322E03E}"/>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2761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7EA457-A418-486D-B48E-E065B906F970}"/>
              </a:ext>
            </a:extLst>
          </p:cNvPr>
          <p:cNvSpPr>
            <a:spLocks noGrp="1"/>
          </p:cNvSpPr>
          <p:nvPr>
            <p:ph type="title"/>
          </p:nvPr>
        </p:nvSpPr>
        <p:spPr/>
        <p:txBody>
          <a:bodyPr/>
          <a:lstStyle/>
          <a:p>
            <a:r>
              <a:rPr lang="de-DE" dirty="0"/>
              <a:t>Fachbegriffe:</a:t>
            </a:r>
          </a:p>
        </p:txBody>
      </p:sp>
      <p:sp>
        <p:nvSpPr>
          <p:cNvPr id="3" name="Inhaltsplatzhalter 2">
            <a:extLst>
              <a:ext uri="{FF2B5EF4-FFF2-40B4-BE49-F238E27FC236}">
                <a16:creationId xmlns:a16="http://schemas.microsoft.com/office/drawing/2014/main" id="{48945719-7CA4-4090-B09B-61EA97BC3C17}"/>
              </a:ext>
            </a:extLst>
          </p:cNvPr>
          <p:cNvSpPr>
            <a:spLocks noGrp="1"/>
          </p:cNvSpPr>
          <p:nvPr>
            <p:ph idx="1"/>
          </p:nvPr>
        </p:nvSpPr>
        <p:spPr/>
        <p:txBody>
          <a:bodyPr>
            <a:normAutofit fontScale="25000" lnSpcReduction="20000"/>
          </a:bodyPr>
          <a:lstStyle/>
          <a:p>
            <a:r>
              <a:rPr lang="de-DE" b="1" dirty="0"/>
              <a:t>Vererbung – die ist-Beziehung</a:t>
            </a:r>
            <a:br>
              <a:rPr lang="de-DE" dirty="0"/>
            </a:br>
            <a:r>
              <a:rPr lang="de-DE" dirty="0"/>
              <a:t> In der objektorientierten Modellierung kann eine Klasse von einer anderen Klasse erben. Die erbende Unterklasse wird von der Oberklasse abgeleitet. Sie hat Zugriff auf die geerbten Attribute und Methoden der Oberklasse, hat aber weitere Attribute und Methoden.</a:t>
            </a:r>
            <a:br>
              <a:rPr lang="de-DE" dirty="0"/>
            </a:br>
            <a:r>
              <a:rPr lang="de-DE" dirty="0"/>
              <a:t>Die Vererbung wird mit einem geschlossenen Dreieckspfeil von der abgeleiteten Klasse zur Oberklasse dargestellt. Jedes Objekt der abgeleiteten Klasse muss im Wortsinn auch ein Objekt der Oberklasse (ist-Beziehung) sein.</a:t>
            </a:r>
            <a:br>
              <a:rPr lang="de-DE" dirty="0"/>
            </a:br>
            <a:r>
              <a:rPr lang="de-DE" dirty="0"/>
              <a:t>Die Umkehrung der Generalisierung ist die Spezialisierung, welche durch Vererbung realisiert wird.</a:t>
            </a:r>
            <a:br>
              <a:rPr lang="de-DE" dirty="0"/>
            </a:br>
            <a:r>
              <a:rPr lang="de-DE" dirty="0"/>
              <a:t>Beispiel: Ein Motorrad ist ein spezielles Kraftfahrzeug.</a:t>
            </a:r>
          </a:p>
          <a:p>
            <a:r>
              <a:rPr lang="de-DE" b="1" dirty="0"/>
              <a:t>UML</a:t>
            </a:r>
            <a:br>
              <a:rPr lang="de-DE" b="1" dirty="0"/>
            </a:br>
            <a:r>
              <a:rPr lang="de-DE" dirty="0"/>
              <a:t>Die Unified Modeling Language (UML, dt.: vereinheitlichte Modellierungssprache), ist eine standardisierte Beschreibungssprache, um Strukturen und Abläufe in objektorientierten Softwaresystemen darzustellen. Für den Informatikunterricht sind besonders das Klassendiagramm und das Zustandsdiagramm (theoretische Informatik) von Bedeutung.</a:t>
            </a:r>
          </a:p>
          <a:p>
            <a:r>
              <a:rPr lang="de-DE" b="1" dirty="0"/>
              <a:t>Sichtbarkeit</a:t>
            </a:r>
            <a:br>
              <a:rPr lang="de-DE" dirty="0"/>
            </a:br>
            <a:r>
              <a:rPr lang="de-DE" dirty="0"/>
              <a:t>Über die Sichtbarkeit legt man fest, wer auf Klassen, Attribute und Methoden Zugriff hat. Abiturrelevant sind folgende Stufen der Sichtbarkeit: private (-), </a:t>
            </a:r>
            <a:r>
              <a:rPr lang="de-DE" dirty="0" err="1"/>
              <a:t>protected</a:t>
            </a:r>
            <a:r>
              <a:rPr lang="de-DE" dirty="0"/>
              <a:t> (#) und </a:t>
            </a:r>
            <a:r>
              <a:rPr lang="de-DE" dirty="0" err="1"/>
              <a:t>public</a:t>
            </a:r>
            <a:r>
              <a:rPr lang="de-DE" dirty="0"/>
              <a:t> (+). Mit Hilfe der</a:t>
            </a:r>
            <a:br>
              <a:rPr lang="de-DE" dirty="0"/>
            </a:br>
            <a:r>
              <a:rPr lang="de-DE" dirty="0"/>
              <a:t>Sichtbarkeit realisiert man das Geheimnisprinzip.</a:t>
            </a:r>
          </a:p>
          <a:p>
            <a:r>
              <a:rPr lang="de-DE" b="1" dirty="0"/>
              <a:t>Objekt</a:t>
            </a:r>
            <a:br>
              <a:rPr lang="de-DE" b="1" dirty="0"/>
            </a:br>
            <a:r>
              <a:rPr lang="de-DE" dirty="0"/>
              <a:t>Ein Objekt ist ein Exemplar einer Klasse.</a:t>
            </a:r>
          </a:p>
          <a:p>
            <a:r>
              <a:rPr lang="de-DE" b="1" dirty="0"/>
              <a:t>Objektorientierte Analyse</a:t>
            </a:r>
            <a:br>
              <a:rPr lang="de-DE" b="1" dirty="0"/>
            </a:br>
            <a:r>
              <a:rPr lang="de-DE" dirty="0"/>
              <a:t>Phase des Entwurfsprozesses, in der das Fachkonzept entwickelt wird.</a:t>
            </a:r>
          </a:p>
          <a:p>
            <a:r>
              <a:rPr lang="de-DE" b="1" dirty="0"/>
              <a:t>Objektorientierter Entwurf</a:t>
            </a:r>
            <a:br>
              <a:rPr lang="de-DE" b="1" dirty="0"/>
            </a:br>
            <a:r>
              <a:rPr lang="de-DE" dirty="0"/>
              <a:t>Phase des Entwurfsprozesses, in der für das Fachkonzept eine Softwarearchitektur entwickelt wird, die die Benutzungsoberfläche und Datenhaltung mit einbezieht.</a:t>
            </a:r>
          </a:p>
          <a:p>
            <a:r>
              <a:rPr lang="de-DE" b="1" dirty="0"/>
              <a:t>Multiplizität</a:t>
            </a:r>
            <a:r>
              <a:rPr lang="de-DE" dirty="0"/>
              <a:t> Die Darstellung von Assoziationen kann man durch Angabe von Multiplizitäten verfeinern. Dabei wird in der </a:t>
            </a:r>
            <a:r>
              <a:rPr lang="de-DE" dirty="0" err="1"/>
              <a:t>Minimum..Maximum</a:t>
            </a:r>
            <a:r>
              <a:rPr lang="de-DE" dirty="0"/>
              <a:t>-Schreibweise angegeben, wie viele Objekte der einen Klasse mit wie vielen Objekten der anderen Klasse in Beziehung stehen können. Kunde 1 besitzt 0..3 Im Bild ist die Assoziation besitzt zwischen den Klassen Kunde und Konto modelliert. Die Multiplizität 0..3 gibt an, dass ein Kunde 0 bis 3 Konten besitzen kann; die Multiplizität 1 gibt an, dass ein Konto genau einem Kunden gehört.</a:t>
            </a:r>
          </a:p>
          <a:p>
            <a:r>
              <a:rPr lang="de-DE" b="1" dirty="0"/>
              <a:t>Klassendiagramm</a:t>
            </a:r>
            <a:br>
              <a:rPr lang="de-DE" dirty="0"/>
            </a:br>
            <a:r>
              <a:rPr lang="de-DE" dirty="0"/>
              <a:t>Ein Klassendiagramm stellt die Klassen und Beziehungen (Assoziation, Aggregation, Generalisierung/Vererbung) zwischen Klassen grafisch dar.</a:t>
            </a:r>
          </a:p>
          <a:p>
            <a:r>
              <a:rPr lang="de-DE" b="1" dirty="0"/>
              <a:t>Klasse</a:t>
            </a:r>
            <a:br>
              <a:rPr lang="de-DE" dirty="0"/>
            </a:br>
            <a:r>
              <a:rPr lang="de-DE" dirty="0"/>
              <a:t>Eine Klasse ist die Beschreibung der Attribute (Eigenschaften) und Methoden von Objekten. Grafisch werden Klassen durch Rechtecke mit Namen, Attributen und Methoden dargestellt. Das Wort „Objektklasse“ ist eine irreführende Vermischung von Objekt und Klasse.</a:t>
            </a:r>
          </a:p>
          <a:p>
            <a:r>
              <a:rPr lang="de-DE" b="1" dirty="0" err="1"/>
              <a:t>get</a:t>
            </a:r>
            <a:r>
              <a:rPr lang="de-DE" b="1" dirty="0"/>
              <a:t>/</a:t>
            </a:r>
            <a:r>
              <a:rPr lang="de-DE" b="1" dirty="0" err="1"/>
              <a:t>set</a:t>
            </a:r>
            <a:r>
              <a:rPr lang="de-DE" b="1" dirty="0"/>
              <a:t>-Methode</a:t>
            </a:r>
            <a:br>
              <a:rPr lang="de-DE" dirty="0"/>
            </a:br>
            <a:r>
              <a:rPr lang="de-DE" dirty="0"/>
              <a:t>Um ein Attribut A mit der Sichtbarkeit private von außerhalb der Klasse abfragen zu können, stellt man eine </a:t>
            </a:r>
            <a:r>
              <a:rPr lang="de-DE" dirty="0" err="1"/>
              <a:t>get</a:t>
            </a:r>
            <a:r>
              <a:rPr lang="de-DE" dirty="0"/>
              <a:t>-Methode </a:t>
            </a:r>
            <a:r>
              <a:rPr lang="de-DE" dirty="0" err="1"/>
              <a:t>getA</a:t>
            </a:r>
            <a:r>
              <a:rPr lang="de-DE" dirty="0"/>
              <a:t> zur Verfügung, die den Wert des Attributs liefert. Um ein Attribut A mit der Sichtbarkeit private von außerhalb der Klasse ändern zu können, stellt man eine </a:t>
            </a:r>
            <a:r>
              <a:rPr lang="de-DE" dirty="0" err="1"/>
              <a:t>set</a:t>
            </a:r>
            <a:r>
              <a:rPr lang="de-DE" dirty="0"/>
              <a:t>-Methode </a:t>
            </a:r>
            <a:r>
              <a:rPr lang="de-DE" dirty="0" err="1"/>
              <a:t>setA</a:t>
            </a:r>
            <a:r>
              <a:rPr lang="de-DE" dirty="0"/>
              <a:t> zur Verfügung, die den Wert des Attributs auf den neuen Wert setzt.</a:t>
            </a:r>
          </a:p>
          <a:p>
            <a:r>
              <a:rPr lang="de-DE" b="1" dirty="0"/>
              <a:t>Assoziation – die kennt-Beziehung</a:t>
            </a:r>
            <a:br>
              <a:rPr lang="de-DE" dirty="0"/>
            </a:br>
            <a:r>
              <a:rPr lang="de-DE" dirty="0"/>
              <a:t>Eine Assoziation beschreibt eine Beziehung zwischen zwei Klassen. Mit Hilfe einer gerichteten Assoziation kann dargestellt werden, dass diese Beziehung nur in einer Richtung existiert. Grafisch wird die ungerichtete Assoziation als Strecke und die gerichtete Assoziation als Pfeil dargestellt. Im Unterschied zur bidirektionalen Datenmodellierung im ER-Modell wird bei der objektorientierten Modellierung in der Regel mit gerichteten Assoziationen gearbeitet. Abteilung gehört zu Angestellter Schüler fährt Eine Assoziation heißt rekursiv, wenn die beiden beteiligten Klassen gleich sind. Beispiel: Eine lineare Liste besteht aus Elementen (Aggregation), wobei jedes Element mit Ausnahme des letzten auf das nachfolgende Element verweist (rekursive Assoziation).</a:t>
            </a:r>
          </a:p>
          <a:p>
            <a:r>
              <a:rPr lang="de-DE" b="1" dirty="0"/>
              <a:t>Aggregation – die besteht aus-Beziehung</a:t>
            </a:r>
            <a:br>
              <a:rPr lang="de-DE" dirty="0"/>
            </a:br>
            <a:r>
              <a:rPr lang="de-DE" dirty="0"/>
              <a:t>Die Aggregation ist eine Sonderform der Assoziation zwischen zwei Klassen. Sie liegt dann vor, wenn zwischen den Objekten der beteiligten Klassen eine Beziehung existiert, die sich als „besteht aus“ oder „ist Teil von“ beschreiben lässt. In der UML-Darstellung wird die Aggregatklasse mit einer Raute versehen. Die Raute symbolisiert das Behälterobjekt, in dem die Teile gesammelt werden.</a:t>
            </a:r>
          </a:p>
          <a:p>
            <a:r>
              <a:rPr lang="de-DE" b="1" dirty="0"/>
              <a:t>abstrakte Klasse/Methode</a:t>
            </a:r>
            <a:br>
              <a:rPr lang="de-DE" dirty="0"/>
            </a:br>
            <a:r>
              <a:rPr lang="de-DE" dirty="0"/>
              <a:t>Mit einer abstrakten Klasse kann in einer Klassenhierarchie eine Oberklasse modelliert werden, welche abstrakte Methoden enthält, die erst in abgeleiteten Unterklassen implementiert werden. Die abstrakte Oberklasse </a:t>
            </a:r>
            <a:r>
              <a:rPr lang="de-DE" dirty="0" err="1"/>
              <a:t>GeometrischeFigur</a:t>
            </a:r>
            <a:r>
              <a:rPr lang="de-DE" dirty="0"/>
              <a:t> kann beispielsweise die abstrakte Methode </a:t>
            </a:r>
            <a:r>
              <a:rPr lang="de-DE" dirty="0" err="1"/>
              <a:t>berechneFläche</a:t>
            </a:r>
            <a:r>
              <a:rPr lang="de-DE" dirty="0"/>
              <a:t>() definieren, die jeweils in den beiden Unterklassen Rechteck und Kreis implementiert wird.</a:t>
            </a:r>
          </a:p>
          <a:p>
            <a:r>
              <a:rPr lang="de-DE" b="1" dirty="0"/>
              <a:t>Single </a:t>
            </a:r>
            <a:r>
              <a:rPr lang="de-DE" b="1" dirty="0" err="1"/>
              <a:t>Responsibility</a:t>
            </a:r>
            <a:r>
              <a:rPr lang="de-DE" b="1" dirty="0"/>
              <a:t> Prinzip</a:t>
            </a:r>
            <a:br>
              <a:rPr lang="de-DE" dirty="0"/>
            </a:br>
            <a:r>
              <a:rPr lang="de-DE" dirty="0"/>
              <a:t>jede Klasse hat genau eine Aufgabe</a:t>
            </a:r>
          </a:p>
          <a:p>
            <a:endParaRPr lang="de-DE" dirty="0"/>
          </a:p>
          <a:p>
            <a:endParaRPr lang="de-DE" dirty="0"/>
          </a:p>
        </p:txBody>
      </p:sp>
      <p:pic>
        <p:nvPicPr>
          <p:cNvPr id="5" name="Grafik 4">
            <a:extLst>
              <a:ext uri="{FF2B5EF4-FFF2-40B4-BE49-F238E27FC236}">
                <a16:creationId xmlns:a16="http://schemas.microsoft.com/office/drawing/2014/main" id="{211FD48A-3ADB-4A56-9B1E-B79FD3BCF18B}"/>
              </a:ext>
            </a:extLst>
          </p:cNvPr>
          <p:cNvPicPr>
            <a:picLocks noChangeAspect="1"/>
          </p:cNvPicPr>
          <p:nvPr/>
        </p:nvPicPr>
        <p:blipFill>
          <a:blip r:embed="rId2"/>
          <a:stretch>
            <a:fillRect/>
          </a:stretch>
        </p:blipFill>
        <p:spPr>
          <a:xfrm>
            <a:off x="7810500" y="95250"/>
            <a:ext cx="4381500" cy="6762750"/>
          </a:xfrm>
          <a:prstGeom prst="rect">
            <a:avLst/>
          </a:prstGeom>
        </p:spPr>
      </p:pic>
      <p:pic>
        <p:nvPicPr>
          <p:cNvPr id="6" name="Grafik 5">
            <a:extLst>
              <a:ext uri="{FF2B5EF4-FFF2-40B4-BE49-F238E27FC236}">
                <a16:creationId xmlns:a16="http://schemas.microsoft.com/office/drawing/2014/main" id="{4B5549E4-DD4C-47FF-A986-E2C5BF2B2432}"/>
              </a:ext>
            </a:extLst>
          </p:cNvPr>
          <p:cNvPicPr>
            <a:picLocks noChangeAspect="1"/>
          </p:cNvPicPr>
          <p:nvPr/>
        </p:nvPicPr>
        <p:blipFill rotWithShape="1">
          <a:blip r:embed="rId3"/>
          <a:srcRect l="20923" t="16454" r="64109" b="22636"/>
          <a:stretch/>
        </p:blipFill>
        <p:spPr>
          <a:xfrm>
            <a:off x="3140014" y="612835"/>
            <a:ext cx="4563388" cy="5969120"/>
          </a:xfrm>
          <a:prstGeom prst="rect">
            <a:avLst/>
          </a:prstGeom>
        </p:spPr>
      </p:pic>
    </p:spTree>
    <p:extLst>
      <p:ext uri="{BB962C8B-B14F-4D97-AF65-F5344CB8AC3E}">
        <p14:creationId xmlns:p14="http://schemas.microsoft.com/office/powerpoint/2010/main" val="135137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56B40-9E8B-4A13-B87B-FDEF4CF25027}"/>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A04E9AF9-CB6F-4D97-9782-E4DC73C301F7}"/>
              </a:ext>
            </a:extLst>
          </p:cNvPr>
          <p:cNvSpPr>
            <a:spLocks noGrp="1"/>
          </p:cNvSpPr>
          <p:nvPr>
            <p:ph idx="1"/>
          </p:nvPr>
        </p:nvSpPr>
        <p:spPr/>
        <p:txBody>
          <a:bodyPr>
            <a:normAutofit fontScale="55000" lnSpcReduction="20000"/>
          </a:bodyPr>
          <a:lstStyle/>
          <a:p>
            <a:r>
              <a:rPr lang="de-DE" dirty="0"/>
              <a:t>Einführung</a:t>
            </a:r>
          </a:p>
          <a:p>
            <a:pPr lvl="1"/>
            <a:r>
              <a:rPr lang="de-DE" dirty="0"/>
              <a:t>Klassen</a:t>
            </a:r>
          </a:p>
          <a:p>
            <a:pPr lvl="1"/>
            <a:r>
              <a:rPr lang="de-DE" dirty="0"/>
              <a:t>Objekte</a:t>
            </a:r>
          </a:p>
          <a:p>
            <a:pPr lvl="1"/>
            <a:r>
              <a:rPr lang="de-DE" dirty="0"/>
              <a:t>Referenzvariablen</a:t>
            </a:r>
          </a:p>
          <a:p>
            <a:r>
              <a:rPr lang="de-DE" dirty="0"/>
              <a:t>Prinzipien der OOP</a:t>
            </a:r>
          </a:p>
          <a:p>
            <a:pPr lvl="1"/>
            <a:r>
              <a:rPr lang="de-DE" dirty="0"/>
              <a:t>Single </a:t>
            </a:r>
            <a:r>
              <a:rPr lang="de-DE" dirty="0" err="1"/>
              <a:t>responsibility</a:t>
            </a:r>
            <a:r>
              <a:rPr lang="de-DE" dirty="0"/>
              <a:t> Prinzip</a:t>
            </a:r>
          </a:p>
          <a:p>
            <a:pPr lvl="1"/>
            <a:r>
              <a:rPr lang="de-DE" dirty="0"/>
              <a:t>Datenkapselung</a:t>
            </a:r>
          </a:p>
          <a:p>
            <a:pPr lvl="1"/>
            <a:r>
              <a:rPr lang="de-DE" dirty="0"/>
              <a:t>Geheimnisprinzip</a:t>
            </a:r>
          </a:p>
          <a:p>
            <a:r>
              <a:rPr lang="de-DE" dirty="0"/>
              <a:t>UML Diagramm</a:t>
            </a:r>
          </a:p>
          <a:p>
            <a:pPr lvl="1"/>
            <a:r>
              <a:rPr lang="de-DE" dirty="0"/>
              <a:t>Darstellung von Klassen</a:t>
            </a:r>
          </a:p>
          <a:p>
            <a:pPr lvl="1"/>
            <a:r>
              <a:rPr lang="de-DE" dirty="0"/>
              <a:t>Beziehungen</a:t>
            </a:r>
          </a:p>
          <a:p>
            <a:pPr lvl="2"/>
            <a:r>
              <a:rPr lang="de-DE" dirty="0"/>
              <a:t>Assoziation</a:t>
            </a:r>
          </a:p>
          <a:p>
            <a:pPr lvl="2"/>
            <a:r>
              <a:rPr lang="de-DE" dirty="0"/>
              <a:t>Aggregation</a:t>
            </a:r>
          </a:p>
          <a:p>
            <a:pPr lvl="2"/>
            <a:r>
              <a:rPr lang="de-DE" dirty="0"/>
              <a:t>Vererbung</a:t>
            </a:r>
          </a:p>
          <a:p>
            <a:r>
              <a:rPr lang="de-DE" dirty="0"/>
              <a:t>Abstrakte Klassen und Methoden(können nicht </a:t>
            </a:r>
            <a:r>
              <a:rPr lang="de-DE" dirty="0" err="1"/>
              <a:t>static</a:t>
            </a:r>
            <a:r>
              <a:rPr lang="de-DE" dirty="0"/>
              <a:t> sein)</a:t>
            </a:r>
          </a:p>
          <a:p>
            <a:r>
              <a:rPr lang="de-DE" dirty="0"/>
              <a:t>Anhang</a:t>
            </a:r>
          </a:p>
          <a:p>
            <a:pPr lvl="1"/>
            <a:r>
              <a:rPr lang="de-DE" dirty="0"/>
              <a:t>interface</a:t>
            </a:r>
          </a:p>
          <a:p>
            <a:pPr lvl="1"/>
            <a:r>
              <a:rPr lang="de-DE" dirty="0"/>
              <a:t>Fachbegriffe</a:t>
            </a:r>
          </a:p>
          <a:p>
            <a:pPr lvl="1"/>
            <a:r>
              <a:rPr lang="de-DE" dirty="0"/>
              <a:t>Implementierung </a:t>
            </a:r>
            <a:r>
              <a:rPr lang="de-DE" dirty="0" err="1"/>
              <a:t>abstrackte</a:t>
            </a:r>
            <a:r>
              <a:rPr lang="de-DE" dirty="0"/>
              <a:t> </a:t>
            </a:r>
            <a:r>
              <a:rPr lang="de-DE" dirty="0" err="1"/>
              <a:t>klassen</a:t>
            </a:r>
            <a:r>
              <a:rPr lang="de-DE" dirty="0"/>
              <a:t>, </a:t>
            </a:r>
            <a:r>
              <a:rPr lang="de-DE" dirty="0" err="1"/>
              <a:t>assoziation</a:t>
            </a:r>
            <a:r>
              <a:rPr lang="de-DE" dirty="0"/>
              <a:t>, Aggregation, Vererbung</a:t>
            </a:r>
          </a:p>
        </p:txBody>
      </p:sp>
      <p:sp>
        <p:nvSpPr>
          <p:cNvPr id="4" name="Textfeld 3">
            <a:extLst>
              <a:ext uri="{FF2B5EF4-FFF2-40B4-BE49-F238E27FC236}">
                <a16:creationId xmlns:a16="http://schemas.microsoft.com/office/drawing/2014/main" id="{9DFC7BA3-7942-4BAF-B434-F57A357D7687}"/>
              </a:ext>
            </a:extLst>
          </p:cNvPr>
          <p:cNvSpPr txBox="1"/>
          <p:nvPr/>
        </p:nvSpPr>
        <p:spPr>
          <a:xfrm>
            <a:off x="5906218" y="2800965"/>
            <a:ext cx="2073215" cy="1200329"/>
          </a:xfrm>
          <a:prstGeom prst="rect">
            <a:avLst/>
          </a:prstGeom>
          <a:noFill/>
        </p:spPr>
        <p:txBody>
          <a:bodyPr wrap="square" rtlCol="0">
            <a:spAutoFit/>
          </a:bodyPr>
          <a:lstStyle/>
          <a:p>
            <a:r>
              <a:rPr lang="de-DE" dirty="0"/>
              <a:t>Welche ersten Informationen kann man aus dem UML Diagramm ziehen?</a:t>
            </a:r>
          </a:p>
        </p:txBody>
      </p:sp>
    </p:spTree>
    <p:extLst>
      <p:ext uri="{BB962C8B-B14F-4D97-AF65-F5344CB8AC3E}">
        <p14:creationId xmlns:p14="http://schemas.microsoft.com/office/powerpoint/2010/main" val="29657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D02B6-63BA-4ACD-945C-F06CFC0C2107}"/>
              </a:ext>
            </a:extLst>
          </p:cNvPr>
          <p:cNvSpPr>
            <a:spLocks noGrp="1"/>
          </p:cNvSpPr>
          <p:nvPr>
            <p:ph type="title"/>
          </p:nvPr>
        </p:nvSpPr>
        <p:spPr/>
        <p:txBody>
          <a:bodyPr/>
          <a:lstStyle/>
          <a:p>
            <a:r>
              <a:rPr lang="de-DE" dirty="0"/>
              <a:t>Klassen</a:t>
            </a:r>
          </a:p>
        </p:txBody>
      </p:sp>
      <p:sp>
        <p:nvSpPr>
          <p:cNvPr id="3" name="Inhaltsplatzhalter 2">
            <a:extLst>
              <a:ext uri="{FF2B5EF4-FFF2-40B4-BE49-F238E27FC236}">
                <a16:creationId xmlns:a16="http://schemas.microsoft.com/office/drawing/2014/main" id="{453E5A26-1BED-48FF-83C4-10BBE8769FC2}"/>
              </a:ext>
            </a:extLst>
          </p:cNvPr>
          <p:cNvSpPr>
            <a:spLocks noGrp="1"/>
          </p:cNvSpPr>
          <p:nvPr>
            <p:ph idx="1"/>
          </p:nvPr>
        </p:nvSpPr>
        <p:spPr/>
        <p:txBody>
          <a:bodyPr/>
          <a:lstStyle/>
          <a:p>
            <a:r>
              <a:rPr lang="de-DE" dirty="0"/>
              <a:t>Klassen sind der Bauplan für Objekte</a:t>
            </a:r>
          </a:p>
          <a:p>
            <a:r>
              <a:rPr lang="de-DE" dirty="0">
                <a:solidFill>
                  <a:schemeClr val="bg1">
                    <a:lumMod val="65000"/>
                  </a:schemeClr>
                </a:solidFill>
              </a:rPr>
              <a:t>Das heißt ein erzeugtes Objekt einer klasse bekommt genau die Eigenschaften die in der Klasse für es definiert wurden</a:t>
            </a:r>
          </a:p>
          <a:p>
            <a:r>
              <a:rPr lang="de-DE" dirty="0" err="1"/>
              <a:t>Subclass</a:t>
            </a:r>
            <a:r>
              <a:rPr lang="de-DE" dirty="0"/>
              <a:t>(?)</a:t>
            </a:r>
          </a:p>
          <a:p>
            <a:r>
              <a:rPr lang="de-DE" dirty="0"/>
              <a:t>Java:</a:t>
            </a:r>
          </a:p>
          <a:p>
            <a:pPr marL="0" indent="0">
              <a:buNone/>
            </a:pPr>
            <a:r>
              <a:rPr lang="de-DE" dirty="0" err="1"/>
              <a:t>public</a:t>
            </a:r>
            <a:r>
              <a:rPr lang="de-DE" dirty="0"/>
              <a:t> </a:t>
            </a:r>
            <a:r>
              <a:rPr lang="de-DE" dirty="0" err="1"/>
              <a:t>class</a:t>
            </a:r>
            <a:r>
              <a:rPr lang="de-DE" dirty="0"/>
              <a:t> </a:t>
            </a:r>
            <a:r>
              <a:rPr lang="de-DE" i="1" dirty="0"/>
              <a:t>Klassenname</a:t>
            </a:r>
            <a:r>
              <a:rPr lang="de-DE" dirty="0"/>
              <a:t>{</a:t>
            </a:r>
          </a:p>
          <a:p>
            <a:pPr marL="0" indent="0">
              <a:buNone/>
            </a:pPr>
            <a:r>
              <a:rPr lang="de-DE" i="1" dirty="0"/>
              <a:t>…</a:t>
            </a:r>
          </a:p>
          <a:p>
            <a:pPr marL="0" indent="0">
              <a:buNone/>
            </a:pPr>
            <a:r>
              <a:rPr lang="de-DE" dirty="0"/>
              <a:t>}</a:t>
            </a:r>
          </a:p>
        </p:txBody>
      </p:sp>
    </p:spTree>
    <p:extLst>
      <p:ext uri="{BB962C8B-B14F-4D97-AF65-F5344CB8AC3E}">
        <p14:creationId xmlns:p14="http://schemas.microsoft.com/office/powerpoint/2010/main" val="289798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72133-FECB-4797-A342-0DADB8EA0003}"/>
              </a:ext>
            </a:extLst>
          </p:cNvPr>
          <p:cNvSpPr>
            <a:spLocks noGrp="1"/>
          </p:cNvSpPr>
          <p:nvPr>
            <p:ph type="title"/>
          </p:nvPr>
        </p:nvSpPr>
        <p:spPr/>
        <p:txBody>
          <a:bodyPr/>
          <a:lstStyle/>
          <a:p>
            <a:r>
              <a:rPr lang="de-DE" dirty="0"/>
              <a:t>Objekte</a:t>
            </a:r>
          </a:p>
        </p:txBody>
      </p:sp>
      <p:sp>
        <p:nvSpPr>
          <p:cNvPr id="3" name="Inhaltsplatzhalter 2">
            <a:extLst>
              <a:ext uri="{FF2B5EF4-FFF2-40B4-BE49-F238E27FC236}">
                <a16:creationId xmlns:a16="http://schemas.microsoft.com/office/drawing/2014/main" id="{AB2F2325-75F3-4A3B-8878-2E05D3862CD1}"/>
              </a:ext>
            </a:extLst>
          </p:cNvPr>
          <p:cNvSpPr>
            <a:spLocks noGrp="1"/>
          </p:cNvSpPr>
          <p:nvPr>
            <p:ph idx="1"/>
          </p:nvPr>
        </p:nvSpPr>
        <p:spPr/>
        <p:txBody>
          <a:bodyPr/>
          <a:lstStyle/>
          <a:p>
            <a:r>
              <a:rPr lang="de-DE" dirty="0"/>
              <a:t>Objekte sind Instanzen einer Klasse</a:t>
            </a:r>
          </a:p>
          <a:p>
            <a:r>
              <a:rPr lang="de-DE" dirty="0"/>
              <a:t>Code:</a:t>
            </a:r>
          </a:p>
          <a:p>
            <a:r>
              <a:rPr lang="de-DE" dirty="0" err="1"/>
              <a:t>new</a:t>
            </a:r>
            <a:r>
              <a:rPr lang="de-DE" dirty="0"/>
              <a:t> </a:t>
            </a:r>
            <a:r>
              <a:rPr lang="de-DE" i="1" dirty="0"/>
              <a:t>Klassenname</a:t>
            </a:r>
            <a:r>
              <a:rPr lang="de-DE" dirty="0"/>
              <a:t>(</a:t>
            </a:r>
            <a:r>
              <a:rPr lang="de-DE" i="1" dirty="0"/>
              <a:t>Parameter für den Konstruktor</a:t>
            </a:r>
            <a:r>
              <a:rPr lang="de-DE" dirty="0"/>
              <a:t>);</a:t>
            </a:r>
          </a:p>
        </p:txBody>
      </p:sp>
    </p:spTree>
    <p:extLst>
      <p:ext uri="{BB962C8B-B14F-4D97-AF65-F5344CB8AC3E}">
        <p14:creationId xmlns:p14="http://schemas.microsoft.com/office/powerpoint/2010/main" val="98235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FB6FFF-789B-418E-9243-EEFF575D320D}"/>
              </a:ext>
            </a:extLst>
          </p:cNvPr>
          <p:cNvSpPr>
            <a:spLocks noGrp="1"/>
          </p:cNvSpPr>
          <p:nvPr>
            <p:ph type="title"/>
          </p:nvPr>
        </p:nvSpPr>
        <p:spPr/>
        <p:txBody>
          <a:bodyPr/>
          <a:lstStyle/>
          <a:p>
            <a:r>
              <a:rPr lang="de-DE" dirty="0"/>
              <a:t>Referenzvariablen</a:t>
            </a:r>
          </a:p>
        </p:txBody>
      </p:sp>
      <p:sp>
        <p:nvSpPr>
          <p:cNvPr id="3" name="Inhaltsplatzhalter 2">
            <a:extLst>
              <a:ext uri="{FF2B5EF4-FFF2-40B4-BE49-F238E27FC236}">
                <a16:creationId xmlns:a16="http://schemas.microsoft.com/office/drawing/2014/main" id="{44840BA5-7CBF-4BC4-B5D4-0AFD3AB89FA2}"/>
              </a:ext>
            </a:extLst>
          </p:cNvPr>
          <p:cNvSpPr>
            <a:spLocks noGrp="1"/>
          </p:cNvSpPr>
          <p:nvPr>
            <p:ph idx="1"/>
          </p:nvPr>
        </p:nvSpPr>
        <p:spPr/>
        <p:txBody>
          <a:bodyPr/>
          <a:lstStyle/>
          <a:p>
            <a:r>
              <a:rPr lang="de-DE" dirty="0"/>
              <a:t>Wenn eine Referenzvariable initialisiert wird ist ihr Inhalt erstmal: </a:t>
            </a:r>
            <a:r>
              <a:rPr lang="de-DE" b="1" dirty="0"/>
              <a:t>null</a:t>
            </a:r>
            <a:r>
              <a:rPr lang="de-DE" dirty="0"/>
              <a:t> (also kein definierter Wert mit dem man rechnen könnte)</a:t>
            </a:r>
          </a:p>
          <a:p>
            <a:pPr marL="0" indent="0">
              <a:buNone/>
            </a:pPr>
            <a:r>
              <a:rPr lang="de-DE" dirty="0"/>
              <a:t>Code:</a:t>
            </a:r>
          </a:p>
          <a:p>
            <a:pPr marL="0" indent="0">
              <a:buNone/>
            </a:pPr>
            <a:r>
              <a:rPr lang="de-DE" i="1" dirty="0" err="1"/>
              <a:t>KlassenName</a:t>
            </a:r>
            <a:r>
              <a:rPr lang="de-DE" i="1" dirty="0"/>
              <a:t> </a:t>
            </a:r>
            <a:r>
              <a:rPr lang="de-DE" i="1" dirty="0" err="1"/>
              <a:t>VarName</a:t>
            </a:r>
            <a:r>
              <a:rPr lang="de-DE" dirty="0"/>
              <a:t>; e.g.: </a:t>
            </a:r>
            <a:r>
              <a:rPr lang="de-DE" dirty="0">
                <a:latin typeface="Consolas" panose="020B0609020204030204" pitchFamily="49" charset="0"/>
              </a:rPr>
              <a:t>Mensch Bob;</a:t>
            </a:r>
          </a:p>
          <a:p>
            <a:pPr marL="0" indent="0">
              <a:buNone/>
            </a:pPr>
            <a:endParaRPr lang="de-DE" dirty="0"/>
          </a:p>
          <a:p>
            <a:r>
              <a:rPr lang="de-DE" dirty="0"/>
              <a:t>Wenn man diese </a:t>
            </a:r>
          </a:p>
          <a:p>
            <a:r>
              <a:rPr lang="de-DE" dirty="0"/>
              <a:t>Wenn man ihr verschwindet das </a:t>
            </a:r>
            <a:r>
              <a:rPr lang="de-DE" dirty="0" err="1"/>
              <a:t>Object</a:t>
            </a:r>
            <a:r>
              <a:rPr lang="de-DE" dirty="0"/>
              <a:t> aber nicht einfach</a:t>
            </a:r>
          </a:p>
        </p:txBody>
      </p:sp>
      <p:sp>
        <p:nvSpPr>
          <p:cNvPr id="4" name="Textfeld 3">
            <a:extLst>
              <a:ext uri="{FF2B5EF4-FFF2-40B4-BE49-F238E27FC236}">
                <a16:creationId xmlns:a16="http://schemas.microsoft.com/office/drawing/2014/main" id="{92BE3B4E-56A5-4DA0-986A-E8F85F86A23F}"/>
              </a:ext>
            </a:extLst>
          </p:cNvPr>
          <p:cNvSpPr txBox="1"/>
          <p:nvPr/>
        </p:nvSpPr>
        <p:spPr>
          <a:xfrm>
            <a:off x="3351488" y="6492875"/>
            <a:ext cx="8904489" cy="369332"/>
          </a:xfrm>
          <a:prstGeom prst="rect">
            <a:avLst/>
          </a:prstGeom>
          <a:noFill/>
        </p:spPr>
        <p:txBody>
          <a:bodyPr wrap="none" rtlCol="0">
            <a:spAutoFit/>
          </a:bodyPr>
          <a:lstStyle/>
          <a:p>
            <a:r>
              <a:rPr lang="de-DE" dirty="0"/>
              <a:t>Wie kann ich aber jetzt ein Objekt endgültig löschen, wenn ich Speicherplatz sparen möchte?</a:t>
            </a:r>
          </a:p>
        </p:txBody>
      </p:sp>
    </p:spTree>
    <p:extLst>
      <p:ext uri="{BB962C8B-B14F-4D97-AF65-F5344CB8AC3E}">
        <p14:creationId xmlns:p14="http://schemas.microsoft.com/office/powerpoint/2010/main" val="7620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D9DD6-07D8-45DE-A49A-FD3ACE2DCC93}"/>
              </a:ext>
            </a:extLst>
          </p:cNvPr>
          <p:cNvSpPr>
            <a:spLocks noGrp="1"/>
          </p:cNvSpPr>
          <p:nvPr>
            <p:ph type="title"/>
          </p:nvPr>
        </p:nvSpPr>
        <p:spPr/>
        <p:txBody>
          <a:bodyPr/>
          <a:lstStyle/>
          <a:p>
            <a:r>
              <a:rPr lang="de-DE" dirty="0"/>
              <a:t>Geheimnisprinzip</a:t>
            </a:r>
          </a:p>
        </p:txBody>
      </p:sp>
      <p:sp>
        <p:nvSpPr>
          <p:cNvPr id="3" name="Inhaltsplatzhalter 2">
            <a:extLst>
              <a:ext uri="{FF2B5EF4-FFF2-40B4-BE49-F238E27FC236}">
                <a16:creationId xmlns:a16="http://schemas.microsoft.com/office/drawing/2014/main" id="{AB5C4C84-2179-4B0E-87FC-1C072C28F410}"/>
              </a:ext>
            </a:extLst>
          </p:cNvPr>
          <p:cNvSpPr>
            <a:spLocks noGrp="1"/>
          </p:cNvSpPr>
          <p:nvPr>
            <p:ph idx="1"/>
          </p:nvPr>
        </p:nvSpPr>
        <p:spPr/>
        <p:txBody>
          <a:bodyPr/>
          <a:lstStyle/>
          <a:p>
            <a:r>
              <a:rPr lang="de-DE" dirty="0"/>
              <a:t>Das Geheimnisprinzip besagt, dass das sowenig Information </a:t>
            </a:r>
            <a:r>
              <a:rPr lang="de-DE" dirty="0" err="1"/>
              <a:t>ischen</a:t>
            </a:r>
            <a:r>
              <a:rPr lang="de-DE" dirty="0"/>
              <a:t> den Klassen ausgetauscht werden</a:t>
            </a:r>
          </a:p>
          <a:p>
            <a:endParaRPr lang="de-DE" dirty="0"/>
          </a:p>
          <a:p>
            <a:r>
              <a:rPr lang="de-DE" b="1" dirty="0"/>
              <a:t>Public</a:t>
            </a:r>
            <a:r>
              <a:rPr lang="de-DE" dirty="0"/>
              <a:t>(+) – alle Klassen können darauf zugreifen</a:t>
            </a:r>
          </a:p>
          <a:p>
            <a:r>
              <a:rPr lang="de-DE" b="1" dirty="0"/>
              <a:t>Private</a:t>
            </a:r>
            <a:r>
              <a:rPr lang="de-DE" dirty="0"/>
              <a:t>(-) – ist nur für die eigene Klasse sichtbar</a:t>
            </a:r>
          </a:p>
          <a:p>
            <a:r>
              <a:rPr lang="de-DE" b="1" dirty="0" err="1"/>
              <a:t>Protected</a:t>
            </a:r>
            <a:r>
              <a:rPr lang="de-DE" dirty="0"/>
              <a:t>(#) – alle Klassen im Package können darauf zugreifen</a:t>
            </a:r>
          </a:p>
        </p:txBody>
      </p:sp>
    </p:spTree>
    <p:extLst>
      <p:ext uri="{BB962C8B-B14F-4D97-AF65-F5344CB8AC3E}">
        <p14:creationId xmlns:p14="http://schemas.microsoft.com/office/powerpoint/2010/main" val="345204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0AF0A-5B1B-453A-AB7B-FCD76C193A27}"/>
              </a:ext>
            </a:extLst>
          </p:cNvPr>
          <p:cNvSpPr>
            <a:spLocks noGrp="1"/>
          </p:cNvSpPr>
          <p:nvPr>
            <p:ph type="title"/>
          </p:nvPr>
        </p:nvSpPr>
        <p:spPr/>
        <p:txBody>
          <a:bodyPr/>
          <a:lstStyle/>
          <a:p>
            <a:r>
              <a:rPr lang="de-DE" dirty="0"/>
              <a:t>UML Diagramm</a:t>
            </a:r>
          </a:p>
        </p:txBody>
      </p:sp>
      <p:sp>
        <p:nvSpPr>
          <p:cNvPr id="4" name="Rechteck 3">
            <a:extLst>
              <a:ext uri="{FF2B5EF4-FFF2-40B4-BE49-F238E27FC236}">
                <a16:creationId xmlns:a16="http://schemas.microsoft.com/office/drawing/2014/main" id="{56C018FD-C9F5-403A-9DDB-E54BA53A0F1E}"/>
              </a:ext>
            </a:extLst>
          </p:cNvPr>
          <p:cNvSpPr/>
          <p:nvPr/>
        </p:nvSpPr>
        <p:spPr>
          <a:xfrm>
            <a:off x="2239859" y="225663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9F2DB1ED-67E6-4C16-A184-E19650D4AFAB}"/>
              </a:ext>
            </a:extLst>
          </p:cNvPr>
          <p:cNvSpPr/>
          <p:nvPr/>
        </p:nvSpPr>
        <p:spPr>
          <a:xfrm>
            <a:off x="2239859" y="2793533"/>
            <a:ext cx="2214643" cy="1266739"/>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8AC26F15-0814-4E53-9910-D99D3EB0EA2F}"/>
              </a:ext>
            </a:extLst>
          </p:cNvPr>
          <p:cNvSpPr/>
          <p:nvPr/>
        </p:nvSpPr>
        <p:spPr>
          <a:xfrm>
            <a:off x="2239858" y="406027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9DD6F0FE-9EAD-4C5C-B29B-7A2CEE31CB83}"/>
              </a:ext>
            </a:extLst>
          </p:cNvPr>
          <p:cNvSpPr txBox="1"/>
          <p:nvPr/>
        </p:nvSpPr>
        <p:spPr>
          <a:xfrm>
            <a:off x="2239857" y="4060272"/>
            <a:ext cx="2214645" cy="1200329"/>
          </a:xfrm>
          <a:prstGeom prst="rect">
            <a:avLst/>
          </a:prstGeom>
          <a:noFill/>
        </p:spPr>
        <p:txBody>
          <a:bodyPr wrap="none" rtlCol="0">
            <a:spAutoFit/>
          </a:bodyPr>
          <a:lstStyle/>
          <a:p>
            <a:r>
              <a:rPr lang="de-DE" dirty="0"/>
              <a:t>c </a:t>
            </a:r>
            <a:r>
              <a:rPr lang="de-DE" i="1" dirty="0"/>
              <a:t>Klassenname(): </a:t>
            </a:r>
            <a:r>
              <a:rPr lang="de-DE" i="1" dirty="0" err="1"/>
              <a:t>void</a:t>
            </a:r>
            <a:endParaRPr lang="de-DE" i="1" dirty="0"/>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0279A572-B233-48DB-B126-DF9B56D0C2E3}"/>
              </a:ext>
            </a:extLst>
          </p:cNvPr>
          <p:cNvSpPr txBox="1"/>
          <p:nvPr/>
        </p:nvSpPr>
        <p:spPr>
          <a:xfrm>
            <a:off x="2639293" y="2321482"/>
            <a:ext cx="1415772" cy="369332"/>
          </a:xfrm>
          <a:prstGeom prst="rect">
            <a:avLst/>
          </a:prstGeom>
          <a:noFill/>
        </p:spPr>
        <p:txBody>
          <a:bodyPr wrap="none" rtlCol="0">
            <a:spAutoFit/>
          </a:bodyPr>
          <a:lstStyle/>
          <a:p>
            <a:r>
              <a:rPr lang="de-DE" i="1" dirty="0"/>
              <a:t>Klassenname</a:t>
            </a:r>
          </a:p>
        </p:txBody>
      </p:sp>
      <p:sp>
        <p:nvSpPr>
          <p:cNvPr id="9" name="Textfeld 8">
            <a:extLst>
              <a:ext uri="{FF2B5EF4-FFF2-40B4-BE49-F238E27FC236}">
                <a16:creationId xmlns:a16="http://schemas.microsoft.com/office/drawing/2014/main" id="{664C1192-F6CC-4E98-94BA-2D002FCD2603}"/>
              </a:ext>
            </a:extLst>
          </p:cNvPr>
          <p:cNvSpPr txBox="1"/>
          <p:nvPr/>
        </p:nvSpPr>
        <p:spPr>
          <a:xfrm>
            <a:off x="4598142" y="5116466"/>
            <a:ext cx="7638053" cy="1200329"/>
          </a:xfrm>
          <a:prstGeom prst="rect">
            <a:avLst/>
          </a:prstGeom>
          <a:noFill/>
        </p:spPr>
        <p:txBody>
          <a:bodyPr wrap="none" rtlCol="0">
            <a:spAutoFit/>
          </a:bodyPr>
          <a:lstStyle/>
          <a:p>
            <a:r>
              <a:rPr lang="de-DE" dirty="0"/>
              <a:t>Es bei der Nomenklatur von Methoden bestimmte Konventionen: </a:t>
            </a:r>
          </a:p>
          <a:p>
            <a:r>
              <a:rPr lang="de-DE" dirty="0"/>
              <a:t>Wenn am Anfang einer Methode…</a:t>
            </a:r>
          </a:p>
          <a:p>
            <a:r>
              <a:rPr lang="de-DE" dirty="0"/>
              <a:t>… </a:t>
            </a:r>
            <a:r>
              <a:rPr lang="de-DE" dirty="0" err="1"/>
              <a:t>get</a:t>
            </a:r>
            <a:r>
              <a:rPr lang="de-DE" i="1" dirty="0" err="1"/>
              <a:t>Attributname</a:t>
            </a:r>
            <a:r>
              <a:rPr lang="de-DE" dirty="0"/>
              <a:t> steht wird diese das private Attribut zurückgeben </a:t>
            </a:r>
          </a:p>
          <a:p>
            <a:r>
              <a:rPr lang="de-DE" dirty="0"/>
              <a:t>… </a:t>
            </a:r>
            <a:r>
              <a:rPr lang="de-DE" dirty="0" err="1"/>
              <a:t>set</a:t>
            </a:r>
            <a:r>
              <a:rPr lang="de-DE" i="1" dirty="0" err="1"/>
              <a:t>Attributname</a:t>
            </a:r>
            <a:r>
              <a:rPr lang="de-DE" dirty="0"/>
              <a:t> steht wird diese ein neue Wert für das private </a:t>
            </a:r>
            <a:r>
              <a:rPr lang="de-DE" dirty="0" err="1"/>
              <a:t>Attibut</a:t>
            </a:r>
            <a:r>
              <a:rPr lang="de-DE" dirty="0"/>
              <a:t> setzen</a:t>
            </a:r>
          </a:p>
        </p:txBody>
      </p:sp>
      <p:sp>
        <p:nvSpPr>
          <p:cNvPr id="10" name="Textfeld 9">
            <a:extLst>
              <a:ext uri="{FF2B5EF4-FFF2-40B4-BE49-F238E27FC236}">
                <a16:creationId xmlns:a16="http://schemas.microsoft.com/office/drawing/2014/main" id="{A3F25D62-855C-4FD9-8379-DD1286FD362D}"/>
              </a:ext>
            </a:extLst>
          </p:cNvPr>
          <p:cNvSpPr txBox="1"/>
          <p:nvPr/>
        </p:nvSpPr>
        <p:spPr>
          <a:xfrm>
            <a:off x="4598142" y="2716066"/>
            <a:ext cx="1029064" cy="369332"/>
          </a:xfrm>
          <a:prstGeom prst="rect">
            <a:avLst/>
          </a:prstGeom>
          <a:noFill/>
        </p:spPr>
        <p:txBody>
          <a:bodyPr wrap="none" rtlCol="0">
            <a:spAutoFit/>
          </a:bodyPr>
          <a:lstStyle/>
          <a:p>
            <a:r>
              <a:rPr lang="de-DE" dirty="0"/>
              <a:t>Attribute</a:t>
            </a:r>
          </a:p>
        </p:txBody>
      </p:sp>
      <p:sp>
        <p:nvSpPr>
          <p:cNvPr id="11" name="Textfeld 10">
            <a:extLst>
              <a:ext uri="{FF2B5EF4-FFF2-40B4-BE49-F238E27FC236}">
                <a16:creationId xmlns:a16="http://schemas.microsoft.com/office/drawing/2014/main" id="{CE65D192-23B3-46C4-8FD0-4972A5286915}"/>
              </a:ext>
            </a:extLst>
          </p:cNvPr>
          <p:cNvSpPr txBox="1"/>
          <p:nvPr/>
        </p:nvSpPr>
        <p:spPr>
          <a:xfrm>
            <a:off x="4648532" y="4198771"/>
            <a:ext cx="1366374" cy="923330"/>
          </a:xfrm>
          <a:prstGeom prst="rect">
            <a:avLst/>
          </a:prstGeom>
          <a:noFill/>
        </p:spPr>
        <p:txBody>
          <a:bodyPr wrap="square" rtlCol="0">
            <a:spAutoFit/>
          </a:bodyPr>
          <a:lstStyle/>
          <a:p>
            <a:r>
              <a:rPr lang="de-DE" dirty="0"/>
              <a:t>Methoden und Konstruktor</a:t>
            </a:r>
          </a:p>
        </p:txBody>
      </p:sp>
      <p:sp>
        <p:nvSpPr>
          <p:cNvPr id="12" name="Textfeld 11">
            <a:extLst>
              <a:ext uri="{FF2B5EF4-FFF2-40B4-BE49-F238E27FC236}">
                <a16:creationId xmlns:a16="http://schemas.microsoft.com/office/drawing/2014/main" id="{B689E6F8-3C18-4221-9BAA-F5B71D9999B2}"/>
              </a:ext>
            </a:extLst>
          </p:cNvPr>
          <p:cNvSpPr txBox="1"/>
          <p:nvPr/>
        </p:nvSpPr>
        <p:spPr>
          <a:xfrm>
            <a:off x="2239856" y="2770367"/>
            <a:ext cx="352982" cy="923330"/>
          </a:xfrm>
          <a:prstGeom prst="rect">
            <a:avLst/>
          </a:prstGeom>
          <a:noFill/>
        </p:spPr>
        <p:txBody>
          <a:bodyPr wrap="none" rtlCol="0">
            <a:spAutoFit/>
          </a:bodyPr>
          <a:lstStyle/>
          <a:p>
            <a:r>
              <a:rPr lang="de-DE" dirty="0"/>
              <a:t>+ </a:t>
            </a:r>
          </a:p>
          <a:p>
            <a:r>
              <a:rPr lang="de-DE" dirty="0"/>
              <a:t>-</a:t>
            </a:r>
          </a:p>
          <a:p>
            <a:r>
              <a:rPr lang="de-DE" dirty="0"/>
              <a:t>#</a:t>
            </a:r>
          </a:p>
        </p:txBody>
      </p:sp>
      <p:sp>
        <p:nvSpPr>
          <p:cNvPr id="13" name="Textfeld 12">
            <a:extLst>
              <a:ext uri="{FF2B5EF4-FFF2-40B4-BE49-F238E27FC236}">
                <a16:creationId xmlns:a16="http://schemas.microsoft.com/office/drawing/2014/main" id="{BA259E36-1DEA-48A3-94F3-84A58B345E93}"/>
              </a:ext>
            </a:extLst>
          </p:cNvPr>
          <p:cNvSpPr txBox="1"/>
          <p:nvPr/>
        </p:nvSpPr>
        <p:spPr>
          <a:xfrm>
            <a:off x="6177096" y="3183108"/>
            <a:ext cx="6096000" cy="1477328"/>
          </a:xfrm>
          <a:prstGeom prst="rect">
            <a:avLst/>
          </a:prstGeom>
          <a:noFill/>
        </p:spPr>
        <p:txBody>
          <a:bodyPr wrap="square" rtlCol="0">
            <a:spAutoFit/>
          </a:bodyPr>
          <a:lstStyle/>
          <a:p>
            <a:r>
              <a:rPr lang="de-DE" b="1" dirty="0"/>
              <a:t>Konstruktor</a:t>
            </a:r>
            <a:r>
              <a:rPr lang="de-DE" dirty="0"/>
              <a:t>:</a:t>
            </a:r>
          </a:p>
          <a:p>
            <a:r>
              <a:rPr lang="de-DE" dirty="0"/>
              <a:t>Der </a:t>
            </a:r>
            <a:r>
              <a:rPr lang="de-DE" dirty="0" err="1"/>
              <a:t>Konstruktur</a:t>
            </a:r>
            <a:r>
              <a:rPr lang="de-DE" dirty="0"/>
              <a:t> wird </a:t>
            </a:r>
            <a:r>
              <a:rPr lang="de-DE" dirty="0" err="1"/>
              <a:t>aufgeufen</a:t>
            </a:r>
            <a:r>
              <a:rPr lang="de-DE" dirty="0"/>
              <a:t>, wenn</a:t>
            </a:r>
          </a:p>
          <a:p>
            <a:r>
              <a:rPr lang="de-DE" dirty="0"/>
              <a:t>Wenn kein Konstruktor definiert wird </a:t>
            </a:r>
            <a:r>
              <a:rPr lang="de-DE" dirty="0" err="1"/>
              <a:t>wird</a:t>
            </a:r>
            <a:r>
              <a:rPr lang="de-DE" dirty="0"/>
              <a:t> trotzdem einer automatisch vom </a:t>
            </a:r>
            <a:r>
              <a:rPr lang="de-DE" dirty="0" err="1"/>
              <a:t>computer</a:t>
            </a:r>
            <a:r>
              <a:rPr lang="de-DE" dirty="0"/>
              <a:t> erzeugt</a:t>
            </a:r>
          </a:p>
          <a:p>
            <a:r>
              <a:rPr lang="de-DE" dirty="0"/>
              <a:t>Es kann nur einen </a:t>
            </a:r>
            <a:r>
              <a:rPr lang="de-DE" dirty="0" err="1"/>
              <a:t>Kunstrukt</a:t>
            </a:r>
            <a:r>
              <a:rPr lang="de-DE" dirty="0"/>
              <a:t> für eine Klasse definiert werden</a:t>
            </a:r>
          </a:p>
        </p:txBody>
      </p:sp>
      <p:sp>
        <p:nvSpPr>
          <p:cNvPr id="3" name="Textfeld 2">
            <a:extLst>
              <a:ext uri="{FF2B5EF4-FFF2-40B4-BE49-F238E27FC236}">
                <a16:creationId xmlns:a16="http://schemas.microsoft.com/office/drawing/2014/main" id="{76AAE367-79BB-4242-82CE-A2849CF35B2E}"/>
              </a:ext>
            </a:extLst>
          </p:cNvPr>
          <p:cNvSpPr txBox="1"/>
          <p:nvPr/>
        </p:nvSpPr>
        <p:spPr>
          <a:xfrm>
            <a:off x="988129" y="2770367"/>
            <a:ext cx="753732" cy="369332"/>
          </a:xfrm>
          <a:prstGeom prst="rect">
            <a:avLst/>
          </a:prstGeom>
          <a:noFill/>
        </p:spPr>
        <p:txBody>
          <a:bodyPr wrap="none" rtlCol="0">
            <a:spAutoFit/>
          </a:bodyPr>
          <a:lstStyle/>
          <a:p>
            <a:r>
              <a:rPr lang="de-DE" dirty="0" err="1">
                <a:solidFill>
                  <a:schemeClr val="bg1">
                    <a:lumMod val="50000"/>
                  </a:schemeClr>
                </a:solidFill>
              </a:rPr>
              <a:t>public</a:t>
            </a:r>
            <a:endParaRPr lang="de-DE" dirty="0">
              <a:solidFill>
                <a:schemeClr val="bg1">
                  <a:lumMod val="50000"/>
                </a:schemeClr>
              </a:solidFill>
            </a:endParaRPr>
          </a:p>
        </p:txBody>
      </p:sp>
      <p:sp>
        <p:nvSpPr>
          <p:cNvPr id="14" name="Textfeld 13">
            <a:extLst>
              <a:ext uri="{FF2B5EF4-FFF2-40B4-BE49-F238E27FC236}">
                <a16:creationId xmlns:a16="http://schemas.microsoft.com/office/drawing/2014/main" id="{47CDE28A-6DE3-4DE7-90B6-554D99463EE5}"/>
              </a:ext>
            </a:extLst>
          </p:cNvPr>
          <p:cNvSpPr txBox="1"/>
          <p:nvPr/>
        </p:nvSpPr>
        <p:spPr>
          <a:xfrm>
            <a:off x="988129" y="3060146"/>
            <a:ext cx="838691" cy="369332"/>
          </a:xfrm>
          <a:prstGeom prst="rect">
            <a:avLst/>
          </a:prstGeom>
          <a:noFill/>
        </p:spPr>
        <p:txBody>
          <a:bodyPr wrap="none" rtlCol="0">
            <a:spAutoFit/>
          </a:bodyPr>
          <a:lstStyle/>
          <a:p>
            <a:r>
              <a:rPr lang="de-DE" dirty="0">
                <a:solidFill>
                  <a:schemeClr val="bg1">
                    <a:lumMod val="50000"/>
                  </a:schemeClr>
                </a:solidFill>
              </a:rPr>
              <a:t>private</a:t>
            </a:r>
          </a:p>
        </p:txBody>
      </p:sp>
      <p:sp>
        <p:nvSpPr>
          <p:cNvPr id="15" name="Textfeld 14">
            <a:extLst>
              <a:ext uri="{FF2B5EF4-FFF2-40B4-BE49-F238E27FC236}">
                <a16:creationId xmlns:a16="http://schemas.microsoft.com/office/drawing/2014/main" id="{B2D9B707-4364-4898-91DB-D6B24A0BB2CD}"/>
              </a:ext>
            </a:extLst>
          </p:cNvPr>
          <p:cNvSpPr txBox="1"/>
          <p:nvPr/>
        </p:nvSpPr>
        <p:spPr>
          <a:xfrm>
            <a:off x="988129" y="3349925"/>
            <a:ext cx="1104085" cy="369332"/>
          </a:xfrm>
          <a:prstGeom prst="rect">
            <a:avLst/>
          </a:prstGeom>
          <a:noFill/>
        </p:spPr>
        <p:txBody>
          <a:bodyPr wrap="none" rtlCol="0">
            <a:spAutoFit/>
          </a:bodyPr>
          <a:lstStyle/>
          <a:p>
            <a:r>
              <a:rPr lang="de-DE" dirty="0" err="1">
                <a:solidFill>
                  <a:schemeClr val="bg1">
                    <a:lumMod val="50000"/>
                  </a:schemeClr>
                </a:solidFill>
              </a:rPr>
              <a:t>protected</a:t>
            </a:r>
            <a:endParaRPr lang="de-DE" dirty="0">
              <a:solidFill>
                <a:schemeClr val="bg1">
                  <a:lumMod val="50000"/>
                </a:schemeClr>
              </a:solidFill>
            </a:endParaRPr>
          </a:p>
        </p:txBody>
      </p:sp>
      <p:sp>
        <p:nvSpPr>
          <p:cNvPr id="16" name="Textfeld 15">
            <a:extLst>
              <a:ext uri="{FF2B5EF4-FFF2-40B4-BE49-F238E27FC236}">
                <a16:creationId xmlns:a16="http://schemas.microsoft.com/office/drawing/2014/main" id="{1C72BF46-AA58-4F23-90CE-C71AFF310619}"/>
              </a:ext>
            </a:extLst>
          </p:cNvPr>
          <p:cNvSpPr txBox="1"/>
          <p:nvPr/>
        </p:nvSpPr>
        <p:spPr>
          <a:xfrm>
            <a:off x="988129" y="4327108"/>
            <a:ext cx="753732" cy="369332"/>
          </a:xfrm>
          <a:prstGeom prst="rect">
            <a:avLst/>
          </a:prstGeom>
          <a:noFill/>
        </p:spPr>
        <p:txBody>
          <a:bodyPr wrap="none" rtlCol="0">
            <a:spAutoFit/>
          </a:bodyPr>
          <a:lstStyle/>
          <a:p>
            <a:r>
              <a:rPr lang="de-DE" dirty="0" err="1">
                <a:solidFill>
                  <a:schemeClr val="bg1">
                    <a:lumMod val="50000"/>
                  </a:schemeClr>
                </a:solidFill>
              </a:rPr>
              <a:t>public</a:t>
            </a:r>
            <a:endParaRPr lang="de-DE" dirty="0">
              <a:solidFill>
                <a:schemeClr val="bg1">
                  <a:lumMod val="50000"/>
                </a:schemeClr>
              </a:solidFill>
            </a:endParaRPr>
          </a:p>
        </p:txBody>
      </p:sp>
      <p:sp>
        <p:nvSpPr>
          <p:cNvPr id="17" name="Textfeld 16">
            <a:extLst>
              <a:ext uri="{FF2B5EF4-FFF2-40B4-BE49-F238E27FC236}">
                <a16:creationId xmlns:a16="http://schemas.microsoft.com/office/drawing/2014/main" id="{8C92B1C2-D6EB-4384-A358-F9B9B76DF077}"/>
              </a:ext>
            </a:extLst>
          </p:cNvPr>
          <p:cNvSpPr txBox="1"/>
          <p:nvPr/>
        </p:nvSpPr>
        <p:spPr>
          <a:xfrm>
            <a:off x="988129" y="4609189"/>
            <a:ext cx="838691" cy="369332"/>
          </a:xfrm>
          <a:prstGeom prst="rect">
            <a:avLst/>
          </a:prstGeom>
          <a:noFill/>
        </p:spPr>
        <p:txBody>
          <a:bodyPr wrap="none" rtlCol="0">
            <a:spAutoFit/>
          </a:bodyPr>
          <a:lstStyle/>
          <a:p>
            <a:r>
              <a:rPr lang="de-DE" dirty="0">
                <a:solidFill>
                  <a:schemeClr val="bg1">
                    <a:lumMod val="50000"/>
                  </a:schemeClr>
                </a:solidFill>
              </a:rPr>
              <a:t>private</a:t>
            </a:r>
          </a:p>
        </p:txBody>
      </p:sp>
      <p:sp>
        <p:nvSpPr>
          <p:cNvPr id="18" name="Textfeld 17">
            <a:extLst>
              <a:ext uri="{FF2B5EF4-FFF2-40B4-BE49-F238E27FC236}">
                <a16:creationId xmlns:a16="http://schemas.microsoft.com/office/drawing/2014/main" id="{999C63AF-75CE-4D19-B73F-015214385060}"/>
              </a:ext>
            </a:extLst>
          </p:cNvPr>
          <p:cNvSpPr txBox="1"/>
          <p:nvPr/>
        </p:nvSpPr>
        <p:spPr>
          <a:xfrm>
            <a:off x="988129" y="4891269"/>
            <a:ext cx="1104085" cy="369332"/>
          </a:xfrm>
          <a:prstGeom prst="rect">
            <a:avLst/>
          </a:prstGeom>
          <a:noFill/>
        </p:spPr>
        <p:txBody>
          <a:bodyPr wrap="none" rtlCol="0">
            <a:spAutoFit/>
          </a:bodyPr>
          <a:lstStyle/>
          <a:p>
            <a:r>
              <a:rPr lang="de-DE" dirty="0" err="1">
                <a:solidFill>
                  <a:schemeClr val="bg1">
                    <a:lumMod val="50000"/>
                  </a:schemeClr>
                </a:solidFill>
              </a:rPr>
              <a:t>protected</a:t>
            </a:r>
            <a:endParaRPr lang="de-DE" dirty="0">
              <a:solidFill>
                <a:schemeClr val="bg1">
                  <a:lumMod val="50000"/>
                </a:schemeClr>
              </a:solidFill>
            </a:endParaRPr>
          </a:p>
        </p:txBody>
      </p:sp>
      <p:sp>
        <p:nvSpPr>
          <p:cNvPr id="22" name="Textfeld 21">
            <a:extLst>
              <a:ext uri="{FF2B5EF4-FFF2-40B4-BE49-F238E27FC236}">
                <a16:creationId xmlns:a16="http://schemas.microsoft.com/office/drawing/2014/main" id="{09613C6C-1D08-4A07-AF38-38C6D79081B2}"/>
              </a:ext>
            </a:extLst>
          </p:cNvPr>
          <p:cNvSpPr txBox="1"/>
          <p:nvPr/>
        </p:nvSpPr>
        <p:spPr>
          <a:xfrm>
            <a:off x="988128" y="4045027"/>
            <a:ext cx="1270604" cy="369332"/>
          </a:xfrm>
          <a:prstGeom prst="rect">
            <a:avLst/>
          </a:prstGeom>
          <a:noFill/>
        </p:spPr>
        <p:txBody>
          <a:bodyPr wrap="none" rtlCol="0">
            <a:spAutoFit/>
          </a:bodyPr>
          <a:lstStyle/>
          <a:p>
            <a:r>
              <a:rPr lang="de-DE" dirty="0" err="1">
                <a:solidFill>
                  <a:schemeClr val="bg1">
                    <a:lumMod val="50000"/>
                  </a:schemeClr>
                </a:solidFill>
              </a:rPr>
              <a:t>konstruktor</a:t>
            </a:r>
            <a:endParaRPr lang="de-DE" dirty="0">
              <a:solidFill>
                <a:schemeClr val="bg1">
                  <a:lumMod val="50000"/>
                </a:schemeClr>
              </a:solidFill>
            </a:endParaRPr>
          </a:p>
        </p:txBody>
      </p:sp>
      <p:sp>
        <p:nvSpPr>
          <p:cNvPr id="23" name="Textfeld 22">
            <a:extLst>
              <a:ext uri="{FF2B5EF4-FFF2-40B4-BE49-F238E27FC236}">
                <a16:creationId xmlns:a16="http://schemas.microsoft.com/office/drawing/2014/main" id="{5FCA61A2-9D67-4F1A-9E65-5457757BC1F4}"/>
              </a:ext>
            </a:extLst>
          </p:cNvPr>
          <p:cNvSpPr txBox="1"/>
          <p:nvPr/>
        </p:nvSpPr>
        <p:spPr>
          <a:xfrm>
            <a:off x="8260958" y="990422"/>
            <a:ext cx="3013956" cy="923330"/>
          </a:xfrm>
          <a:prstGeom prst="rect">
            <a:avLst/>
          </a:prstGeom>
          <a:noFill/>
        </p:spPr>
        <p:txBody>
          <a:bodyPr wrap="square" rtlCol="0">
            <a:spAutoFit/>
          </a:bodyPr>
          <a:lstStyle/>
          <a:p>
            <a:r>
              <a:rPr lang="de-DE" dirty="0">
                <a:solidFill>
                  <a:schemeClr val="bg1">
                    <a:lumMod val="50000"/>
                  </a:schemeClr>
                </a:solidFill>
              </a:rPr>
              <a:t>Sollten Methoden den selben Namen haben wird dies als überladen bezeichnet</a:t>
            </a:r>
          </a:p>
        </p:txBody>
      </p:sp>
      <p:sp>
        <p:nvSpPr>
          <p:cNvPr id="24" name="Textfeld 23">
            <a:extLst>
              <a:ext uri="{FF2B5EF4-FFF2-40B4-BE49-F238E27FC236}">
                <a16:creationId xmlns:a16="http://schemas.microsoft.com/office/drawing/2014/main" id="{F1DFF3C3-253C-40A5-AD17-627B4E1520B1}"/>
              </a:ext>
            </a:extLst>
          </p:cNvPr>
          <p:cNvSpPr txBox="1"/>
          <p:nvPr/>
        </p:nvSpPr>
        <p:spPr>
          <a:xfrm>
            <a:off x="1717575" y="6370967"/>
            <a:ext cx="8594661" cy="369332"/>
          </a:xfrm>
          <a:prstGeom prst="rect">
            <a:avLst/>
          </a:prstGeom>
          <a:noFill/>
        </p:spPr>
        <p:txBody>
          <a:bodyPr wrap="none" rtlCol="0">
            <a:spAutoFit/>
          </a:bodyPr>
          <a:lstStyle/>
          <a:p>
            <a:r>
              <a:rPr lang="de-DE" dirty="0"/>
              <a:t>So ermöglicht man das geregelte zugreifen auf Attribute und erfüllt das Geheimnis Prinzip</a:t>
            </a:r>
          </a:p>
        </p:txBody>
      </p:sp>
    </p:spTree>
    <p:extLst>
      <p:ext uri="{BB962C8B-B14F-4D97-AF65-F5344CB8AC3E}">
        <p14:creationId xmlns:p14="http://schemas.microsoft.com/office/powerpoint/2010/main" val="175544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Assoziation -</a:t>
            </a:r>
            <a:endParaRPr lang="de-DE" dirty="0">
              <a:solidFill>
                <a:schemeClr val="bg1">
                  <a:lumMod val="75000"/>
                </a:schemeClr>
              </a:solidFill>
            </a:endParaRPr>
          </a:p>
        </p:txBody>
      </p:sp>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2014334" cy="369332"/>
            </a:xfrm>
            <a:prstGeom prst="rect">
              <a:avLst/>
            </a:prstGeom>
            <a:noFill/>
          </p:spPr>
          <p:txBody>
            <a:bodyPr wrap="none" rtlCol="0">
              <a:spAutoFit/>
            </a:bodyPr>
            <a:lstStyle/>
            <a:p>
              <a:r>
                <a:rPr lang="de-DE" dirty="0"/>
                <a:t>- ListKlass1 :Klasse1</a:t>
              </a:r>
            </a:p>
          </p:txBody>
        </p:sp>
      </p:grpSp>
      <p:sp>
        <p:nvSpPr>
          <p:cNvPr id="16" name="Textfeld 15">
            <a:extLst>
              <a:ext uri="{FF2B5EF4-FFF2-40B4-BE49-F238E27FC236}">
                <a16:creationId xmlns:a16="http://schemas.microsoft.com/office/drawing/2014/main" id="{9C78366B-AE22-4D47-8276-EEA91EEA3145}"/>
              </a:ext>
            </a:extLst>
          </p:cNvPr>
          <p:cNvSpPr txBox="1"/>
          <p:nvPr/>
        </p:nvSpPr>
        <p:spPr>
          <a:xfrm>
            <a:off x="122127" y="4896377"/>
            <a:ext cx="12116125" cy="1754326"/>
          </a:xfrm>
          <a:prstGeom prst="rect">
            <a:avLst/>
          </a:prstGeom>
          <a:noFill/>
        </p:spPr>
        <p:txBody>
          <a:bodyPr wrap="square" rtlCol="0">
            <a:spAutoFit/>
          </a:bodyPr>
          <a:lstStyle/>
          <a:p>
            <a:r>
              <a:rPr lang="de-DE" b="1" dirty="0"/>
              <a:t>Assoziation</a:t>
            </a:r>
          </a:p>
          <a:p>
            <a:r>
              <a:rPr lang="de-DE" dirty="0"/>
              <a:t>Eine Assoziation beschreibt eine Beziehung zwischen zwei Klassen. Mit Hilfe einer gerichteten Assoziation kann dargestellt werden, dass diese Beziehung nur in einer Richtung existiert. Grafisch wird die ungerichtete Assoziation als Strecke und die gerichtete Assoziation als Pfeil dargestellt. Im Unterschied zur bidirektionalen Datenmodellierung im ER-Modell wird bei der objektorientierten</a:t>
            </a:r>
          </a:p>
          <a:p>
            <a:r>
              <a:rPr lang="de-DE" dirty="0"/>
              <a:t>Modellierung in der Regel mit gerichteten Assoziationen gearbeitet.</a:t>
            </a:r>
          </a:p>
        </p:txBody>
      </p:sp>
      <p:grpSp>
        <p:nvGrpSpPr>
          <p:cNvPr id="18" name="Gruppieren 17">
            <a:extLst>
              <a:ext uri="{FF2B5EF4-FFF2-40B4-BE49-F238E27FC236}">
                <a16:creationId xmlns:a16="http://schemas.microsoft.com/office/drawing/2014/main" id="{D6E3DEB9-C732-49F3-8DC1-720D30B0E207}"/>
              </a:ext>
            </a:extLst>
          </p:cNvPr>
          <p:cNvGrpSpPr/>
          <p:nvPr/>
        </p:nvGrpSpPr>
        <p:grpSpPr>
          <a:xfrm>
            <a:off x="6400322" y="2040530"/>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772969" cy="369332"/>
            </a:xfrm>
            <a:prstGeom prst="rect">
              <a:avLst/>
            </a:prstGeom>
            <a:noFill/>
          </p:spPr>
          <p:txBody>
            <a:bodyPr wrap="none" rtlCol="0">
              <a:spAutoFit/>
            </a:bodyPr>
            <a:lstStyle/>
            <a:p>
              <a:r>
                <a:rPr lang="de-DE" i="1" dirty="0"/>
                <a:t>Klass1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31" name="Gerade Verbindung mit Pfeil 30">
            <a:extLst>
              <a:ext uri="{FF2B5EF4-FFF2-40B4-BE49-F238E27FC236}">
                <a16:creationId xmlns:a16="http://schemas.microsoft.com/office/drawing/2014/main" id="{14D19B00-6729-4AA9-B660-BFB34A945E71}"/>
              </a:ext>
            </a:extLst>
          </p:cNvPr>
          <p:cNvCxnSpPr>
            <a:cxnSpLocks/>
          </p:cNvCxnSpPr>
          <p:nvPr/>
        </p:nvCxnSpPr>
        <p:spPr>
          <a:xfrm>
            <a:off x="5136304" y="3546445"/>
            <a:ext cx="1264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9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Aggregation -</a:t>
            </a:r>
            <a:endParaRPr lang="de-DE" dirty="0">
              <a:solidFill>
                <a:schemeClr val="bg1">
                  <a:lumMod val="75000"/>
                </a:schemeClr>
              </a:solidFill>
            </a:endParaRPr>
          </a:p>
        </p:txBody>
      </p:sp>
      <p:sp>
        <p:nvSpPr>
          <p:cNvPr id="16" name="Textfeld 15">
            <a:extLst>
              <a:ext uri="{FF2B5EF4-FFF2-40B4-BE49-F238E27FC236}">
                <a16:creationId xmlns:a16="http://schemas.microsoft.com/office/drawing/2014/main" id="{9C78366B-AE22-4D47-8276-EEA91EEA3145}"/>
              </a:ext>
            </a:extLst>
          </p:cNvPr>
          <p:cNvSpPr txBox="1"/>
          <p:nvPr/>
        </p:nvSpPr>
        <p:spPr>
          <a:xfrm>
            <a:off x="1571300" y="5496847"/>
            <a:ext cx="4524700" cy="646331"/>
          </a:xfrm>
          <a:prstGeom prst="rect">
            <a:avLst/>
          </a:prstGeom>
          <a:noFill/>
        </p:spPr>
        <p:txBody>
          <a:bodyPr wrap="none" rtlCol="0">
            <a:spAutoFit/>
          </a:bodyPr>
          <a:lstStyle/>
          <a:p>
            <a:r>
              <a:rPr lang="de-DE" dirty="0"/>
              <a:t>Aggregation</a:t>
            </a:r>
          </a:p>
          <a:p>
            <a:r>
              <a:rPr lang="de-DE" dirty="0"/>
              <a:t>Man nennt eine Beziehung Aggregation, wenn</a:t>
            </a:r>
          </a:p>
        </p:txBody>
      </p:sp>
      <p:grpSp>
        <p:nvGrpSpPr>
          <p:cNvPr id="13" name="Gruppieren 12">
            <a:extLst>
              <a:ext uri="{FF2B5EF4-FFF2-40B4-BE49-F238E27FC236}">
                <a16:creationId xmlns:a16="http://schemas.microsoft.com/office/drawing/2014/main" id="{9E812677-9616-4027-B48A-F5FF14FEA38E}"/>
              </a:ext>
            </a:extLst>
          </p:cNvPr>
          <p:cNvGrpSpPr/>
          <p:nvPr/>
        </p:nvGrpSpPr>
        <p:grpSpPr>
          <a:xfrm>
            <a:off x="6096000" y="2058743"/>
            <a:ext cx="5115817" cy="2786261"/>
            <a:chOff x="2921659" y="2031025"/>
            <a:chExt cx="5115817" cy="2786261"/>
          </a:xfrm>
        </p:grpSpPr>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2014334" cy="369332"/>
              </a:xfrm>
              <a:prstGeom prst="rect">
                <a:avLst/>
              </a:prstGeom>
              <a:noFill/>
            </p:spPr>
            <p:txBody>
              <a:bodyPr wrap="none" rtlCol="0">
                <a:spAutoFit/>
              </a:bodyPr>
              <a:lstStyle/>
              <a:p>
                <a:r>
                  <a:rPr lang="de-DE" dirty="0"/>
                  <a:t>- ListKlass1 :Klasse1</a:t>
                </a:r>
              </a:p>
            </p:txBody>
          </p:sp>
        </p:grpSp>
        <p:grpSp>
          <p:nvGrpSpPr>
            <p:cNvPr id="18" name="Gruppieren 17">
              <a:extLst>
                <a:ext uri="{FF2B5EF4-FFF2-40B4-BE49-F238E27FC236}">
                  <a16:creationId xmlns:a16="http://schemas.microsoft.com/office/drawing/2014/main" id="{D6E3DEB9-C732-49F3-8DC1-720D30B0E207}"/>
                </a:ext>
              </a:extLst>
            </p:cNvPr>
            <p:cNvGrpSpPr/>
            <p:nvPr/>
          </p:nvGrpSpPr>
          <p:grpSpPr>
            <a:xfrm>
              <a:off x="5822830" y="2031025"/>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772969" cy="369332"/>
              </a:xfrm>
              <a:prstGeom prst="rect">
                <a:avLst/>
              </a:prstGeom>
              <a:noFill/>
            </p:spPr>
            <p:txBody>
              <a:bodyPr wrap="none" rtlCol="0">
                <a:spAutoFit/>
              </a:bodyPr>
              <a:lstStyle/>
              <a:p>
                <a:r>
                  <a:rPr lang="de-DE" i="1" dirty="0"/>
                  <a:t>Klass1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25" name="Gerade Verbindung mit Pfeil 24">
              <a:extLst>
                <a:ext uri="{FF2B5EF4-FFF2-40B4-BE49-F238E27FC236}">
                  <a16:creationId xmlns:a16="http://schemas.microsoft.com/office/drawing/2014/main" id="{30738549-A80F-4E14-AECB-E8A5446CE781}"/>
                </a:ext>
              </a:extLst>
            </p:cNvPr>
            <p:cNvCxnSpPr>
              <a:cxnSpLocks/>
            </p:cNvCxnSpPr>
            <p:nvPr/>
          </p:nvCxnSpPr>
          <p:spPr>
            <a:xfrm flipH="1">
              <a:off x="5210176" y="3546445"/>
              <a:ext cx="612654" cy="0"/>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grpSp>
      <p:sp>
        <p:nvSpPr>
          <p:cNvPr id="26" name="Freihandform: Form 25">
            <a:extLst>
              <a:ext uri="{FF2B5EF4-FFF2-40B4-BE49-F238E27FC236}">
                <a16:creationId xmlns:a16="http://schemas.microsoft.com/office/drawing/2014/main" id="{B905EE40-4924-423A-BEF7-6C701FD024BD}"/>
              </a:ext>
            </a:extLst>
          </p:cNvPr>
          <p:cNvSpPr/>
          <p:nvPr/>
        </p:nvSpPr>
        <p:spPr>
          <a:xfrm>
            <a:off x="11020982" y="1821977"/>
            <a:ext cx="522515" cy="551715"/>
          </a:xfrm>
          <a:custGeom>
            <a:avLst/>
            <a:gdLst>
              <a:gd name="connsiteX0" fmla="*/ 232229 w 653143"/>
              <a:gd name="connsiteY0" fmla="*/ 667657 h 667657"/>
              <a:gd name="connsiteX1" fmla="*/ 653143 w 653143"/>
              <a:gd name="connsiteY1" fmla="*/ 667657 h 667657"/>
              <a:gd name="connsiteX2" fmla="*/ 653143 w 653143"/>
              <a:gd name="connsiteY2" fmla="*/ 0 h 667657"/>
              <a:gd name="connsiteX3" fmla="*/ 0 w 653143"/>
              <a:gd name="connsiteY3" fmla="*/ 0 h 667657"/>
              <a:gd name="connsiteX4" fmla="*/ 0 w 653143"/>
              <a:gd name="connsiteY4" fmla="*/ 232228 h 66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667657">
                <a:moveTo>
                  <a:pt x="232229" y="667657"/>
                </a:moveTo>
                <a:lnTo>
                  <a:pt x="653143" y="667657"/>
                </a:lnTo>
                <a:lnTo>
                  <a:pt x="653143" y="0"/>
                </a:lnTo>
                <a:lnTo>
                  <a:pt x="0" y="0"/>
                </a:lnTo>
                <a:lnTo>
                  <a:pt x="0" y="232228"/>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D2494B2D-50A1-4B49-B087-85230AA37D56}"/>
              </a:ext>
            </a:extLst>
          </p:cNvPr>
          <p:cNvGrpSpPr/>
          <p:nvPr/>
        </p:nvGrpSpPr>
        <p:grpSpPr>
          <a:xfrm>
            <a:off x="607296" y="2081947"/>
            <a:ext cx="5115817" cy="2786261"/>
            <a:chOff x="2921659" y="2031025"/>
            <a:chExt cx="5115817" cy="2786261"/>
          </a:xfrm>
        </p:grpSpPr>
        <p:grpSp>
          <p:nvGrpSpPr>
            <p:cNvPr id="59" name="Gruppieren 58">
              <a:extLst>
                <a:ext uri="{FF2B5EF4-FFF2-40B4-BE49-F238E27FC236}">
                  <a16:creationId xmlns:a16="http://schemas.microsoft.com/office/drawing/2014/main" id="{8F1230D9-9EE5-4700-9674-FDCFF0E7234A}"/>
                </a:ext>
              </a:extLst>
            </p:cNvPr>
            <p:cNvGrpSpPr/>
            <p:nvPr/>
          </p:nvGrpSpPr>
          <p:grpSpPr>
            <a:xfrm>
              <a:off x="2921659" y="2046913"/>
              <a:ext cx="2214646" cy="2770373"/>
              <a:chOff x="1510014" y="1929468"/>
              <a:chExt cx="2214646" cy="2770373"/>
            </a:xfrm>
          </p:grpSpPr>
          <p:sp>
            <p:nvSpPr>
              <p:cNvPr id="68" name="Rechteck 67">
                <a:extLst>
                  <a:ext uri="{FF2B5EF4-FFF2-40B4-BE49-F238E27FC236}">
                    <a16:creationId xmlns:a16="http://schemas.microsoft.com/office/drawing/2014/main" id="{30A4800F-D29B-49B2-B78B-5B3B4D39D0CF}"/>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Rechteck 68">
                <a:extLst>
                  <a:ext uri="{FF2B5EF4-FFF2-40B4-BE49-F238E27FC236}">
                    <a16:creationId xmlns:a16="http://schemas.microsoft.com/office/drawing/2014/main" id="{9C29478F-E397-4C0A-BBDF-D02398383256}"/>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a:extLst>
                  <a:ext uri="{FF2B5EF4-FFF2-40B4-BE49-F238E27FC236}">
                    <a16:creationId xmlns:a16="http://schemas.microsoft.com/office/drawing/2014/main" id="{C3D317A5-69C4-455D-95DC-02BF19CBC221}"/>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Textfeld 70">
                <a:extLst>
                  <a:ext uri="{FF2B5EF4-FFF2-40B4-BE49-F238E27FC236}">
                    <a16:creationId xmlns:a16="http://schemas.microsoft.com/office/drawing/2014/main" id="{FA14B949-D205-43AA-9820-2335C586A688}"/>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72" name="Textfeld 71">
                <a:extLst>
                  <a:ext uri="{FF2B5EF4-FFF2-40B4-BE49-F238E27FC236}">
                    <a16:creationId xmlns:a16="http://schemas.microsoft.com/office/drawing/2014/main" id="{5C68C0D3-3755-49A8-8DFE-CE3A945E8ED4}"/>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73" name="Textfeld 72">
                <a:extLst>
                  <a:ext uri="{FF2B5EF4-FFF2-40B4-BE49-F238E27FC236}">
                    <a16:creationId xmlns:a16="http://schemas.microsoft.com/office/drawing/2014/main" id="{6F617FB8-462B-440C-B1C1-47B191E6C2ED}"/>
                  </a:ext>
                </a:extLst>
              </p:cNvPr>
              <p:cNvSpPr txBox="1"/>
              <p:nvPr/>
            </p:nvSpPr>
            <p:spPr>
              <a:xfrm>
                <a:off x="1510014" y="2443197"/>
                <a:ext cx="2155398" cy="369332"/>
              </a:xfrm>
              <a:prstGeom prst="rect">
                <a:avLst/>
              </a:prstGeom>
              <a:noFill/>
            </p:spPr>
            <p:txBody>
              <a:bodyPr wrap="none" rtlCol="0">
                <a:spAutoFit/>
              </a:bodyPr>
              <a:lstStyle/>
              <a:p>
                <a:r>
                  <a:rPr lang="de-DE" dirty="0"/>
                  <a:t>- ListKlass1 :Klasse1[]</a:t>
                </a:r>
              </a:p>
            </p:txBody>
          </p:sp>
        </p:grpSp>
        <p:grpSp>
          <p:nvGrpSpPr>
            <p:cNvPr id="60" name="Gruppieren 59">
              <a:extLst>
                <a:ext uri="{FF2B5EF4-FFF2-40B4-BE49-F238E27FC236}">
                  <a16:creationId xmlns:a16="http://schemas.microsoft.com/office/drawing/2014/main" id="{B1EDD865-361E-4159-989A-57B5A406E215}"/>
                </a:ext>
              </a:extLst>
            </p:cNvPr>
            <p:cNvGrpSpPr/>
            <p:nvPr/>
          </p:nvGrpSpPr>
          <p:grpSpPr>
            <a:xfrm>
              <a:off x="5822830" y="2031025"/>
              <a:ext cx="2214646" cy="2770373"/>
              <a:chOff x="1510014" y="1929468"/>
              <a:chExt cx="2214646" cy="2770373"/>
            </a:xfrm>
          </p:grpSpPr>
          <p:sp>
            <p:nvSpPr>
              <p:cNvPr id="62" name="Rechteck 61">
                <a:extLst>
                  <a:ext uri="{FF2B5EF4-FFF2-40B4-BE49-F238E27FC236}">
                    <a16:creationId xmlns:a16="http://schemas.microsoft.com/office/drawing/2014/main" id="{60AA64FA-193A-4727-9A35-873313C94E06}"/>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3" name="Rechteck 62">
                <a:extLst>
                  <a:ext uri="{FF2B5EF4-FFF2-40B4-BE49-F238E27FC236}">
                    <a16:creationId xmlns:a16="http://schemas.microsoft.com/office/drawing/2014/main" id="{895CA047-65D0-4D5D-8F44-9665E3499213}"/>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Rechteck 63">
                <a:extLst>
                  <a:ext uri="{FF2B5EF4-FFF2-40B4-BE49-F238E27FC236}">
                    <a16:creationId xmlns:a16="http://schemas.microsoft.com/office/drawing/2014/main" id="{1C78826B-D58A-43BD-B48B-4A8D5DEC3594}"/>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Textfeld 64">
                <a:extLst>
                  <a:ext uri="{FF2B5EF4-FFF2-40B4-BE49-F238E27FC236}">
                    <a16:creationId xmlns:a16="http://schemas.microsoft.com/office/drawing/2014/main" id="{161348E9-A1F7-4026-936B-5401545BAC82}"/>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66" name="Textfeld 65">
                <a:extLst>
                  <a:ext uri="{FF2B5EF4-FFF2-40B4-BE49-F238E27FC236}">
                    <a16:creationId xmlns:a16="http://schemas.microsoft.com/office/drawing/2014/main" id="{D9D21A55-FD04-45CD-924A-A26F10B84F8D}"/>
                  </a:ext>
                </a:extLst>
              </p:cNvPr>
              <p:cNvSpPr txBox="1"/>
              <p:nvPr/>
            </p:nvSpPr>
            <p:spPr>
              <a:xfrm>
                <a:off x="2230851" y="2000695"/>
                <a:ext cx="772969" cy="369332"/>
              </a:xfrm>
              <a:prstGeom prst="rect">
                <a:avLst/>
              </a:prstGeom>
              <a:noFill/>
            </p:spPr>
            <p:txBody>
              <a:bodyPr wrap="none" rtlCol="0">
                <a:spAutoFit/>
              </a:bodyPr>
              <a:lstStyle/>
              <a:p>
                <a:r>
                  <a:rPr lang="de-DE" i="1" dirty="0"/>
                  <a:t>Klass1</a:t>
                </a:r>
              </a:p>
            </p:txBody>
          </p:sp>
          <p:sp>
            <p:nvSpPr>
              <p:cNvPr id="67" name="Textfeld 66">
                <a:extLst>
                  <a:ext uri="{FF2B5EF4-FFF2-40B4-BE49-F238E27FC236}">
                    <a16:creationId xmlns:a16="http://schemas.microsoft.com/office/drawing/2014/main" id="{F06BA00F-05D0-4ED9-9618-1B222F4061D0}"/>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61" name="Gerade Verbindung mit Pfeil 60">
              <a:extLst>
                <a:ext uri="{FF2B5EF4-FFF2-40B4-BE49-F238E27FC236}">
                  <a16:creationId xmlns:a16="http://schemas.microsoft.com/office/drawing/2014/main" id="{B7D31187-CC22-4EFB-97A6-B4B72658EDDC}"/>
                </a:ext>
              </a:extLst>
            </p:cNvPr>
            <p:cNvCxnSpPr>
              <a:cxnSpLocks/>
            </p:cNvCxnSpPr>
            <p:nvPr/>
          </p:nvCxnSpPr>
          <p:spPr>
            <a:xfrm flipH="1">
              <a:off x="5210176" y="3546445"/>
              <a:ext cx="612654" cy="0"/>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9020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1371</Words>
  <Application>Microsoft Office PowerPoint</Application>
  <PresentationFormat>Breitbild</PresentationFormat>
  <Paragraphs>171</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Consolas</vt:lpstr>
      <vt:lpstr>Office</vt:lpstr>
      <vt:lpstr>OOP</vt:lpstr>
      <vt:lpstr>Inhalt</vt:lpstr>
      <vt:lpstr>Klassen</vt:lpstr>
      <vt:lpstr>Objekte</vt:lpstr>
      <vt:lpstr>Referenzvariablen</vt:lpstr>
      <vt:lpstr>Geheimnisprinzip</vt:lpstr>
      <vt:lpstr>UML Diagramm</vt:lpstr>
      <vt:lpstr>Beziehungen - Assoziation -</vt:lpstr>
      <vt:lpstr>Beziehungen - Aggregation -</vt:lpstr>
      <vt:lpstr>Beziehungen - Vererbung -</vt:lpstr>
      <vt:lpstr>Abstrakte Klassen und Methoden</vt:lpstr>
      <vt:lpstr>Anhang</vt:lpstr>
      <vt:lpstr>interface</vt:lpstr>
      <vt:lpstr>Fachbegriffe: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Algorithmik &amp; oop</dc:title>
  <dc:creator>Arbeitsplatz</dc:creator>
  <cp:lastModifiedBy>Frei</cp:lastModifiedBy>
  <cp:revision>25</cp:revision>
  <dcterms:created xsi:type="dcterms:W3CDTF">2022-01-09T10:33:03Z</dcterms:created>
  <dcterms:modified xsi:type="dcterms:W3CDTF">2022-01-27T22:27:52Z</dcterms:modified>
</cp:coreProperties>
</file>