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4" r:id="rId5"/>
    <p:sldId id="258" r:id="rId6"/>
    <p:sldId id="270" r:id="rId7"/>
    <p:sldId id="271" r:id="rId8"/>
    <p:sldId id="259" r:id="rId9"/>
    <p:sldId id="264" r:id="rId10"/>
    <p:sldId id="266" r:id="rId11"/>
    <p:sldId id="268" r:id="rId12"/>
    <p:sldId id="277" r:id="rId13"/>
    <p:sldId id="269" r:id="rId14"/>
    <p:sldId id="278" r:id="rId15"/>
    <p:sldId id="273" r:id="rId16"/>
    <p:sldId id="276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C754E-6C62-4651-9547-AD55603A8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FC7D07-4F88-40D6-A500-6B4CE8D5F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5439CD-2E8F-44F9-8974-F71DC1DF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693526-6C1C-4DCE-A641-BF7421EE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E9359-1654-4767-8BC1-70F78F94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7733D-40FB-4D4D-B5A5-A1500EDF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707B4E-7E15-4BDD-80C0-4807BE6E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CEFD6-E15C-470A-86DD-DCA40C2F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3989D-AD71-4394-BBA7-15B01433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7694F3-ACDB-4683-A9DE-584EA95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94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42A746-B998-4BD7-9144-2802B1EAC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55E542-C744-454D-9F2F-CF2D70A5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445B4-25DB-4C92-B9D4-0BDA4BC3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51C03-D71D-4B2F-A56A-F6EC5C89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895B9-F053-4574-B53C-70872105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E44EE-0AC1-4152-B753-C7D9FD7C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4F6C0-6D4E-44BA-8184-82D62754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A9A75-708E-4A51-9579-2364D40B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AFEC48-71C6-4F95-83D7-1B3F2B11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F25C0-78F3-4C4C-B75F-CB562B27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53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334FD-8249-4A0A-AC86-5F5CFEC0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99659C-4AAC-4ED5-BC30-E313D9E1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DEFF34-5B42-4567-A2AE-6E38D708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4816-97DD-49BD-BEBB-275F1702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BB3CF4-85E1-4F5D-891B-EB998A2B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5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8F93C-7FCD-4361-9CA5-E0C0283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01F77-CF7B-4991-A9BA-EC8F9F385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526853-F0D9-4B7C-AC8C-59C604F5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BBFE0E-5005-4994-9758-D8A700FE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9B0ABC-8021-485D-BE7A-5DB3AF39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67244C-33B4-4F1F-9B3F-859F84AF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34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774F0-C16B-4440-9DD4-45EF1D6E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200990-4149-4561-B467-7594ED51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372EDE-518F-4CE0-A764-9C6E0CFE2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3D4653-CA0F-4965-A2C4-C5C9DD06E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EA8BEC-57FC-4130-B91E-3018ED3DA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E12309-45F0-409A-9618-C1012670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599F63-70B0-4D15-84F6-8B53399C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385D1-A0DF-4583-90FA-763482B9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2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94084-6DF2-4A2E-BA09-0C4C1F3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7289CC-8D00-456B-97B8-714C4450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7A1CBA-A7D3-4447-9D87-CD95881D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5D5032-A048-4E64-9A6B-313E1ABE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29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ADAFE6-9D16-431C-91A8-4B8B53B8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08BF08-5330-4DE7-9716-277F7224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CB86DC-FBB3-4B9F-832B-495161C2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68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817CC-0939-4C88-86B9-A3A8B960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E7560-D15C-4282-A217-730C4BFE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10B6ED-A0AE-40DF-8DAD-8E6E6E36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D0E3F7-7307-460C-9BBB-E7171CBE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17A8D5-785A-4298-8347-981F9021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FCCD9-BB5A-4CF1-8032-DE3FE7FC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68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0A022-B6E6-4B11-A2FD-2D681321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7F0202-6BAC-4BF2-B122-A078F4531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AB4A76-6D5C-47A9-A71E-199513CA8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218520-D2B7-42A9-8ADA-BF2E0088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1FCE6-CDFD-4C47-AD18-E5A7BCFD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33F5A8-66C2-487E-943D-5B08FA2A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10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70ED0C-0197-421D-AE40-CEEEEB26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CB7D8B-1E5B-4C36-801C-C64F2B1BF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75ABA-AF0E-411D-81B8-2761CB938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E43A-EE91-4687-A3A3-0DC271D9FBAC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05D6C1-6365-4DA0-81C5-D54986110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70DF7-4548-45AF-98B7-31A7AC81E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4A65-C551-4BC8-8A10-04CA760BF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51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-island.informatik.uni-kl.de/" TargetMode="External"/><Relationship Id="rId2" Type="http://schemas.openxmlformats.org/officeDocument/2006/relationships/hyperlink" Target="https://luo-darmstadt.de/sqltutorial/header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stery.knightla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3FD69E7-7C80-48F5-9FEC-D096E8F0F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b="491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8A97D3-5F56-4148-AA73-8F818B6B5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dirty="0">
                <a:solidFill>
                  <a:schemeClr val="bg1"/>
                </a:solidFill>
              </a:rPr>
              <a:t>Datenbanken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2B1C72-1871-4DA2-9FA7-A7041DD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845F2B-C27F-4517-A667-4A33910126BF}"/>
              </a:ext>
            </a:extLst>
          </p:cNvPr>
          <p:cNvSpPr txBox="1"/>
          <p:nvPr/>
        </p:nvSpPr>
        <p:spPr>
          <a:xfrm>
            <a:off x="4932572" y="0"/>
            <a:ext cx="2326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Beziehungen</a:t>
            </a: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B3F5482-7BAA-41F1-BFB7-1B597147BCEA}"/>
              </a:ext>
            </a:extLst>
          </p:cNvPr>
          <p:cNvSpPr/>
          <p:nvPr/>
        </p:nvSpPr>
        <p:spPr>
          <a:xfrm>
            <a:off x="1632434" y="1440653"/>
            <a:ext cx="1538569" cy="92794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5CA53C6-ADFE-4612-8B7F-4E2F7EB168C3}"/>
              </a:ext>
            </a:extLst>
          </p:cNvPr>
          <p:cNvSpPr/>
          <p:nvPr/>
        </p:nvSpPr>
        <p:spPr>
          <a:xfrm>
            <a:off x="3090203" y="695181"/>
            <a:ext cx="1528781" cy="7715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BD2B7A-F7A9-4D79-9DF6-DF74003BFC43}"/>
              </a:ext>
            </a:extLst>
          </p:cNvPr>
          <p:cNvSpPr/>
          <p:nvPr/>
        </p:nvSpPr>
        <p:spPr>
          <a:xfrm>
            <a:off x="113441" y="695181"/>
            <a:ext cx="1528781" cy="7715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906863-313B-4D3C-9C8F-B42549E774DB}"/>
              </a:ext>
            </a:extLst>
          </p:cNvPr>
          <p:cNvSpPr/>
          <p:nvPr/>
        </p:nvSpPr>
        <p:spPr>
          <a:xfrm>
            <a:off x="1632434" y="2583301"/>
            <a:ext cx="1528781" cy="7715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741BEAE-5496-4205-A07E-77C31D5729ED}"/>
              </a:ext>
            </a:extLst>
          </p:cNvPr>
          <p:cNvCxnSpPr>
            <a:cxnSpLocks/>
          </p:cNvCxnSpPr>
          <p:nvPr/>
        </p:nvCxnSpPr>
        <p:spPr>
          <a:xfrm flipH="1" flipV="1">
            <a:off x="1642222" y="1466707"/>
            <a:ext cx="357707" cy="19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C56C4A-21F8-49D2-A895-336C05D8FAD1}"/>
              </a:ext>
            </a:extLst>
          </p:cNvPr>
          <p:cNvCxnSpPr>
            <a:cxnSpLocks/>
          </p:cNvCxnSpPr>
          <p:nvPr/>
        </p:nvCxnSpPr>
        <p:spPr>
          <a:xfrm flipV="1">
            <a:off x="2758129" y="1466706"/>
            <a:ext cx="332074" cy="18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760A245-F8B7-4DDE-A21B-82770164BFF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396825" y="2368600"/>
            <a:ext cx="4894" cy="21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aute 20">
            <a:extLst>
              <a:ext uri="{FF2B5EF4-FFF2-40B4-BE49-F238E27FC236}">
                <a16:creationId xmlns:a16="http://schemas.microsoft.com/office/drawing/2014/main" id="{502DAEA6-9C2C-434F-9CF7-729B4F9DE934}"/>
              </a:ext>
            </a:extLst>
          </p:cNvPr>
          <p:cNvSpPr/>
          <p:nvPr/>
        </p:nvSpPr>
        <p:spPr>
          <a:xfrm>
            <a:off x="7602604" y="2319937"/>
            <a:ext cx="1638300" cy="1048871"/>
          </a:xfrm>
          <a:prstGeom prst="diamon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aute 9">
            <a:extLst>
              <a:ext uri="{FF2B5EF4-FFF2-40B4-BE49-F238E27FC236}">
                <a16:creationId xmlns:a16="http://schemas.microsoft.com/office/drawing/2014/main" id="{5ABDD438-D0D2-4993-AF24-04026569116A}"/>
              </a:ext>
            </a:extLst>
          </p:cNvPr>
          <p:cNvSpPr/>
          <p:nvPr/>
        </p:nvSpPr>
        <p:spPr>
          <a:xfrm>
            <a:off x="6892973" y="2359043"/>
            <a:ext cx="1538569" cy="92794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C35BC5C-D95A-4D5B-90CF-3FEE417906FE}"/>
              </a:ext>
            </a:extLst>
          </p:cNvPr>
          <p:cNvSpPr/>
          <p:nvPr/>
        </p:nvSpPr>
        <p:spPr>
          <a:xfrm>
            <a:off x="8653625" y="2458611"/>
            <a:ext cx="1528781" cy="7715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E44E9CC-502A-4319-A7BC-825CB257611B}"/>
              </a:ext>
            </a:extLst>
          </p:cNvPr>
          <p:cNvSpPr/>
          <p:nvPr/>
        </p:nvSpPr>
        <p:spPr>
          <a:xfrm>
            <a:off x="9805751" y="4855555"/>
            <a:ext cx="1528781" cy="7715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4C8654C-9195-437D-9344-6E791729785F}"/>
              </a:ext>
            </a:extLst>
          </p:cNvPr>
          <p:cNvSpPr/>
          <p:nvPr/>
        </p:nvSpPr>
        <p:spPr>
          <a:xfrm>
            <a:off x="5796037" y="4855555"/>
            <a:ext cx="1528781" cy="7715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66959BD-8394-4B89-BF31-8D73BF3DDE3E}"/>
              </a:ext>
            </a:extLst>
          </p:cNvPr>
          <p:cNvSpPr/>
          <p:nvPr/>
        </p:nvSpPr>
        <p:spPr>
          <a:xfrm>
            <a:off x="7796000" y="4777343"/>
            <a:ext cx="1538569" cy="92794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D869E71-05E2-4904-A531-685A4605F273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324818" y="5241317"/>
            <a:ext cx="471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061B801-BC7D-4AF1-92BE-DBFD3A2D0256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>
            <a:off x="9334569" y="5241317"/>
            <a:ext cx="471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aute 32">
            <a:extLst>
              <a:ext uri="{FF2B5EF4-FFF2-40B4-BE49-F238E27FC236}">
                <a16:creationId xmlns:a16="http://schemas.microsoft.com/office/drawing/2014/main" id="{6AB5625F-6AB9-46C4-A701-0FC8D07EF040}"/>
              </a:ext>
            </a:extLst>
          </p:cNvPr>
          <p:cNvSpPr/>
          <p:nvPr/>
        </p:nvSpPr>
        <p:spPr>
          <a:xfrm>
            <a:off x="1762903" y="5090952"/>
            <a:ext cx="1538569" cy="92794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IS_A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65B08A-CEC3-45FC-B22D-C3AA80553FF2}"/>
              </a:ext>
            </a:extLst>
          </p:cNvPr>
          <p:cNvSpPr/>
          <p:nvPr/>
        </p:nvSpPr>
        <p:spPr>
          <a:xfrm>
            <a:off x="3372885" y="5984712"/>
            <a:ext cx="1528781" cy="7715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D9E0BEB-11E6-4E11-BA54-6BFE29A8E91E}"/>
              </a:ext>
            </a:extLst>
          </p:cNvPr>
          <p:cNvSpPr/>
          <p:nvPr/>
        </p:nvSpPr>
        <p:spPr>
          <a:xfrm>
            <a:off x="243910" y="5982297"/>
            <a:ext cx="1528781" cy="7715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D092CF8-A9CC-4C98-8669-7AE934CDEEAF}"/>
              </a:ext>
            </a:extLst>
          </p:cNvPr>
          <p:cNvSpPr/>
          <p:nvPr/>
        </p:nvSpPr>
        <p:spPr>
          <a:xfrm>
            <a:off x="1762903" y="4178509"/>
            <a:ext cx="1528781" cy="7715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63F9959-5644-4B07-A301-30C0B67CB7D6}"/>
              </a:ext>
            </a:extLst>
          </p:cNvPr>
          <p:cNvCxnSpPr>
            <a:cxnSpLocks/>
          </p:cNvCxnSpPr>
          <p:nvPr/>
        </p:nvCxnSpPr>
        <p:spPr>
          <a:xfrm flipH="1" flipV="1">
            <a:off x="2883785" y="5800725"/>
            <a:ext cx="489100" cy="177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052ED45-54BA-4464-9E10-B774DC7A7138}"/>
              </a:ext>
            </a:extLst>
          </p:cNvPr>
          <p:cNvCxnSpPr>
            <a:cxnSpLocks/>
          </p:cNvCxnSpPr>
          <p:nvPr/>
        </p:nvCxnSpPr>
        <p:spPr>
          <a:xfrm flipV="1">
            <a:off x="1754563" y="5800725"/>
            <a:ext cx="350797" cy="18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BEEBE91-F409-4E35-95CB-0C346FA1210E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flipH="1" flipV="1">
            <a:off x="2527294" y="4950034"/>
            <a:ext cx="4894" cy="14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C9A50930-641D-4342-A73F-ECC63AF2D2EA}"/>
              </a:ext>
            </a:extLst>
          </p:cNvPr>
          <p:cNvSpPr txBox="1"/>
          <p:nvPr/>
        </p:nvSpPr>
        <p:spPr>
          <a:xfrm>
            <a:off x="1478456" y="229667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Trinäre Beziehung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D86D063-1A24-448A-9E82-878DCC88A1B9}"/>
              </a:ext>
            </a:extLst>
          </p:cNvPr>
          <p:cNvSpPr txBox="1"/>
          <p:nvPr/>
        </p:nvSpPr>
        <p:spPr>
          <a:xfrm>
            <a:off x="1008300" y="3599558"/>
            <a:ext cx="32366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Vererbung</a:t>
            </a:r>
          </a:p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(keine Kardinalität oder Optionalität)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FC997DF-DC4C-4B84-8BC2-90ED338DA8F4}"/>
              </a:ext>
            </a:extLst>
          </p:cNvPr>
          <p:cNvSpPr txBox="1"/>
          <p:nvPr/>
        </p:nvSpPr>
        <p:spPr>
          <a:xfrm>
            <a:off x="7281855" y="1785492"/>
            <a:ext cx="252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Beziehung auf sich selbst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886387E-11F3-4C70-832F-1BA193C8A5CA}"/>
              </a:ext>
            </a:extLst>
          </p:cNvPr>
          <p:cNvSpPr txBox="1"/>
          <p:nvPr/>
        </p:nvSpPr>
        <p:spPr>
          <a:xfrm>
            <a:off x="7482994" y="4410769"/>
            <a:ext cx="21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„normale“ Beziehung</a:t>
            </a:r>
          </a:p>
        </p:txBody>
      </p:sp>
    </p:spTree>
    <p:extLst>
      <p:ext uri="{BB962C8B-B14F-4D97-AF65-F5344CB8AC3E}">
        <p14:creationId xmlns:p14="http://schemas.microsoft.com/office/powerpoint/2010/main" val="252596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02B1C93E-56B1-4152-8CBB-2D7636472F12}"/>
              </a:ext>
            </a:extLst>
          </p:cNvPr>
          <p:cNvSpPr/>
          <p:nvPr/>
        </p:nvSpPr>
        <p:spPr>
          <a:xfrm>
            <a:off x="6096000" y="1143000"/>
            <a:ext cx="0" cy="4572000"/>
          </a:xfrm>
          <a:custGeom>
            <a:avLst/>
            <a:gdLst>
              <a:gd name="connsiteX0" fmla="*/ 0 w 0"/>
              <a:gd name="connsiteY0" fmla="*/ 0 h 4572000"/>
              <a:gd name="connsiteX1" fmla="*/ 0 w 0"/>
              <a:gd name="connsiteY1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FDBB9A-99FC-4C1B-AF7F-E4A12C75AC00}"/>
              </a:ext>
            </a:extLst>
          </p:cNvPr>
          <p:cNvSpPr txBox="1"/>
          <p:nvPr/>
        </p:nvSpPr>
        <p:spPr>
          <a:xfrm>
            <a:off x="2295525" y="981075"/>
            <a:ext cx="142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Kardinalität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2F86-90C7-459A-9A67-DC69DEBB2164}"/>
              </a:ext>
            </a:extLst>
          </p:cNvPr>
          <p:cNvSpPr txBox="1"/>
          <p:nvPr/>
        </p:nvSpPr>
        <p:spPr>
          <a:xfrm>
            <a:off x="8712305" y="958334"/>
            <a:ext cx="14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Optionalität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1A6FA0-B552-4050-9342-E8A30451D2C2}"/>
              </a:ext>
            </a:extLst>
          </p:cNvPr>
          <p:cNvSpPr txBox="1"/>
          <p:nvPr/>
        </p:nvSpPr>
        <p:spPr>
          <a:xfrm>
            <a:off x="7599770" y="2170060"/>
            <a:ext cx="63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EDD5CE-9090-40BB-AAE3-735B3213E6EB}"/>
              </a:ext>
            </a:extLst>
          </p:cNvPr>
          <p:cNvSpPr txBox="1"/>
          <p:nvPr/>
        </p:nvSpPr>
        <p:spPr>
          <a:xfrm>
            <a:off x="9295698" y="21700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1F68018-595D-4A15-8C00-17DC207B73FB}"/>
              </a:ext>
            </a:extLst>
          </p:cNvPr>
          <p:cNvSpPr/>
          <p:nvPr/>
        </p:nvSpPr>
        <p:spPr>
          <a:xfrm>
            <a:off x="6422389" y="2230398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749A41-D186-4EAC-9D57-CF91592FF072}"/>
              </a:ext>
            </a:extLst>
          </p:cNvPr>
          <p:cNvSpPr/>
          <p:nvPr/>
        </p:nvSpPr>
        <p:spPr>
          <a:xfrm>
            <a:off x="10019522" y="2230398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Schule</a:t>
            </a: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AD84EAD3-EA8E-4A0F-AE58-3BB746E3D2EF}"/>
              </a:ext>
            </a:extLst>
          </p:cNvPr>
          <p:cNvSpPr/>
          <p:nvPr/>
        </p:nvSpPr>
        <p:spPr>
          <a:xfrm>
            <a:off x="8352446" y="2324487"/>
            <a:ext cx="914400" cy="438924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hat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6376C88-E7EC-4F1D-AF5D-D15849F7F258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7599771" y="2543949"/>
            <a:ext cx="75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84AA0DE-E6FF-4B2D-A11D-4BF05997B07D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66846" y="2543949"/>
            <a:ext cx="7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BA8128D8-6BA4-4B65-9A62-65BB5C286678}"/>
              </a:ext>
            </a:extLst>
          </p:cNvPr>
          <p:cNvSpPr/>
          <p:nvPr/>
        </p:nvSpPr>
        <p:spPr>
          <a:xfrm>
            <a:off x="671154" y="2230398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02BD765-77A8-4330-B27E-05F518154CB8}"/>
              </a:ext>
            </a:extLst>
          </p:cNvPr>
          <p:cNvSpPr/>
          <p:nvPr/>
        </p:nvSpPr>
        <p:spPr>
          <a:xfrm>
            <a:off x="4268287" y="2230398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Schule</a:t>
            </a:r>
          </a:p>
        </p:txBody>
      </p:sp>
      <p:sp>
        <p:nvSpPr>
          <p:cNvPr id="35" name="Raute 34">
            <a:extLst>
              <a:ext uri="{FF2B5EF4-FFF2-40B4-BE49-F238E27FC236}">
                <a16:creationId xmlns:a16="http://schemas.microsoft.com/office/drawing/2014/main" id="{1F966C79-2BFB-43B1-A439-BB6A721103C5}"/>
              </a:ext>
            </a:extLst>
          </p:cNvPr>
          <p:cNvSpPr/>
          <p:nvPr/>
        </p:nvSpPr>
        <p:spPr>
          <a:xfrm>
            <a:off x="2601211" y="2324487"/>
            <a:ext cx="914400" cy="438924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hat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1E81EA9-2EF1-4D4C-B245-B3529C66BBAE}"/>
              </a:ext>
            </a:extLst>
          </p:cNvPr>
          <p:cNvCxnSpPr>
            <a:cxnSpLocks/>
            <a:stCxn id="35" idx="1"/>
            <a:endCxn id="33" idx="3"/>
          </p:cNvCxnSpPr>
          <p:nvPr/>
        </p:nvCxnSpPr>
        <p:spPr>
          <a:xfrm flipH="1">
            <a:off x="1848536" y="2543949"/>
            <a:ext cx="75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73902E-AD77-4B4E-90E3-A462D37595C7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3515611" y="2543949"/>
            <a:ext cx="7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A406CBC-CA83-47E8-8633-E7FFE53D697C}"/>
              </a:ext>
            </a:extLst>
          </p:cNvPr>
          <p:cNvSpPr txBox="1"/>
          <p:nvPr/>
        </p:nvSpPr>
        <p:spPr>
          <a:xfrm>
            <a:off x="3953851" y="24726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98161AF-6C07-4C43-8032-D28EE7AB6CC0}"/>
              </a:ext>
            </a:extLst>
          </p:cNvPr>
          <p:cNvSpPr txBox="1"/>
          <p:nvPr/>
        </p:nvSpPr>
        <p:spPr>
          <a:xfrm>
            <a:off x="1867207" y="2455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4641533-1ECF-434C-81D5-0CB2CF3C7156}"/>
              </a:ext>
            </a:extLst>
          </p:cNvPr>
          <p:cNvSpPr/>
          <p:nvPr/>
        </p:nvSpPr>
        <p:spPr>
          <a:xfrm>
            <a:off x="635239" y="3443152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Ort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A57C6B5-1170-483C-810D-0BD3D04B0BE1}"/>
              </a:ext>
            </a:extLst>
          </p:cNvPr>
          <p:cNvSpPr/>
          <p:nvPr/>
        </p:nvSpPr>
        <p:spPr>
          <a:xfrm>
            <a:off x="4232372" y="3443152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Schule</a:t>
            </a:r>
          </a:p>
        </p:txBody>
      </p:sp>
      <p:sp>
        <p:nvSpPr>
          <p:cNvPr id="45" name="Raute 44">
            <a:extLst>
              <a:ext uri="{FF2B5EF4-FFF2-40B4-BE49-F238E27FC236}">
                <a16:creationId xmlns:a16="http://schemas.microsoft.com/office/drawing/2014/main" id="{75E1AB6B-1D7B-4480-A49E-8A6683AC64F2}"/>
              </a:ext>
            </a:extLst>
          </p:cNvPr>
          <p:cNvSpPr/>
          <p:nvPr/>
        </p:nvSpPr>
        <p:spPr>
          <a:xfrm>
            <a:off x="2565296" y="3537241"/>
            <a:ext cx="914400" cy="438924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hat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0C4FCC4-DD9C-48C5-A33A-84F35FD089D8}"/>
              </a:ext>
            </a:extLst>
          </p:cNvPr>
          <p:cNvCxnSpPr>
            <a:cxnSpLocks/>
            <a:stCxn id="45" idx="1"/>
            <a:endCxn id="43" idx="3"/>
          </p:cNvCxnSpPr>
          <p:nvPr/>
        </p:nvCxnSpPr>
        <p:spPr>
          <a:xfrm flipH="1">
            <a:off x="1812621" y="3756703"/>
            <a:ext cx="75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FFC5F7-4B3C-44FA-A5B5-C89492163C29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>
            <a:off x="3479696" y="3756703"/>
            <a:ext cx="7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6C71F3F7-BA0A-47BB-AD98-1C550576CCFE}"/>
              </a:ext>
            </a:extLst>
          </p:cNvPr>
          <p:cNvSpPr txBox="1"/>
          <p:nvPr/>
        </p:nvSpPr>
        <p:spPr>
          <a:xfrm>
            <a:off x="3917936" y="3685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0B8F2D3-5B8C-4513-84E3-FD6BDD0B8606}"/>
              </a:ext>
            </a:extLst>
          </p:cNvPr>
          <p:cNvSpPr txBox="1"/>
          <p:nvPr/>
        </p:nvSpPr>
        <p:spPr>
          <a:xfrm>
            <a:off x="1831292" y="3667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3A81EAD-527B-419C-9DBD-122831C9263F}"/>
              </a:ext>
            </a:extLst>
          </p:cNvPr>
          <p:cNvSpPr/>
          <p:nvPr/>
        </p:nvSpPr>
        <p:spPr>
          <a:xfrm>
            <a:off x="635239" y="4351690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Mensch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2D364CE-31EF-4399-ADA2-B93F274F8254}"/>
              </a:ext>
            </a:extLst>
          </p:cNvPr>
          <p:cNvSpPr/>
          <p:nvPr/>
        </p:nvSpPr>
        <p:spPr>
          <a:xfrm>
            <a:off x="4232372" y="4351690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Kopf</a:t>
            </a:r>
          </a:p>
        </p:txBody>
      </p:sp>
      <p:sp>
        <p:nvSpPr>
          <p:cNvPr id="52" name="Raute 51">
            <a:extLst>
              <a:ext uri="{FF2B5EF4-FFF2-40B4-BE49-F238E27FC236}">
                <a16:creationId xmlns:a16="http://schemas.microsoft.com/office/drawing/2014/main" id="{21AAFE64-DF9D-43A6-8C1D-93EF9651B86E}"/>
              </a:ext>
            </a:extLst>
          </p:cNvPr>
          <p:cNvSpPr/>
          <p:nvPr/>
        </p:nvSpPr>
        <p:spPr>
          <a:xfrm>
            <a:off x="2565296" y="4445779"/>
            <a:ext cx="914400" cy="438924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hat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A8AC08D-BE8F-41FF-A2E9-79C7D6EA79A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812621" y="4665241"/>
            <a:ext cx="75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8312BE0-F8A4-4B9B-ACDC-6A0C53DC6C33}"/>
              </a:ext>
            </a:extLst>
          </p:cNvPr>
          <p:cNvCxnSpPr>
            <a:stCxn id="52" idx="3"/>
            <a:endCxn id="51" idx="1"/>
          </p:cNvCxnSpPr>
          <p:nvPr/>
        </p:nvCxnSpPr>
        <p:spPr>
          <a:xfrm>
            <a:off x="3479696" y="4665241"/>
            <a:ext cx="7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B3E042B0-B201-4C84-BB66-59239002D3DC}"/>
              </a:ext>
            </a:extLst>
          </p:cNvPr>
          <p:cNvSpPr txBox="1"/>
          <p:nvPr/>
        </p:nvSpPr>
        <p:spPr>
          <a:xfrm>
            <a:off x="3917936" y="4593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73D1097-D335-4EBF-BD68-E831FC411DE8}"/>
              </a:ext>
            </a:extLst>
          </p:cNvPr>
          <p:cNvSpPr txBox="1"/>
          <p:nvPr/>
        </p:nvSpPr>
        <p:spPr>
          <a:xfrm>
            <a:off x="1831292" y="45763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BB9F769-1F12-4CB1-9924-658BE45D4132}"/>
              </a:ext>
            </a:extLst>
          </p:cNvPr>
          <p:cNvSpPr/>
          <p:nvPr/>
        </p:nvSpPr>
        <p:spPr>
          <a:xfrm>
            <a:off x="635239" y="5166138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9FADDBD-03C0-4727-AE7F-836F6E22354F}"/>
              </a:ext>
            </a:extLst>
          </p:cNvPr>
          <p:cNvSpPr/>
          <p:nvPr/>
        </p:nvSpPr>
        <p:spPr>
          <a:xfrm>
            <a:off x="4232372" y="5166138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Buch</a:t>
            </a: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27A4D9E3-706E-45FD-A39E-83E5F37FCFD3}"/>
              </a:ext>
            </a:extLst>
          </p:cNvPr>
          <p:cNvSpPr/>
          <p:nvPr/>
        </p:nvSpPr>
        <p:spPr>
          <a:xfrm>
            <a:off x="2565296" y="5260227"/>
            <a:ext cx="914400" cy="438924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hat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E53C693B-839D-4B7C-BDA6-8CB28ADA0717}"/>
              </a:ext>
            </a:extLst>
          </p:cNvPr>
          <p:cNvCxnSpPr>
            <a:cxnSpLocks/>
            <a:stCxn id="59" idx="1"/>
            <a:endCxn id="57" idx="3"/>
          </p:cNvCxnSpPr>
          <p:nvPr/>
        </p:nvCxnSpPr>
        <p:spPr>
          <a:xfrm flipH="1">
            <a:off x="1812621" y="5479689"/>
            <a:ext cx="75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C23E322-AAD0-40DC-A210-95A51F5A2843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>
            <a:off x="3479696" y="5479689"/>
            <a:ext cx="7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CCC92B0E-7617-4D20-8D09-082A28605F07}"/>
              </a:ext>
            </a:extLst>
          </p:cNvPr>
          <p:cNvSpPr txBox="1"/>
          <p:nvPr/>
        </p:nvSpPr>
        <p:spPr>
          <a:xfrm>
            <a:off x="3917936" y="54084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D0D5F1F-F589-45BF-A4D3-1A1A89983ED6}"/>
              </a:ext>
            </a:extLst>
          </p:cNvPr>
          <p:cNvSpPr txBox="1"/>
          <p:nvPr/>
        </p:nvSpPr>
        <p:spPr>
          <a:xfrm>
            <a:off x="1831292" y="53908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39C2C01-5538-42AC-A781-1549872D954A}"/>
              </a:ext>
            </a:extLst>
          </p:cNvPr>
          <p:cNvSpPr/>
          <p:nvPr/>
        </p:nvSpPr>
        <p:spPr>
          <a:xfrm>
            <a:off x="6422388" y="3419799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C35B7FB-1D0E-40CF-991A-3A52DAA43592}"/>
              </a:ext>
            </a:extLst>
          </p:cNvPr>
          <p:cNvSpPr/>
          <p:nvPr/>
        </p:nvSpPr>
        <p:spPr>
          <a:xfrm>
            <a:off x="10019521" y="3419799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Schule</a:t>
            </a:r>
          </a:p>
        </p:txBody>
      </p:sp>
      <p:sp>
        <p:nvSpPr>
          <p:cNvPr id="66" name="Raute 65">
            <a:extLst>
              <a:ext uri="{FF2B5EF4-FFF2-40B4-BE49-F238E27FC236}">
                <a16:creationId xmlns:a16="http://schemas.microsoft.com/office/drawing/2014/main" id="{692F56E2-B164-4161-B440-D004252ADFB9}"/>
              </a:ext>
            </a:extLst>
          </p:cNvPr>
          <p:cNvSpPr/>
          <p:nvPr/>
        </p:nvSpPr>
        <p:spPr>
          <a:xfrm>
            <a:off x="8352445" y="3513888"/>
            <a:ext cx="914400" cy="438924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hat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D5FC272-967B-45D4-B665-75D55C79D0FC}"/>
              </a:ext>
            </a:extLst>
          </p:cNvPr>
          <p:cNvCxnSpPr>
            <a:cxnSpLocks/>
            <a:stCxn id="66" idx="1"/>
            <a:endCxn id="64" idx="3"/>
          </p:cNvCxnSpPr>
          <p:nvPr/>
        </p:nvCxnSpPr>
        <p:spPr>
          <a:xfrm flipH="1">
            <a:off x="7599770" y="3733350"/>
            <a:ext cx="75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A8B68B9E-BF0D-40C3-850E-BEA440233B1C}"/>
              </a:ext>
            </a:extLst>
          </p:cNvPr>
          <p:cNvCxnSpPr>
            <a:stCxn id="66" idx="3"/>
            <a:endCxn id="65" idx="1"/>
          </p:cNvCxnSpPr>
          <p:nvPr/>
        </p:nvCxnSpPr>
        <p:spPr>
          <a:xfrm>
            <a:off x="9266845" y="3733350"/>
            <a:ext cx="7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1AECCFFC-7981-471B-80F1-3DB89556E5BC}"/>
              </a:ext>
            </a:extLst>
          </p:cNvPr>
          <p:cNvSpPr/>
          <p:nvPr/>
        </p:nvSpPr>
        <p:spPr>
          <a:xfrm>
            <a:off x="6422388" y="4328337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Mensch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10FA464-08C3-4D68-ACF1-41F6E61747B9}"/>
              </a:ext>
            </a:extLst>
          </p:cNvPr>
          <p:cNvSpPr/>
          <p:nvPr/>
        </p:nvSpPr>
        <p:spPr>
          <a:xfrm>
            <a:off x="10019521" y="4328337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Kopf</a:t>
            </a:r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7FBFC6F5-A868-4139-93C6-A0E01EB35BC2}"/>
              </a:ext>
            </a:extLst>
          </p:cNvPr>
          <p:cNvSpPr/>
          <p:nvPr/>
        </p:nvSpPr>
        <p:spPr>
          <a:xfrm>
            <a:off x="8352445" y="4422426"/>
            <a:ext cx="914400" cy="438924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hat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23C7F15E-0F6A-4EF9-82E5-5F6437F2D76D}"/>
              </a:ext>
            </a:extLst>
          </p:cNvPr>
          <p:cNvCxnSpPr>
            <a:cxnSpLocks/>
            <a:stCxn id="73" idx="1"/>
            <a:endCxn id="71" idx="3"/>
          </p:cNvCxnSpPr>
          <p:nvPr/>
        </p:nvCxnSpPr>
        <p:spPr>
          <a:xfrm flipH="1">
            <a:off x="7599770" y="4641888"/>
            <a:ext cx="75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24AF71A-E768-42C6-AF11-9765776F3415}"/>
              </a:ext>
            </a:extLst>
          </p:cNvPr>
          <p:cNvCxnSpPr>
            <a:stCxn id="73" idx="3"/>
            <a:endCxn id="72" idx="1"/>
          </p:cNvCxnSpPr>
          <p:nvPr/>
        </p:nvCxnSpPr>
        <p:spPr>
          <a:xfrm>
            <a:off x="9266845" y="4641888"/>
            <a:ext cx="7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7B8BAB3C-9FC2-4082-A2C6-D6CA61F00E2B}"/>
              </a:ext>
            </a:extLst>
          </p:cNvPr>
          <p:cNvSpPr/>
          <p:nvPr/>
        </p:nvSpPr>
        <p:spPr>
          <a:xfrm>
            <a:off x="6422388" y="5142785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5F6B166-DA81-4CC2-8E5B-4B5829C89EDE}"/>
              </a:ext>
            </a:extLst>
          </p:cNvPr>
          <p:cNvSpPr/>
          <p:nvPr/>
        </p:nvSpPr>
        <p:spPr>
          <a:xfrm>
            <a:off x="10019521" y="5142785"/>
            <a:ext cx="1177382" cy="627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Buch</a:t>
            </a:r>
          </a:p>
        </p:txBody>
      </p:sp>
      <p:sp>
        <p:nvSpPr>
          <p:cNvPr id="80" name="Raute 79">
            <a:extLst>
              <a:ext uri="{FF2B5EF4-FFF2-40B4-BE49-F238E27FC236}">
                <a16:creationId xmlns:a16="http://schemas.microsoft.com/office/drawing/2014/main" id="{D2D93236-9670-40D8-BEC2-87F6F06BECD7}"/>
              </a:ext>
            </a:extLst>
          </p:cNvPr>
          <p:cNvSpPr/>
          <p:nvPr/>
        </p:nvSpPr>
        <p:spPr>
          <a:xfrm>
            <a:off x="8352445" y="5236874"/>
            <a:ext cx="914400" cy="438924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hat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03CF517-B52D-4E31-A9B9-1F26010288F2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H="1">
            <a:off x="7599770" y="5456336"/>
            <a:ext cx="75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F878E06-C0D2-41F4-8A38-65F654555EB9}"/>
              </a:ext>
            </a:extLst>
          </p:cNvPr>
          <p:cNvCxnSpPr>
            <a:stCxn id="80" idx="3"/>
            <a:endCxn id="79" idx="1"/>
          </p:cNvCxnSpPr>
          <p:nvPr/>
        </p:nvCxnSpPr>
        <p:spPr>
          <a:xfrm>
            <a:off x="9266845" y="5456336"/>
            <a:ext cx="7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28AD06E1-D485-4DDE-AA5B-F355AE78C24B}"/>
              </a:ext>
            </a:extLst>
          </p:cNvPr>
          <p:cNvSpPr txBox="1"/>
          <p:nvPr/>
        </p:nvSpPr>
        <p:spPr>
          <a:xfrm>
            <a:off x="7599770" y="3313060"/>
            <a:ext cx="63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6D47101-2489-4B32-82D7-9E4663C197B1}"/>
              </a:ext>
            </a:extLst>
          </p:cNvPr>
          <p:cNvSpPr txBox="1"/>
          <p:nvPr/>
        </p:nvSpPr>
        <p:spPr>
          <a:xfrm>
            <a:off x="9295698" y="33130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7BC1E34-5317-4C33-94D2-AA63EC22D92C}"/>
              </a:ext>
            </a:extLst>
          </p:cNvPr>
          <p:cNvSpPr txBox="1"/>
          <p:nvPr/>
        </p:nvSpPr>
        <p:spPr>
          <a:xfrm>
            <a:off x="7599770" y="421793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02E48238-E32F-42E5-BC23-3307C3CAB5EF}"/>
              </a:ext>
            </a:extLst>
          </p:cNvPr>
          <p:cNvSpPr txBox="1"/>
          <p:nvPr/>
        </p:nvSpPr>
        <p:spPr>
          <a:xfrm>
            <a:off x="9295698" y="421793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C0DE23CB-D578-4460-A42D-0B8BE75DF466}"/>
              </a:ext>
            </a:extLst>
          </p:cNvPr>
          <p:cNvSpPr txBox="1"/>
          <p:nvPr/>
        </p:nvSpPr>
        <p:spPr>
          <a:xfrm>
            <a:off x="7599770" y="5037085"/>
            <a:ext cx="63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D17A3B-0A05-4846-85C5-5301B8196679}"/>
              </a:ext>
            </a:extLst>
          </p:cNvPr>
          <p:cNvSpPr txBox="1"/>
          <p:nvPr/>
        </p:nvSpPr>
        <p:spPr>
          <a:xfrm>
            <a:off x="9295698" y="5037085"/>
            <a:ext cx="63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kann</a:t>
            </a:r>
          </a:p>
        </p:txBody>
      </p:sp>
    </p:spTree>
    <p:extLst>
      <p:ext uri="{BB962C8B-B14F-4D97-AF65-F5344CB8AC3E}">
        <p14:creationId xmlns:p14="http://schemas.microsoft.com/office/powerpoint/2010/main" val="362609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1638303-3CAF-49BF-A927-2A4F923B3495}"/>
              </a:ext>
            </a:extLst>
          </p:cNvPr>
          <p:cNvSpPr txBox="1"/>
          <p:nvPr/>
        </p:nvSpPr>
        <p:spPr>
          <a:xfrm>
            <a:off x="0" y="0"/>
            <a:ext cx="466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 von Kardinalitäten/</a:t>
            </a:r>
            <a:r>
              <a:rPr lang="de-DE" dirty="0" err="1"/>
              <a:t>Optionalitäten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F9D1B26-2CCA-4CF0-A920-24C3E24CA22E}"/>
              </a:ext>
            </a:extLst>
          </p:cNvPr>
          <p:cNvGrpSpPr/>
          <p:nvPr/>
        </p:nvGrpSpPr>
        <p:grpSpPr>
          <a:xfrm>
            <a:off x="3546841" y="1901282"/>
            <a:ext cx="4774515" cy="769436"/>
            <a:chOff x="2897136" y="3881051"/>
            <a:chExt cx="4774515" cy="769436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E7A288C-F9BA-4809-BC20-D23B52ED0297}"/>
                </a:ext>
              </a:extLst>
            </p:cNvPr>
            <p:cNvSpPr txBox="1"/>
            <p:nvPr/>
          </p:nvSpPr>
          <p:spPr>
            <a:xfrm>
              <a:off x="6131754" y="4281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A75F08E-CABF-4B25-93A7-05410163E863}"/>
                </a:ext>
              </a:extLst>
            </p:cNvPr>
            <p:cNvSpPr txBox="1"/>
            <p:nvPr/>
          </p:nvSpPr>
          <p:spPr>
            <a:xfrm>
              <a:off x="4045110" y="426354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271F9E3-E379-4651-B5AC-7DED0653CE9F}"/>
                </a:ext>
              </a:extLst>
            </p:cNvPr>
            <p:cNvSpPr/>
            <p:nvPr/>
          </p:nvSpPr>
          <p:spPr>
            <a:xfrm>
              <a:off x="2897136" y="3991453"/>
              <a:ext cx="1177382" cy="627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Mensch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48F2161-DBC6-4060-90F8-5B4CF3917F9E}"/>
                </a:ext>
              </a:extLst>
            </p:cNvPr>
            <p:cNvSpPr/>
            <p:nvPr/>
          </p:nvSpPr>
          <p:spPr>
            <a:xfrm>
              <a:off x="6494269" y="3991453"/>
              <a:ext cx="1177382" cy="627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Kopf</a:t>
              </a:r>
            </a:p>
          </p:txBody>
        </p:sp>
        <p:sp>
          <p:nvSpPr>
            <p:cNvPr id="14" name="Raute 13">
              <a:extLst>
                <a:ext uri="{FF2B5EF4-FFF2-40B4-BE49-F238E27FC236}">
                  <a16:creationId xmlns:a16="http://schemas.microsoft.com/office/drawing/2014/main" id="{0AA53C6E-29C0-4FCC-95B6-0825C440A65C}"/>
                </a:ext>
              </a:extLst>
            </p:cNvPr>
            <p:cNvSpPr/>
            <p:nvPr/>
          </p:nvSpPr>
          <p:spPr>
            <a:xfrm>
              <a:off x="4827193" y="4085542"/>
              <a:ext cx="914400" cy="438924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hat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9B08DF2-3C8B-4EBD-9E29-70CC6D66628A}"/>
                </a:ext>
              </a:extLst>
            </p:cNvPr>
            <p:cNvCxnSpPr>
              <a:cxnSpLocks/>
              <a:stCxn id="14" idx="1"/>
              <a:endCxn id="12" idx="3"/>
            </p:cNvCxnSpPr>
            <p:nvPr/>
          </p:nvCxnSpPr>
          <p:spPr>
            <a:xfrm flipH="1">
              <a:off x="4074518" y="4305004"/>
              <a:ext cx="752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C71A7E2-107C-46BA-B88C-567D24D5FD63}"/>
                </a:ext>
              </a:extLst>
            </p:cNvPr>
            <p:cNvCxnSpPr>
              <a:stCxn id="14" idx="3"/>
              <a:endCxn id="13" idx="1"/>
            </p:cNvCxnSpPr>
            <p:nvPr/>
          </p:nvCxnSpPr>
          <p:spPr>
            <a:xfrm>
              <a:off x="5741593" y="4305004"/>
              <a:ext cx="7526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6AA026B-4E8B-4AF0-8178-9131EE31B2F2}"/>
                </a:ext>
              </a:extLst>
            </p:cNvPr>
            <p:cNvSpPr txBox="1"/>
            <p:nvPr/>
          </p:nvSpPr>
          <p:spPr>
            <a:xfrm>
              <a:off x="4074518" y="388105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muss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84F331A-4728-4D6E-A3B8-8E3AD57BB491}"/>
                </a:ext>
              </a:extLst>
            </p:cNvPr>
            <p:cNvSpPr txBox="1"/>
            <p:nvPr/>
          </p:nvSpPr>
          <p:spPr>
            <a:xfrm>
              <a:off x="5770446" y="388105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muss</a:t>
              </a: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DF8F17D9-D146-4578-A86B-961C473D18FD}"/>
              </a:ext>
            </a:extLst>
          </p:cNvPr>
          <p:cNvSpPr txBox="1"/>
          <p:nvPr/>
        </p:nvSpPr>
        <p:spPr>
          <a:xfrm>
            <a:off x="397042" y="1143000"/>
            <a:ext cx="919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Mensch muss genau einen Kopf besitzen und ein Kopf muss genau einen Menschen besitzen.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EBCDD09-CF13-42BA-96CA-5A3E761B4A4E}"/>
              </a:ext>
            </a:extLst>
          </p:cNvPr>
          <p:cNvSpPr txBox="1"/>
          <p:nvPr/>
        </p:nvSpPr>
        <p:spPr>
          <a:xfrm>
            <a:off x="397041" y="2989325"/>
            <a:ext cx="952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Schule muss genau einen Ort besitzen und ein Ort kann 0, 1 oder auch mehrere Schulen haben.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5B0E501-E704-40E4-9D33-6404B2DA155E}"/>
              </a:ext>
            </a:extLst>
          </p:cNvPr>
          <p:cNvGrpSpPr/>
          <p:nvPr/>
        </p:nvGrpSpPr>
        <p:grpSpPr>
          <a:xfrm>
            <a:off x="3435433" y="3499344"/>
            <a:ext cx="4774515" cy="753741"/>
            <a:chOff x="6407233" y="3466008"/>
            <a:chExt cx="4774515" cy="753741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5D6CFD4-09ED-4AA7-9C9C-40ACE89E314C}"/>
                </a:ext>
              </a:extLst>
            </p:cNvPr>
            <p:cNvSpPr txBox="1"/>
            <p:nvPr/>
          </p:nvSpPr>
          <p:spPr>
            <a:xfrm>
              <a:off x="9665908" y="385041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4EAE580-F3B5-4663-8243-D78B09BADC50}"/>
                </a:ext>
              </a:extLst>
            </p:cNvPr>
            <p:cNvSpPr txBox="1"/>
            <p:nvPr/>
          </p:nvSpPr>
          <p:spPr>
            <a:xfrm>
              <a:off x="7579264" y="383280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49BB024-3C31-4012-BB5B-B59FD4367D0F}"/>
                </a:ext>
              </a:extLst>
            </p:cNvPr>
            <p:cNvSpPr/>
            <p:nvPr/>
          </p:nvSpPr>
          <p:spPr>
            <a:xfrm>
              <a:off x="6407233" y="3572747"/>
              <a:ext cx="1177382" cy="627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Ort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A337DFE2-8C23-4FD7-9CB5-D3AF2E5C49F9}"/>
                </a:ext>
              </a:extLst>
            </p:cNvPr>
            <p:cNvSpPr/>
            <p:nvPr/>
          </p:nvSpPr>
          <p:spPr>
            <a:xfrm>
              <a:off x="10004366" y="3572747"/>
              <a:ext cx="1177382" cy="627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Schule</a:t>
              </a:r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1C474CAD-B2CE-4BD3-8B70-A17ED9FF0EAA}"/>
                </a:ext>
              </a:extLst>
            </p:cNvPr>
            <p:cNvSpPr/>
            <p:nvPr/>
          </p:nvSpPr>
          <p:spPr>
            <a:xfrm>
              <a:off x="8337290" y="3666836"/>
              <a:ext cx="914400" cy="438924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hat</a:t>
              </a: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3FBCB90B-4817-4D9C-A27B-20457000DE5D}"/>
                </a:ext>
              </a:extLst>
            </p:cNvPr>
            <p:cNvCxnSpPr>
              <a:cxnSpLocks/>
              <a:stCxn id="31" idx="1"/>
              <a:endCxn id="29" idx="3"/>
            </p:cNvCxnSpPr>
            <p:nvPr/>
          </p:nvCxnSpPr>
          <p:spPr>
            <a:xfrm flipH="1">
              <a:off x="7584615" y="3886298"/>
              <a:ext cx="752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F519ED2E-FD14-4F88-9847-91B3DDECBDA2}"/>
                </a:ext>
              </a:extLst>
            </p:cNvPr>
            <p:cNvCxnSpPr>
              <a:stCxn id="31" idx="3"/>
              <a:endCxn id="30" idx="1"/>
            </p:cNvCxnSpPr>
            <p:nvPr/>
          </p:nvCxnSpPr>
          <p:spPr>
            <a:xfrm>
              <a:off x="9251690" y="3886298"/>
              <a:ext cx="7526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AAFDD93-D59F-4FC7-A3E9-B1750EB385D8}"/>
                </a:ext>
              </a:extLst>
            </p:cNvPr>
            <p:cNvSpPr txBox="1"/>
            <p:nvPr/>
          </p:nvSpPr>
          <p:spPr>
            <a:xfrm>
              <a:off x="7584615" y="3466008"/>
              <a:ext cx="63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kann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B49D29-42CD-4B3B-95CE-DF8709F34FB9}"/>
                </a:ext>
              </a:extLst>
            </p:cNvPr>
            <p:cNvSpPr txBox="1"/>
            <p:nvPr/>
          </p:nvSpPr>
          <p:spPr>
            <a:xfrm>
              <a:off x="9280543" y="346600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muss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7944F05-8752-43E9-ACE7-F5F045247891}"/>
              </a:ext>
            </a:extLst>
          </p:cNvPr>
          <p:cNvGrpSpPr/>
          <p:nvPr/>
        </p:nvGrpSpPr>
        <p:grpSpPr>
          <a:xfrm>
            <a:off x="3483558" y="5264365"/>
            <a:ext cx="4774515" cy="740670"/>
            <a:chOff x="6407233" y="5144045"/>
            <a:chExt cx="4774515" cy="740670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C09E0F8-41B5-4486-92BA-5E6B8696ACB6}"/>
                </a:ext>
              </a:extLst>
            </p:cNvPr>
            <p:cNvSpPr txBox="1"/>
            <p:nvPr/>
          </p:nvSpPr>
          <p:spPr>
            <a:xfrm>
              <a:off x="9653887" y="55153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087DD42-34A0-4C9D-9CA2-2E8FC37EE83F}"/>
                </a:ext>
              </a:extLst>
            </p:cNvPr>
            <p:cNvSpPr txBox="1"/>
            <p:nvPr/>
          </p:nvSpPr>
          <p:spPr>
            <a:xfrm>
              <a:off x="7567243" y="549777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D904E0C-381D-43BC-B662-8C87DBEDDADD}"/>
                </a:ext>
              </a:extLst>
            </p:cNvPr>
            <p:cNvSpPr/>
            <p:nvPr/>
          </p:nvSpPr>
          <p:spPr>
            <a:xfrm>
              <a:off x="6407233" y="5249745"/>
              <a:ext cx="1177382" cy="627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Kunde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B10BB83-1B47-474F-80ED-50C16BCE8A3E}"/>
                </a:ext>
              </a:extLst>
            </p:cNvPr>
            <p:cNvSpPr/>
            <p:nvPr/>
          </p:nvSpPr>
          <p:spPr>
            <a:xfrm>
              <a:off x="10004366" y="5249745"/>
              <a:ext cx="1177382" cy="627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Buch</a:t>
              </a:r>
            </a:p>
          </p:txBody>
        </p:sp>
        <p:sp>
          <p:nvSpPr>
            <p:cNvPr id="46" name="Raute 45">
              <a:extLst>
                <a:ext uri="{FF2B5EF4-FFF2-40B4-BE49-F238E27FC236}">
                  <a16:creationId xmlns:a16="http://schemas.microsoft.com/office/drawing/2014/main" id="{6DFF082F-AC7B-4429-A9C7-A6535728A54A}"/>
                </a:ext>
              </a:extLst>
            </p:cNvPr>
            <p:cNvSpPr/>
            <p:nvPr/>
          </p:nvSpPr>
          <p:spPr>
            <a:xfrm>
              <a:off x="8337290" y="5343834"/>
              <a:ext cx="914400" cy="438924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hat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05A79F9B-6888-424D-A86B-0E83DB11F47E}"/>
                </a:ext>
              </a:extLst>
            </p:cNvPr>
            <p:cNvCxnSpPr>
              <a:cxnSpLocks/>
              <a:stCxn id="46" idx="1"/>
              <a:endCxn id="44" idx="3"/>
            </p:cNvCxnSpPr>
            <p:nvPr/>
          </p:nvCxnSpPr>
          <p:spPr>
            <a:xfrm flipH="1">
              <a:off x="7584615" y="5563296"/>
              <a:ext cx="752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968963F-8960-430A-8F2D-099548A57F37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>
              <a:off x="9251690" y="5563296"/>
              <a:ext cx="7526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4FE81790-310C-4EF9-85C0-E5838F4FFE35}"/>
                </a:ext>
              </a:extLst>
            </p:cNvPr>
            <p:cNvSpPr txBox="1"/>
            <p:nvPr/>
          </p:nvSpPr>
          <p:spPr>
            <a:xfrm>
              <a:off x="7584615" y="5144045"/>
              <a:ext cx="63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kann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29A98E3D-056F-4EC8-96CC-3F7501DBCE8E}"/>
                </a:ext>
              </a:extLst>
            </p:cNvPr>
            <p:cNvSpPr txBox="1"/>
            <p:nvPr/>
          </p:nvSpPr>
          <p:spPr>
            <a:xfrm>
              <a:off x="9280543" y="5144045"/>
              <a:ext cx="63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kann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3B196887-C497-4EA1-9326-CCA8A36DEBC6}"/>
              </a:ext>
            </a:extLst>
          </p:cNvPr>
          <p:cNvSpPr txBox="1"/>
          <p:nvPr/>
        </p:nvSpPr>
        <p:spPr>
          <a:xfrm>
            <a:off x="0" y="4860238"/>
            <a:ext cx="1228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Kunde kann 0, 1 oder auch mehrere Bücher bestellen und ein Buch kann 0, 1 oder auch mehrere Kunden bestellt worden sein.</a:t>
            </a:r>
          </a:p>
        </p:txBody>
      </p:sp>
    </p:spTree>
    <p:extLst>
      <p:ext uri="{BB962C8B-B14F-4D97-AF65-F5344CB8AC3E}">
        <p14:creationId xmlns:p14="http://schemas.microsoft.com/office/powerpoint/2010/main" val="145982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7A81002-4C41-4476-8CCB-DFC7DB6FBFB8}"/>
              </a:ext>
            </a:extLst>
          </p:cNvPr>
          <p:cNvGrpSpPr/>
          <p:nvPr/>
        </p:nvGrpSpPr>
        <p:grpSpPr>
          <a:xfrm>
            <a:off x="3324570" y="1295256"/>
            <a:ext cx="5018454" cy="2962419"/>
            <a:chOff x="113441" y="695181"/>
            <a:chExt cx="4505543" cy="2659645"/>
          </a:xfrm>
        </p:grpSpPr>
        <p:sp>
          <p:nvSpPr>
            <p:cNvPr id="4" name="Raute 3">
              <a:extLst>
                <a:ext uri="{FF2B5EF4-FFF2-40B4-BE49-F238E27FC236}">
                  <a16:creationId xmlns:a16="http://schemas.microsoft.com/office/drawing/2014/main" id="{3927DF3D-33CB-4965-A120-E068F50C6DA0}"/>
                </a:ext>
              </a:extLst>
            </p:cNvPr>
            <p:cNvSpPr/>
            <p:nvPr/>
          </p:nvSpPr>
          <p:spPr>
            <a:xfrm>
              <a:off x="1632434" y="1440653"/>
              <a:ext cx="1538569" cy="927947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669DDA9-4015-4B8D-AAA1-CCB38D9EBBF0}"/>
                </a:ext>
              </a:extLst>
            </p:cNvPr>
            <p:cNvSpPr/>
            <p:nvPr/>
          </p:nvSpPr>
          <p:spPr>
            <a:xfrm>
              <a:off x="3090203" y="695181"/>
              <a:ext cx="1528781" cy="7715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74A9EE2-3830-44F5-A770-A61B8690F463}"/>
                </a:ext>
              </a:extLst>
            </p:cNvPr>
            <p:cNvSpPr/>
            <p:nvPr/>
          </p:nvSpPr>
          <p:spPr>
            <a:xfrm>
              <a:off x="113441" y="695181"/>
              <a:ext cx="1528781" cy="7715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BB62222-71CE-4EBA-97C1-2DC6FE1C6712}"/>
                </a:ext>
              </a:extLst>
            </p:cNvPr>
            <p:cNvSpPr/>
            <p:nvPr/>
          </p:nvSpPr>
          <p:spPr>
            <a:xfrm>
              <a:off x="1632434" y="2583301"/>
              <a:ext cx="1528781" cy="7715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8F4848D-A279-4274-8D49-D2909072C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2222" y="1466707"/>
              <a:ext cx="357707" cy="198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4B00985-3E56-48CE-A355-345EF7E3C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8129" y="1466706"/>
              <a:ext cx="332074" cy="18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0331A98-9D97-42E7-AC82-CCB4F22EC107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flipH="1">
              <a:off x="2396825" y="2368600"/>
              <a:ext cx="4894" cy="214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7FF9473C-76D6-4C9D-8459-E25A0006CEC7}"/>
              </a:ext>
            </a:extLst>
          </p:cNvPr>
          <p:cNvSpPr txBox="1"/>
          <p:nvPr/>
        </p:nvSpPr>
        <p:spPr>
          <a:xfrm>
            <a:off x="4597626" y="0"/>
            <a:ext cx="2472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Trinäre Beziehung</a:t>
            </a:r>
          </a:p>
        </p:txBody>
      </p:sp>
    </p:spTree>
    <p:extLst>
      <p:ext uri="{BB962C8B-B14F-4D97-AF65-F5344CB8AC3E}">
        <p14:creationId xmlns:p14="http://schemas.microsoft.com/office/powerpoint/2010/main" val="332456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7FF9473C-76D6-4C9D-8459-E25A0006CEC7}"/>
              </a:ext>
            </a:extLst>
          </p:cNvPr>
          <p:cNvSpPr txBox="1"/>
          <p:nvPr/>
        </p:nvSpPr>
        <p:spPr>
          <a:xfrm>
            <a:off x="5108711" y="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Vererbung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AFBCF5B-0DDD-4879-8B6C-0E06D95D867D}"/>
              </a:ext>
            </a:extLst>
          </p:cNvPr>
          <p:cNvGrpSpPr/>
          <p:nvPr/>
        </p:nvGrpSpPr>
        <p:grpSpPr>
          <a:xfrm>
            <a:off x="3539015" y="1507499"/>
            <a:ext cx="4657756" cy="2577728"/>
            <a:chOff x="243910" y="4178509"/>
            <a:chExt cx="4657756" cy="2577728"/>
          </a:xfrm>
        </p:grpSpPr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A801F901-00DD-4681-9F9F-B2B9344FA845}"/>
                </a:ext>
              </a:extLst>
            </p:cNvPr>
            <p:cNvSpPr/>
            <p:nvPr/>
          </p:nvSpPr>
          <p:spPr>
            <a:xfrm>
              <a:off x="1762903" y="5090952"/>
              <a:ext cx="1538569" cy="927947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IS_A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94D152B-06EB-42FF-984D-F84FDFBEFCB5}"/>
                </a:ext>
              </a:extLst>
            </p:cNvPr>
            <p:cNvSpPr/>
            <p:nvPr/>
          </p:nvSpPr>
          <p:spPr>
            <a:xfrm>
              <a:off x="3372885" y="5984712"/>
              <a:ext cx="1528781" cy="7715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65ABB0C-4A5F-4B35-BD7E-FFFFA17C4F27}"/>
                </a:ext>
              </a:extLst>
            </p:cNvPr>
            <p:cNvSpPr/>
            <p:nvPr/>
          </p:nvSpPr>
          <p:spPr>
            <a:xfrm>
              <a:off x="243910" y="5982297"/>
              <a:ext cx="1528781" cy="7715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11F8FDB-3578-42C7-A194-E26F84E17FCD}"/>
                </a:ext>
              </a:extLst>
            </p:cNvPr>
            <p:cNvSpPr/>
            <p:nvPr/>
          </p:nvSpPr>
          <p:spPr>
            <a:xfrm>
              <a:off x="1762903" y="4178509"/>
              <a:ext cx="1528781" cy="7715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F2090FD-CB9F-49C6-A430-09D8597BD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3785" y="5800725"/>
              <a:ext cx="489100" cy="177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B8697BB-6EB4-4784-AE7C-9591DE0727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4563" y="5800725"/>
              <a:ext cx="350797" cy="181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7F0B724-E5E9-46CC-A98C-D770CD1ACF70}"/>
                </a:ext>
              </a:extLst>
            </p:cNvPr>
            <p:cNvCxnSpPr>
              <a:cxnSpLocks/>
              <a:stCxn id="13" idx="0"/>
              <a:endCxn id="16" idx="2"/>
            </p:cNvCxnSpPr>
            <p:nvPr/>
          </p:nvCxnSpPr>
          <p:spPr>
            <a:xfrm flipH="1" flipV="1">
              <a:off x="2527294" y="4950034"/>
              <a:ext cx="4894" cy="140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25C95E8-8F9C-49A5-A0D6-12FE21E2AD0E}"/>
              </a:ext>
            </a:extLst>
          </p:cNvPr>
          <p:cNvSpPr txBox="1"/>
          <p:nvPr/>
        </p:nvSpPr>
        <p:spPr>
          <a:xfrm>
            <a:off x="1443789" y="4656221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Wie </a:t>
            </a:r>
            <a:r>
              <a:rPr lang="de-DE" dirty="0"/>
              <a:t>V</a:t>
            </a:r>
            <a:r>
              <a:rPr lang="de-DE"/>
              <a:t>ererbung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83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D69504C-CE34-4A37-8E7B-D7B4EFE2162C}"/>
              </a:ext>
            </a:extLst>
          </p:cNvPr>
          <p:cNvSpPr txBox="1"/>
          <p:nvPr/>
        </p:nvSpPr>
        <p:spPr>
          <a:xfrm>
            <a:off x="0" y="0"/>
            <a:ext cx="190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Relationen Modell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B2EA85-C6C9-4FD6-B335-C4870A5C89D6}"/>
              </a:ext>
            </a:extLst>
          </p:cNvPr>
          <p:cNvSpPr txBox="1"/>
          <p:nvPr/>
        </p:nvSpPr>
        <p:spPr>
          <a:xfrm>
            <a:off x="1997242" y="830179"/>
            <a:ext cx="724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Tablename</a:t>
            </a:r>
            <a:r>
              <a:rPr lang="en-GB" dirty="0"/>
              <a:t>(</a:t>
            </a:r>
            <a:r>
              <a:rPr lang="en-GB" u="sng" dirty="0" err="1"/>
              <a:t>PrimaryKey</a:t>
            </a:r>
            <a:r>
              <a:rPr lang="en-GB" dirty="0"/>
              <a:t>, </a:t>
            </a:r>
            <a:r>
              <a:rPr lang="en-GB" dirty="0">
                <a:sym typeface="Symbol" panose="05050102010706020507" pitchFamily="18" charset="2"/>
              </a:rPr>
              <a:t></a:t>
            </a:r>
            <a:r>
              <a:rPr lang="en-GB" dirty="0"/>
              <a:t>Foreign Key, Attributename0 , Attributename1,…)</a:t>
            </a:r>
          </a:p>
        </p:txBody>
      </p:sp>
    </p:spTree>
    <p:extLst>
      <p:ext uri="{BB962C8B-B14F-4D97-AF65-F5344CB8AC3E}">
        <p14:creationId xmlns:p14="http://schemas.microsoft.com/office/powerpoint/2010/main" val="181234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5148F18-3D4C-48DD-A0EB-11FC9D380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13" t="11256" r="61304" b="34924"/>
          <a:stretch/>
        </p:blipFill>
        <p:spPr>
          <a:xfrm>
            <a:off x="3003884" y="222584"/>
            <a:ext cx="6184232" cy="641283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7B203F5-2E50-4197-B965-3AE6DD2290F3}"/>
              </a:ext>
            </a:extLst>
          </p:cNvPr>
          <p:cNvSpPr/>
          <p:nvPr/>
        </p:nvSpPr>
        <p:spPr>
          <a:xfrm>
            <a:off x="9918032" y="1063047"/>
            <a:ext cx="6096000" cy="4515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Normalisierung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Redundanzen -&gt; Anomalie -&gt; Dateninkonsistenz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Redundanzen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Dopplungen in den Datensätzen.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Anomalie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Einfüge-Anomalie – 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2.Änderungs-Anomalie – wenn nur bei einem die Daten geändert werden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3.Lösch-Anomalie – wenn durch Löschen Informationen verloren gehen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Dateninkonsistenz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Sich widersprechende Daten, falsche Daten</a:t>
            </a:r>
          </a:p>
        </p:txBody>
      </p:sp>
    </p:spTree>
    <p:extLst>
      <p:ext uri="{BB962C8B-B14F-4D97-AF65-F5344CB8AC3E}">
        <p14:creationId xmlns:p14="http://schemas.microsoft.com/office/powerpoint/2010/main" val="318339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EB3ED0-54C7-4854-A6DD-CE0929D7786D}"/>
              </a:ext>
            </a:extLst>
          </p:cNvPr>
          <p:cNvSpPr txBox="1"/>
          <p:nvPr/>
        </p:nvSpPr>
        <p:spPr>
          <a:xfrm>
            <a:off x="0" y="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Normalisierung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DCA9ED-5338-4C60-8054-EE8CE40A63FF}"/>
              </a:ext>
            </a:extLst>
          </p:cNvPr>
          <p:cNvSpPr txBox="1"/>
          <p:nvPr/>
        </p:nvSpPr>
        <p:spPr>
          <a:xfrm>
            <a:off x="351903" y="474345"/>
            <a:ext cx="520770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Normalform</a:t>
            </a:r>
          </a:p>
          <a:p>
            <a:r>
              <a:rPr lang="de-DE" dirty="0"/>
              <a:t>Wertebereich der Attribute sind atomar (keine Listen)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2. Normalform</a:t>
            </a:r>
          </a:p>
          <a:p>
            <a:r>
              <a:rPr lang="de-DE" dirty="0"/>
              <a:t>Attribute funktional abhängig vom Primärschlüssel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3. Normalform</a:t>
            </a:r>
          </a:p>
          <a:p>
            <a:r>
              <a:rPr lang="de-DE" dirty="0"/>
              <a:t>Keine traversierte Abhängigkeit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F8574E76-CA00-4D29-8CBD-3CCB95C5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94044"/>
              </p:ext>
            </p:extLst>
          </p:nvPr>
        </p:nvGraphicFramePr>
        <p:xfrm>
          <a:off x="5956655" y="0"/>
          <a:ext cx="58834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35">
                  <a:extLst>
                    <a:ext uri="{9D8B030D-6E8A-4147-A177-3AD203B41FA5}">
                      <a16:colId xmlns:a16="http://schemas.microsoft.com/office/drawing/2014/main" val="913849914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3963313064"/>
                    </a:ext>
                  </a:extLst>
                </a:gridCol>
                <a:gridCol w="1864896">
                  <a:extLst>
                    <a:ext uri="{9D8B030D-6E8A-4147-A177-3AD203B41FA5}">
                      <a16:colId xmlns:a16="http://schemas.microsoft.com/office/drawing/2014/main" val="3468785510"/>
                    </a:ext>
                  </a:extLst>
                </a:gridCol>
              </a:tblGrid>
              <a:tr h="340031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91630"/>
                  </a:ext>
                </a:extLst>
              </a:tr>
              <a:tr h="595053">
                <a:tc>
                  <a:txBody>
                    <a:bodyPr/>
                    <a:lstStyle/>
                    <a:p>
                      <a:r>
                        <a:rPr lang="de-DE" dirty="0"/>
                        <a:t>Frank Becker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Herr der Ringe, Harry Potter, </a:t>
                      </a:r>
                      <a:r>
                        <a:rPr lang="de-DE" dirty="0" err="1"/>
                        <a:t>Eragon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1354 Essenstadt Beckerstr.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70064"/>
                  </a:ext>
                </a:extLst>
              </a:tr>
              <a:tr h="434128">
                <a:tc>
                  <a:txBody>
                    <a:bodyPr/>
                    <a:lstStyle/>
                    <a:p>
                      <a:r>
                        <a:rPr lang="de-DE" dirty="0"/>
                        <a:t>Herbert Müller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The </a:t>
                      </a:r>
                      <a:r>
                        <a:rPr lang="de-DE" dirty="0" err="1"/>
                        <a:t>Novice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Reckless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1354 Essenstadt </a:t>
                      </a:r>
                      <a:r>
                        <a:rPr lang="de-DE" dirty="0" err="1"/>
                        <a:t>Abendweg</a:t>
                      </a:r>
                      <a:r>
                        <a:rPr lang="de-DE" dirty="0"/>
                        <a:t>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36364"/>
                  </a:ext>
                </a:extLst>
              </a:tr>
              <a:tr h="499330">
                <a:tc>
                  <a:txBody>
                    <a:bodyPr/>
                    <a:lstStyle/>
                    <a:p>
                      <a:r>
                        <a:rPr lang="de-DE" dirty="0"/>
                        <a:t>Magret </a:t>
                      </a:r>
                      <a:r>
                        <a:rPr lang="de-DE" dirty="0" err="1"/>
                        <a:t>Wummer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Ostwind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1354 Essenstadt </a:t>
                      </a:r>
                      <a:r>
                        <a:rPr lang="de-DE" dirty="0" err="1"/>
                        <a:t>Geroldstr</a:t>
                      </a:r>
                      <a:r>
                        <a:rPr lang="de-DE" dirty="0"/>
                        <a:t>.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87851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8B0D26B-16EF-4C21-BA80-95FC4FB50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25391"/>
              </p:ext>
            </p:extLst>
          </p:nvPr>
        </p:nvGraphicFramePr>
        <p:xfrm>
          <a:off x="5318981" y="2752539"/>
          <a:ext cx="6772757" cy="395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60">
                  <a:extLst>
                    <a:ext uri="{9D8B030D-6E8A-4147-A177-3AD203B41FA5}">
                      <a16:colId xmlns:a16="http://schemas.microsoft.com/office/drawing/2014/main" val="913849914"/>
                    </a:ext>
                  </a:extLst>
                </a:gridCol>
                <a:gridCol w="1562260">
                  <a:extLst>
                    <a:ext uri="{9D8B030D-6E8A-4147-A177-3AD203B41FA5}">
                      <a16:colId xmlns:a16="http://schemas.microsoft.com/office/drawing/2014/main" val="3963313064"/>
                    </a:ext>
                  </a:extLst>
                </a:gridCol>
                <a:gridCol w="3410737">
                  <a:extLst>
                    <a:ext uri="{9D8B030D-6E8A-4147-A177-3AD203B41FA5}">
                      <a16:colId xmlns:a16="http://schemas.microsoft.com/office/drawing/2014/main" val="3468785510"/>
                    </a:ext>
                  </a:extLst>
                </a:gridCol>
              </a:tblGrid>
              <a:tr h="336675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91630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r>
                        <a:rPr lang="de-DE" dirty="0"/>
                        <a:t>Frank Becker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Herr der Ringe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1354 Essenstadt Beckerstr.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70064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r>
                        <a:rPr lang="de-DE" dirty="0"/>
                        <a:t>Frank Becker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1354 Essenstadt Beckerstr.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36364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r>
                        <a:rPr lang="de-DE" dirty="0"/>
                        <a:t>Frank Becker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Eragon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1354 Essenstadt Beckerstr.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87851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Herbert Müller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The </a:t>
                      </a:r>
                      <a:r>
                        <a:rPr lang="de-DE" dirty="0" err="1"/>
                        <a:t>Novice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1354 Essenstadt </a:t>
                      </a:r>
                      <a:r>
                        <a:rPr lang="de-DE" dirty="0" err="1"/>
                        <a:t>Abendweg</a:t>
                      </a:r>
                      <a:r>
                        <a:rPr lang="de-DE" dirty="0"/>
                        <a:t>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33283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Herbert Müller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Reckless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1354 Essenstadt </a:t>
                      </a:r>
                      <a:r>
                        <a:rPr lang="de-DE" dirty="0" err="1"/>
                        <a:t>Abendweg</a:t>
                      </a:r>
                      <a:r>
                        <a:rPr lang="de-DE" dirty="0"/>
                        <a:t>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67560"/>
                  </a:ext>
                </a:extLst>
              </a:tr>
              <a:tr h="589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Magret </a:t>
                      </a:r>
                      <a:r>
                        <a:rPr lang="de-DE" dirty="0" err="1"/>
                        <a:t>Wummer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Ostwind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1354 Essenstadt </a:t>
                      </a:r>
                      <a:r>
                        <a:rPr lang="de-DE" dirty="0" err="1"/>
                        <a:t>Geroldstr</a:t>
                      </a:r>
                      <a:r>
                        <a:rPr lang="de-DE" dirty="0"/>
                        <a:t>.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3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8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EA4704C-4E81-469F-B7EC-8B7A69DAE24A}"/>
              </a:ext>
            </a:extLst>
          </p:cNvPr>
          <p:cNvSpPr txBox="1"/>
          <p:nvPr/>
        </p:nvSpPr>
        <p:spPr>
          <a:xfrm>
            <a:off x="433137" y="204537"/>
            <a:ext cx="23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ist eine Datenbank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CA4BBAE-B67E-47A7-B83F-BFA8AD2C8481}"/>
              </a:ext>
            </a:extLst>
          </p:cNvPr>
          <p:cNvSpPr txBox="1"/>
          <p:nvPr/>
        </p:nvSpPr>
        <p:spPr>
          <a:xfrm>
            <a:off x="1840832" y="1431758"/>
            <a:ext cx="3189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 ist sie aufgebaut?</a:t>
            </a:r>
          </a:p>
          <a:p>
            <a:r>
              <a:rPr lang="de-DE" dirty="0"/>
              <a:t>Wie funktioniert sie?</a:t>
            </a:r>
          </a:p>
          <a:p>
            <a:r>
              <a:rPr lang="de-DE" dirty="0"/>
              <a:t>(wie werden Daten gespeichert)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670907-DC67-4ED6-BB1B-EBBC4C226D50}"/>
              </a:ext>
            </a:extLst>
          </p:cNvPr>
          <p:cNvSpPr txBox="1"/>
          <p:nvPr/>
        </p:nvSpPr>
        <p:spPr>
          <a:xfrm>
            <a:off x="4343400" y="34290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DDL/DML/DCL</a:t>
            </a:r>
          </a:p>
        </p:txBody>
      </p:sp>
    </p:spTree>
    <p:extLst>
      <p:ext uri="{BB962C8B-B14F-4D97-AF65-F5344CB8AC3E}">
        <p14:creationId xmlns:p14="http://schemas.microsoft.com/office/powerpoint/2010/main" val="76228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AFE98-6BE2-45CC-92A7-5CAC61B0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2781-C882-4426-A8C5-7D345E4E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https://luo-darmstadt.de/sqltutorial/header.php</a:t>
            </a:r>
            <a:endParaRPr lang="de-DE" dirty="0"/>
          </a:p>
          <a:p>
            <a:r>
              <a:rPr lang="de-DE" dirty="0">
                <a:hlinkClick r:id="rId3"/>
              </a:rPr>
              <a:t>https://sql-island.informatik.uni-kl.de/</a:t>
            </a:r>
            <a:endParaRPr lang="de-DE" dirty="0"/>
          </a:p>
          <a:p>
            <a:r>
              <a:rPr lang="de-DE" dirty="0">
                <a:hlinkClick r:id="rId4"/>
              </a:rPr>
              <a:t>https://mystery.knightlab.com/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34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94E2400-73E0-49CE-B509-18033E309005}"/>
              </a:ext>
            </a:extLst>
          </p:cNvPr>
          <p:cNvSpPr/>
          <p:nvPr/>
        </p:nvSpPr>
        <p:spPr>
          <a:xfrm>
            <a:off x="288758" y="180474"/>
            <a:ext cx="11682663" cy="648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17A7897-B6D5-49D5-B90C-62DB45C3A1D3}"/>
              </a:ext>
            </a:extLst>
          </p:cNvPr>
          <p:cNvSpPr/>
          <p:nvPr/>
        </p:nvSpPr>
        <p:spPr>
          <a:xfrm>
            <a:off x="601579" y="589548"/>
            <a:ext cx="11369842" cy="6075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1C912BC-B457-4257-9C01-54974F231B04}"/>
              </a:ext>
            </a:extLst>
          </p:cNvPr>
          <p:cNvSpPr/>
          <p:nvPr/>
        </p:nvSpPr>
        <p:spPr>
          <a:xfrm>
            <a:off x="878305" y="1287379"/>
            <a:ext cx="11093116" cy="537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FB6C8B-819C-41A6-AD6A-F4B388B1CD4C}"/>
              </a:ext>
            </a:extLst>
          </p:cNvPr>
          <p:cNvSpPr/>
          <p:nvPr/>
        </p:nvSpPr>
        <p:spPr>
          <a:xfrm>
            <a:off x="1239253" y="2105526"/>
            <a:ext cx="10732168" cy="204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085B44-F9A5-4547-9C33-716C6CF1592E}"/>
              </a:ext>
            </a:extLst>
          </p:cNvPr>
          <p:cNvSpPr/>
          <p:nvPr/>
        </p:nvSpPr>
        <p:spPr>
          <a:xfrm>
            <a:off x="1239253" y="4150896"/>
            <a:ext cx="1073216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6A9C46-C523-4EFC-AB29-26A1F57115F1}"/>
              </a:ext>
            </a:extLst>
          </p:cNvPr>
          <p:cNvSpPr txBox="1"/>
          <p:nvPr/>
        </p:nvSpPr>
        <p:spPr>
          <a:xfrm>
            <a:off x="288758" y="16844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Database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C09EBF4-4D9B-4FCF-88B8-300072B0924E}"/>
              </a:ext>
            </a:extLst>
          </p:cNvPr>
          <p:cNvSpPr txBox="1"/>
          <p:nvPr/>
        </p:nvSpPr>
        <p:spPr>
          <a:xfrm>
            <a:off x="1888959" y="180473"/>
            <a:ext cx="24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| DROP | ALTER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B98756-A079-4B94-881E-C2119CFAD5B2}"/>
              </a:ext>
            </a:extLst>
          </p:cNvPr>
          <p:cNvSpPr txBox="1"/>
          <p:nvPr/>
        </p:nvSpPr>
        <p:spPr>
          <a:xfrm>
            <a:off x="1888959" y="693640"/>
            <a:ext cx="24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| DROP | ALTER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C1CE57-AE6C-4A09-9A76-D1D2A9C63538}"/>
              </a:ext>
            </a:extLst>
          </p:cNvPr>
          <p:cNvSpPr txBox="1"/>
          <p:nvPr/>
        </p:nvSpPr>
        <p:spPr>
          <a:xfrm>
            <a:off x="674373" y="621178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Table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31ABFE-D856-4BEA-8E45-640CCED317D7}"/>
              </a:ext>
            </a:extLst>
          </p:cNvPr>
          <p:cNvSpPr txBox="1"/>
          <p:nvPr/>
        </p:nvSpPr>
        <p:spPr>
          <a:xfrm>
            <a:off x="878305" y="123560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2140B21-AA78-4FCD-B09F-B4F6D56F99C3}"/>
              </a:ext>
            </a:extLst>
          </p:cNvPr>
          <p:cNvSpPr txBox="1"/>
          <p:nvPr/>
        </p:nvSpPr>
        <p:spPr>
          <a:xfrm>
            <a:off x="1110091" y="2706425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copy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3087FBC-6863-4343-9EC0-E2CBF005932E}"/>
              </a:ext>
            </a:extLst>
          </p:cNvPr>
          <p:cNvSpPr txBox="1"/>
          <p:nvPr/>
        </p:nvSpPr>
        <p:spPr>
          <a:xfrm>
            <a:off x="1110091" y="3432784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E391449-E07A-4553-A5D6-2DD9197174E5}"/>
              </a:ext>
            </a:extLst>
          </p:cNvPr>
          <p:cNvSpPr txBox="1"/>
          <p:nvPr/>
        </p:nvSpPr>
        <p:spPr>
          <a:xfrm>
            <a:off x="1110091" y="4070458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set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C8E67F8-C9F5-4B6C-B4FE-00B46DBA1A33}"/>
              </a:ext>
            </a:extLst>
          </p:cNvPr>
          <p:cNvSpPr txBox="1"/>
          <p:nvPr/>
        </p:nvSpPr>
        <p:spPr>
          <a:xfrm>
            <a:off x="1110091" y="4708132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delete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07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BE986E-BECF-4B00-A277-82A6A02A0096}"/>
              </a:ext>
            </a:extLst>
          </p:cNvPr>
          <p:cNvSpPr txBox="1"/>
          <p:nvPr/>
        </p:nvSpPr>
        <p:spPr>
          <a:xfrm>
            <a:off x="209725" y="75500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 – Syntax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9E5532-422F-430D-860D-8429F31DEF42}"/>
              </a:ext>
            </a:extLst>
          </p:cNvPr>
          <p:cNvSpPr txBox="1"/>
          <p:nvPr/>
        </p:nvSpPr>
        <p:spPr>
          <a:xfrm>
            <a:off x="2079586" y="1249297"/>
            <a:ext cx="82927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SELECT </a:t>
            </a:r>
            <a:r>
              <a:rPr lang="en-GB" i="1" dirty="0"/>
              <a:t>column name</a:t>
            </a:r>
            <a:r>
              <a:rPr lang="en-GB" dirty="0"/>
              <a:t>/*  FROM </a:t>
            </a:r>
            <a:r>
              <a:rPr lang="en-GB" i="1" dirty="0"/>
              <a:t>table name</a:t>
            </a:r>
            <a:r>
              <a:rPr lang="en-GB" dirty="0"/>
              <a:t> WHERE </a:t>
            </a:r>
            <a:r>
              <a:rPr lang="en-GB" i="1" dirty="0"/>
              <a:t>condition</a:t>
            </a:r>
            <a:r>
              <a:rPr lang="en-GB" dirty="0"/>
              <a:t> ORDER BY </a:t>
            </a:r>
            <a:r>
              <a:rPr lang="en-GB" i="1" dirty="0"/>
              <a:t>column name</a:t>
            </a:r>
            <a:r>
              <a:rPr lang="en-GB" dirty="0"/>
              <a:t> ;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i="1" dirty="0"/>
              <a:t> condition =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INSERT INTO VALUE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80D62D-3F00-4FED-84FA-D39B64B04BDA}"/>
              </a:ext>
            </a:extLst>
          </p:cNvPr>
          <p:cNvSpPr txBox="1"/>
          <p:nvPr/>
        </p:nvSpPr>
        <p:spPr>
          <a:xfrm>
            <a:off x="1433633" y="1341576"/>
            <a:ext cx="5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1A713E-7C16-40ED-A0CE-CD00FA12BB86}"/>
              </a:ext>
            </a:extLst>
          </p:cNvPr>
          <p:cNvSpPr txBox="1"/>
          <p:nvPr/>
        </p:nvSpPr>
        <p:spPr>
          <a:xfrm>
            <a:off x="1433633" y="3465288"/>
            <a:ext cx="4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41D950-0FE7-4D07-9130-B58BAE0DC731}"/>
              </a:ext>
            </a:extLst>
          </p:cNvPr>
          <p:cNvSpPr txBox="1"/>
          <p:nvPr/>
        </p:nvSpPr>
        <p:spPr>
          <a:xfrm>
            <a:off x="1379570" y="5316358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Delete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D347F9-4DF1-44CB-85A5-D69E8D3ABBEF}"/>
              </a:ext>
            </a:extLst>
          </p:cNvPr>
          <p:cNvSpPr txBox="1"/>
          <p:nvPr/>
        </p:nvSpPr>
        <p:spPr>
          <a:xfrm>
            <a:off x="697832" y="523872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926388-A082-48A5-896C-A4C8FF334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51703" r="54993" b="19605"/>
          <a:stretch/>
        </p:blipFill>
        <p:spPr>
          <a:xfrm>
            <a:off x="7083255" y="5149457"/>
            <a:ext cx="8569829" cy="21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9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D387EF1-0317-446E-BBC2-230CC48B9647}"/>
              </a:ext>
            </a:extLst>
          </p:cNvPr>
          <p:cNvSpPr txBox="1"/>
          <p:nvPr/>
        </p:nvSpPr>
        <p:spPr>
          <a:xfrm>
            <a:off x="0" y="0"/>
            <a:ext cx="12791643" cy="1172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 = {</a:t>
            </a:r>
          </a:p>
          <a:p>
            <a:r>
              <a:rPr lang="en-GB" dirty="0"/>
              <a:t>  N = {Get, Set, Delete, Name}</a:t>
            </a:r>
            <a:br>
              <a:rPr lang="en-GB" dirty="0"/>
            </a:br>
            <a:r>
              <a:rPr lang="en-GB" dirty="0"/>
              <a:t>  T = {a…b, 1…9, SELECT, WHERE, DELETE, </a:t>
            </a:r>
            <a:r>
              <a:rPr lang="en-GB" dirty="0">
                <a:solidFill>
                  <a:srgbClr val="C00000"/>
                </a:solidFill>
              </a:rPr>
              <a:t>INSERT</a:t>
            </a:r>
            <a:r>
              <a:rPr lang="en-GB" dirty="0"/>
              <a:t>, INTO, ORDER BY, ASC, DESC, AND, OR, </a:t>
            </a:r>
            <a:r>
              <a:rPr lang="en-GB" dirty="0">
                <a:solidFill>
                  <a:srgbClr val="C00000"/>
                </a:solidFill>
              </a:rPr>
              <a:t>NOT</a:t>
            </a:r>
            <a:r>
              <a:rPr lang="en-GB" dirty="0"/>
              <a:t>, LIKE, </a:t>
            </a:r>
            <a:r>
              <a:rPr lang="en-GB" dirty="0">
                <a:solidFill>
                  <a:srgbClr val="C00000"/>
                </a:solidFill>
              </a:rPr>
              <a:t>UPDATE</a:t>
            </a:r>
            <a:r>
              <a:rPr lang="en-GB" dirty="0"/>
              <a:t>, DELETE, GROUP BY,</a:t>
            </a:r>
            <a:br>
              <a:rPr lang="en-GB" dirty="0"/>
            </a:br>
            <a:r>
              <a:rPr lang="en-GB" dirty="0"/>
              <a:t>          HAVEING, IN, COUNT, AVG, SUM, MIN, MAX, </a:t>
            </a:r>
            <a:r>
              <a:rPr lang="en-GB" dirty="0">
                <a:solidFill>
                  <a:srgbClr val="C00000"/>
                </a:solidFill>
              </a:rPr>
              <a:t>BETWEEN</a:t>
            </a:r>
            <a:r>
              <a:rPr lang="en-GB" dirty="0"/>
              <a:t>, AS, </a:t>
            </a:r>
            <a:r>
              <a:rPr lang="en-GB" dirty="0">
                <a:solidFill>
                  <a:srgbClr val="C00000"/>
                </a:solidFill>
              </a:rPr>
              <a:t>UNION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EXISTS</a:t>
            </a:r>
            <a:r>
              <a:rPr lang="en-GB" dirty="0"/>
              <a:t>, ALL, ANY, </a:t>
            </a:r>
            <a:r>
              <a:rPr lang="en-GB" dirty="0">
                <a:solidFill>
                  <a:srgbClr val="C00000"/>
                </a:solidFill>
              </a:rPr>
              <a:t>NULL</a:t>
            </a:r>
            <a:r>
              <a:rPr lang="en-GB" dirty="0"/>
              <a:t>, TABLE, DATABASE, int, varchar,</a:t>
            </a:r>
          </a:p>
          <a:p>
            <a:r>
              <a:rPr lang="en-GB" dirty="0"/>
              <a:t>          PRIMARY KEY, (, ), ;, </a:t>
            </a:r>
            <a:r>
              <a:rPr lang="en-GB" dirty="0">
                <a:solidFill>
                  <a:srgbClr val="C00000"/>
                </a:solidFill>
              </a:rPr>
              <a:t>ADD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ALTER</a:t>
            </a:r>
            <a:r>
              <a:rPr lang="en-GB" dirty="0"/>
              <a:t>, CREATE, DROP, </a:t>
            </a:r>
            <a:r>
              <a:rPr lang="en-GB" dirty="0">
                <a:solidFill>
                  <a:srgbClr val="C00000"/>
                </a:solidFill>
              </a:rPr>
              <a:t>VIEW</a:t>
            </a:r>
            <a:r>
              <a:rPr lang="en-GB" dirty="0"/>
              <a:t>, </a:t>
            </a:r>
            <a:r>
              <a:rPr lang="de-DE" dirty="0">
                <a:solidFill>
                  <a:srgbClr val="C00000"/>
                </a:solidFill>
              </a:rPr>
              <a:t>UNIQUE</a:t>
            </a:r>
            <a:r>
              <a:rPr lang="de-DE" dirty="0"/>
              <a:t>, &lt;, &gt;, =,%,_,[,],^,-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S = S</a:t>
            </a:r>
          </a:p>
          <a:p>
            <a:r>
              <a:rPr lang="en-GB" dirty="0"/>
              <a:t>  P = {</a:t>
            </a:r>
          </a:p>
          <a:p>
            <a:r>
              <a:rPr lang="en-GB" dirty="0"/>
              <a:t>    S -&gt; </a:t>
            </a:r>
            <a:r>
              <a:rPr lang="en-GB" b="1" dirty="0"/>
              <a:t>Get</a:t>
            </a:r>
            <a:r>
              <a:rPr lang="en-GB" dirty="0"/>
              <a:t>;|</a:t>
            </a:r>
            <a:r>
              <a:rPr lang="en-GB" b="1" dirty="0"/>
              <a:t>Set</a:t>
            </a:r>
            <a:r>
              <a:rPr lang="en-GB" dirty="0"/>
              <a:t>;|</a:t>
            </a:r>
            <a:r>
              <a:rPr lang="en-GB" b="1" dirty="0"/>
              <a:t>Delete</a:t>
            </a:r>
            <a:r>
              <a:rPr lang="en-GB" dirty="0"/>
              <a:t>;|</a:t>
            </a:r>
            <a:r>
              <a:rPr lang="en-GB" b="1" dirty="0"/>
              <a:t>Update</a:t>
            </a:r>
            <a:r>
              <a:rPr lang="en-GB" dirty="0"/>
              <a:t>;|</a:t>
            </a:r>
            <a:r>
              <a:rPr lang="en-GB" b="1" dirty="0"/>
              <a:t>Delete</a:t>
            </a:r>
            <a:r>
              <a:rPr lang="en-GB" dirty="0"/>
              <a:t>;|</a:t>
            </a:r>
            <a:r>
              <a:rPr lang="en-GB" b="1" dirty="0"/>
              <a:t>Drop</a:t>
            </a:r>
            <a:r>
              <a:rPr lang="en-GB" dirty="0"/>
              <a:t>;|</a:t>
            </a:r>
            <a:r>
              <a:rPr lang="en-GB" b="1" dirty="0"/>
              <a:t>Create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b="1" dirty="0"/>
              <a:t>Get</a:t>
            </a:r>
            <a:r>
              <a:rPr lang="en-GB" dirty="0"/>
              <a:t> -&gt; SELECT </a:t>
            </a:r>
            <a:r>
              <a:rPr lang="en-GB" b="1" dirty="0"/>
              <a:t>Function0</a:t>
            </a:r>
            <a:r>
              <a:rPr lang="en-GB" dirty="0"/>
              <a:t> FROM </a:t>
            </a:r>
            <a:r>
              <a:rPr lang="en-GB" b="1" dirty="0"/>
              <a:t>Table0 Condition Having Group Order</a:t>
            </a:r>
          </a:p>
          <a:p>
            <a:r>
              <a:rPr lang="en-GB" dirty="0"/>
              <a:t>    </a:t>
            </a:r>
            <a:r>
              <a:rPr lang="en-GB" b="1" dirty="0"/>
              <a:t>Function</a:t>
            </a:r>
            <a:r>
              <a:rPr lang="en-GB" dirty="0"/>
              <a:t> -&gt; AVG|SUM|MIN|MAX</a:t>
            </a:r>
          </a:p>
          <a:p>
            <a:r>
              <a:rPr lang="en-GB" b="1" dirty="0"/>
              <a:t>    Function0</a:t>
            </a:r>
            <a:r>
              <a:rPr lang="en-GB" dirty="0"/>
              <a:t> -&gt; </a:t>
            </a:r>
            <a:r>
              <a:rPr lang="en-GB" b="1" dirty="0"/>
              <a:t>Function</a:t>
            </a:r>
            <a:r>
              <a:rPr lang="en-GB" dirty="0"/>
              <a:t>(</a:t>
            </a:r>
            <a:r>
              <a:rPr lang="en-GB" b="1" dirty="0"/>
              <a:t>String</a:t>
            </a:r>
            <a:r>
              <a:rPr lang="en-GB" dirty="0"/>
              <a:t>)</a:t>
            </a:r>
            <a:r>
              <a:rPr lang="en-GB" b="1" dirty="0"/>
              <a:t> Function1 </a:t>
            </a:r>
            <a:r>
              <a:rPr lang="en-GB" dirty="0"/>
              <a:t>|</a:t>
            </a:r>
            <a:r>
              <a:rPr lang="en-GB" b="1" dirty="0"/>
              <a:t> String Function1 </a:t>
            </a:r>
            <a:r>
              <a:rPr lang="en-GB" dirty="0"/>
              <a:t>|*</a:t>
            </a:r>
          </a:p>
          <a:p>
            <a:r>
              <a:rPr lang="en-GB" b="1" dirty="0"/>
              <a:t>    Function1 </a:t>
            </a:r>
            <a:r>
              <a:rPr lang="en-GB" dirty="0"/>
              <a:t>-&gt; , </a:t>
            </a:r>
            <a:r>
              <a:rPr lang="en-GB" b="1" dirty="0"/>
              <a:t>Function</a:t>
            </a:r>
            <a:r>
              <a:rPr lang="en-GB" dirty="0"/>
              <a:t>(</a:t>
            </a:r>
            <a:r>
              <a:rPr lang="en-GB" b="1" dirty="0"/>
              <a:t>String</a:t>
            </a:r>
            <a:r>
              <a:rPr lang="en-GB" dirty="0"/>
              <a:t>)</a:t>
            </a:r>
            <a:r>
              <a:rPr lang="en-GB" b="1" dirty="0"/>
              <a:t> Function1 </a:t>
            </a:r>
            <a:r>
              <a:rPr lang="en-GB" dirty="0"/>
              <a:t>|</a:t>
            </a:r>
            <a:r>
              <a:rPr lang="en-GB" b="1" dirty="0"/>
              <a:t> , String Function1 </a:t>
            </a:r>
            <a:r>
              <a:rPr lang="en-GB" dirty="0"/>
              <a:t>| </a:t>
            </a:r>
            <a:r>
              <a:rPr lang="en-GB" dirty="0">
                <a:sym typeface="Symbol" panose="05050102010706020507" pitchFamily="18" charset="2"/>
              </a:rPr>
              <a:t></a:t>
            </a:r>
            <a:endParaRPr lang="en-GB" dirty="0"/>
          </a:p>
          <a:p>
            <a:r>
              <a:rPr lang="en-GB" b="1" dirty="0"/>
              <a:t>    Table0 </a:t>
            </a:r>
            <a:r>
              <a:rPr lang="en-GB" dirty="0"/>
              <a:t>-&gt;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Table1 </a:t>
            </a:r>
            <a:r>
              <a:rPr lang="en-GB" dirty="0"/>
              <a:t>|</a:t>
            </a:r>
            <a:r>
              <a:rPr lang="en-GB" b="1" dirty="0"/>
              <a:t> String</a:t>
            </a:r>
            <a:r>
              <a:rPr lang="en-GB" dirty="0"/>
              <a:t> AS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Table1</a:t>
            </a:r>
          </a:p>
          <a:p>
            <a:r>
              <a:rPr lang="en-GB" b="1" dirty="0"/>
              <a:t>    Table1 </a:t>
            </a:r>
            <a:r>
              <a:rPr lang="en-GB" dirty="0"/>
              <a:t>-&gt; ,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Table1 </a:t>
            </a:r>
            <a:r>
              <a:rPr lang="en-GB" dirty="0"/>
              <a:t>| , </a:t>
            </a:r>
            <a:r>
              <a:rPr lang="en-GB" b="1" dirty="0"/>
              <a:t>String </a:t>
            </a:r>
            <a:r>
              <a:rPr lang="en-GB" dirty="0"/>
              <a:t>AS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Table1 </a:t>
            </a:r>
            <a:r>
              <a:rPr lang="en-GB" dirty="0"/>
              <a:t>| </a:t>
            </a:r>
            <a:r>
              <a:rPr lang="en-GB" dirty="0">
                <a:sym typeface="Symbol" panose="05050102010706020507" pitchFamily="18" charset="2"/>
              </a:rPr>
              <a:t></a:t>
            </a:r>
            <a:endParaRPr lang="en-GB" dirty="0"/>
          </a:p>
          <a:p>
            <a:r>
              <a:rPr lang="en-GB" b="1" dirty="0"/>
              <a:t>    Set</a:t>
            </a:r>
            <a:r>
              <a:rPr lang="en-GB" dirty="0"/>
              <a:t> -&gt; INSERT INTO </a:t>
            </a:r>
            <a:r>
              <a:rPr lang="en-GB" b="1" dirty="0"/>
              <a:t>Name</a:t>
            </a:r>
            <a:r>
              <a:rPr lang="en-GB" dirty="0"/>
              <a:t> </a:t>
            </a:r>
          </a:p>
          <a:p>
            <a:r>
              <a:rPr lang="en-GB" dirty="0"/>
              <a:t>    </a:t>
            </a:r>
            <a:r>
              <a:rPr lang="en-GB" b="1" dirty="0"/>
              <a:t>Copy</a:t>
            </a:r>
            <a:r>
              <a:rPr lang="en-GB" dirty="0"/>
              <a:t> -&gt; SELECT </a:t>
            </a:r>
            <a:r>
              <a:rPr lang="en-GB" b="1" dirty="0"/>
              <a:t>String</a:t>
            </a:r>
            <a:r>
              <a:rPr lang="en-GB" dirty="0"/>
              <a:t> INTO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Condition</a:t>
            </a:r>
            <a:r>
              <a:rPr lang="en-GB" dirty="0"/>
              <a:t>| SELECT </a:t>
            </a:r>
            <a:r>
              <a:rPr lang="en-GB" b="1" dirty="0"/>
              <a:t>String</a:t>
            </a:r>
            <a:r>
              <a:rPr lang="en-GB" dirty="0"/>
              <a:t> INTO </a:t>
            </a:r>
            <a:r>
              <a:rPr lang="en-GB" b="1" dirty="0"/>
              <a:t>String</a:t>
            </a:r>
            <a:r>
              <a:rPr lang="en-GB" dirty="0"/>
              <a:t> IN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Condition</a:t>
            </a:r>
          </a:p>
          <a:p>
            <a:r>
              <a:rPr lang="en-GB" dirty="0"/>
              <a:t>    </a:t>
            </a:r>
            <a:r>
              <a:rPr lang="en-GB" b="1" dirty="0"/>
              <a:t>Condition</a:t>
            </a:r>
            <a:r>
              <a:rPr lang="en-GB" dirty="0"/>
              <a:t> -&gt; WHERE </a:t>
            </a:r>
            <a:r>
              <a:rPr lang="en-GB" b="1" dirty="0"/>
              <a:t>Condition0</a:t>
            </a:r>
            <a:r>
              <a:rPr lang="en-GB" dirty="0"/>
              <a:t> </a:t>
            </a:r>
            <a:r>
              <a:rPr lang="en-GB" b="1" dirty="0"/>
              <a:t>Condition1</a:t>
            </a:r>
          </a:p>
          <a:p>
            <a:r>
              <a:rPr lang="en-GB" b="1" dirty="0"/>
              <a:t>    Condition0 </a:t>
            </a:r>
            <a:r>
              <a:rPr lang="en-GB" dirty="0"/>
              <a:t>-&gt;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Operator</a:t>
            </a:r>
            <a:r>
              <a:rPr lang="en-GB" dirty="0"/>
              <a:t> </a:t>
            </a:r>
            <a:r>
              <a:rPr lang="en-GB" b="1" dirty="0"/>
              <a:t>String</a:t>
            </a:r>
            <a:r>
              <a:rPr lang="en-GB" dirty="0"/>
              <a:t> | </a:t>
            </a:r>
            <a:r>
              <a:rPr lang="en-GB" b="1" dirty="0"/>
              <a:t>String</a:t>
            </a:r>
            <a:r>
              <a:rPr lang="en-GB" dirty="0"/>
              <a:t> LIKE(</a:t>
            </a:r>
            <a:r>
              <a:rPr lang="en-GB" b="1" dirty="0"/>
              <a:t>Like</a:t>
            </a:r>
            <a:r>
              <a:rPr lang="en-GB" dirty="0"/>
              <a:t>)| </a:t>
            </a:r>
            <a:r>
              <a:rPr lang="en-GB" b="1" dirty="0"/>
              <a:t>String Operator</a:t>
            </a:r>
            <a:r>
              <a:rPr lang="en-GB" dirty="0"/>
              <a:t> </a:t>
            </a:r>
            <a:r>
              <a:rPr lang="en-GB" b="1" dirty="0"/>
              <a:t>Statement</a:t>
            </a:r>
          </a:p>
          <a:p>
            <a:r>
              <a:rPr lang="en-GB" dirty="0"/>
              <a:t>    </a:t>
            </a:r>
            <a:r>
              <a:rPr lang="en-GB" b="1" dirty="0"/>
              <a:t>Like</a:t>
            </a:r>
            <a:r>
              <a:rPr lang="en-GB" dirty="0"/>
              <a:t> -&gt; %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Like </a:t>
            </a:r>
            <a:r>
              <a:rPr lang="en-GB" dirty="0"/>
              <a:t>| _ </a:t>
            </a:r>
            <a:r>
              <a:rPr lang="en-GB" b="1" dirty="0"/>
              <a:t>String Like | String Like </a:t>
            </a:r>
            <a:r>
              <a:rPr lang="en-GB" dirty="0"/>
              <a:t>| _ </a:t>
            </a:r>
            <a:r>
              <a:rPr lang="en-GB" b="1" dirty="0"/>
              <a:t>Like</a:t>
            </a:r>
            <a:r>
              <a:rPr lang="en-GB" dirty="0"/>
              <a:t> | </a:t>
            </a:r>
            <a:r>
              <a:rPr lang="en-GB" b="1" dirty="0"/>
              <a:t>String</a:t>
            </a:r>
            <a:r>
              <a:rPr lang="en-GB" dirty="0"/>
              <a:t> | % </a:t>
            </a:r>
            <a:r>
              <a:rPr lang="en-GB" dirty="0">
                <a:sym typeface="Symbol" panose="05050102010706020507" pitchFamily="18" charset="2"/>
              </a:rPr>
              <a:t>| _ </a:t>
            </a:r>
            <a:r>
              <a:rPr lang="en-GB" dirty="0"/>
              <a:t>| [</a:t>
            </a:r>
            <a:r>
              <a:rPr lang="en-GB" b="1" dirty="0"/>
              <a:t>String Enumeration</a:t>
            </a:r>
            <a:r>
              <a:rPr lang="en-GB" dirty="0"/>
              <a:t>] </a:t>
            </a:r>
            <a:r>
              <a:rPr lang="en-GB" b="1" dirty="0"/>
              <a:t>Like</a:t>
            </a:r>
            <a:r>
              <a:rPr lang="en-GB" dirty="0"/>
              <a:t> | [^ </a:t>
            </a:r>
            <a:r>
              <a:rPr lang="en-GB" b="1" dirty="0"/>
              <a:t>String Enumeration</a:t>
            </a:r>
            <a:r>
              <a:rPr lang="en-GB" dirty="0"/>
              <a:t>] </a:t>
            </a:r>
            <a:r>
              <a:rPr lang="en-GB" b="1" dirty="0"/>
              <a:t>Like </a:t>
            </a:r>
            <a:r>
              <a:rPr lang="en-GB" dirty="0"/>
              <a:t>| </a:t>
            </a:r>
            <a:r>
              <a:rPr lang="en-GB" dirty="0">
                <a:sym typeface="Symbol" panose="05050102010706020507" pitchFamily="18" charset="2"/>
              </a:rPr>
              <a:t></a:t>
            </a:r>
            <a:endParaRPr lang="en-GB" dirty="0"/>
          </a:p>
          <a:p>
            <a:r>
              <a:rPr lang="en-GB" dirty="0"/>
              <a:t>    </a:t>
            </a:r>
            <a:r>
              <a:rPr lang="en-GB" b="1" dirty="0"/>
              <a:t>Enumeration</a:t>
            </a:r>
            <a:r>
              <a:rPr lang="en-GB" dirty="0"/>
              <a:t> -&gt; ,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Enumeration </a:t>
            </a:r>
            <a:r>
              <a:rPr lang="en-GB" dirty="0"/>
              <a:t>|- </a:t>
            </a:r>
            <a:r>
              <a:rPr lang="en-GB" b="1" dirty="0"/>
              <a:t>String</a:t>
            </a:r>
            <a:r>
              <a:rPr lang="en-GB" dirty="0"/>
              <a:t> | </a:t>
            </a:r>
            <a:r>
              <a:rPr lang="en-GB" dirty="0">
                <a:sym typeface="Symbol" panose="05050102010706020507" pitchFamily="18" charset="2"/>
              </a:rPr>
              <a:t></a:t>
            </a:r>
            <a:endParaRPr lang="en-GB" dirty="0"/>
          </a:p>
          <a:p>
            <a:r>
              <a:rPr lang="en-GB" b="1" dirty="0"/>
              <a:t>    Statement</a:t>
            </a:r>
            <a:r>
              <a:rPr lang="en-GB" dirty="0"/>
              <a:t> -&gt; ANY(</a:t>
            </a:r>
            <a:r>
              <a:rPr lang="en-GB" b="1" dirty="0"/>
              <a:t>S</a:t>
            </a:r>
            <a:r>
              <a:rPr lang="en-GB" dirty="0"/>
              <a:t>)| ALL(</a:t>
            </a:r>
            <a:r>
              <a:rPr lang="en-GB" b="1" dirty="0"/>
              <a:t>S</a:t>
            </a:r>
            <a:r>
              <a:rPr lang="en-GB" dirty="0"/>
              <a:t>) | EXISTS(</a:t>
            </a:r>
            <a:r>
              <a:rPr lang="en-GB" b="1" dirty="0"/>
              <a:t>S</a:t>
            </a:r>
            <a:r>
              <a:rPr lang="en-GB" dirty="0"/>
              <a:t>)</a:t>
            </a:r>
          </a:p>
          <a:p>
            <a:r>
              <a:rPr lang="en-GB" dirty="0"/>
              <a:t>    </a:t>
            </a:r>
            <a:r>
              <a:rPr lang="en-GB" b="1" dirty="0"/>
              <a:t>Operator</a:t>
            </a:r>
            <a:r>
              <a:rPr lang="en-GB" dirty="0"/>
              <a:t> -&gt; &lt;|&gt;|=|&lt;=|&gt;=	</a:t>
            </a:r>
          </a:p>
          <a:p>
            <a:r>
              <a:rPr lang="en-GB" dirty="0"/>
              <a:t>    </a:t>
            </a:r>
            <a:r>
              <a:rPr lang="en-GB" b="1" dirty="0"/>
              <a:t>Connection</a:t>
            </a:r>
            <a:r>
              <a:rPr lang="en-GB" dirty="0"/>
              <a:t> -&gt; AND| OR|</a:t>
            </a:r>
          </a:p>
          <a:p>
            <a:r>
              <a:rPr lang="en-GB" dirty="0"/>
              <a:t>    </a:t>
            </a:r>
            <a:r>
              <a:rPr lang="en-GB" b="1" dirty="0"/>
              <a:t>Not</a:t>
            </a:r>
            <a:r>
              <a:rPr lang="en-GB" dirty="0"/>
              <a:t> -&gt; NOT |</a:t>
            </a:r>
            <a:r>
              <a:rPr lang="en-GB" dirty="0">
                <a:sym typeface="Symbol" panose="05050102010706020507" pitchFamily="18" charset="2"/>
              </a:rPr>
              <a:t> </a:t>
            </a:r>
            <a:endParaRPr lang="en-GB" dirty="0"/>
          </a:p>
          <a:p>
            <a:r>
              <a:rPr lang="en-GB" b="1" dirty="0"/>
              <a:t>    Condition1 </a:t>
            </a:r>
            <a:r>
              <a:rPr lang="en-GB" dirty="0"/>
              <a:t>-&gt; </a:t>
            </a:r>
            <a:r>
              <a:rPr lang="en-GB" b="1" dirty="0"/>
              <a:t>Connection</a:t>
            </a:r>
            <a:r>
              <a:rPr lang="en-GB" dirty="0"/>
              <a:t> </a:t>
            </a:r>
            <a:r>
              <a:rPr lang="en-GB" b="1" dirty="0"/>
              <a:t>Condition0</a:t>
            </a:r>
            <a:r>
              <a:rPr lang="en-GB" dirty="0"/>
              <a:t> </a:t>
            </a:r>
            <a:r>
              <a:rPr lang="en-GB" b="1" dirty="0"/>
              <a:t>Condition1 </a:t>
            </a:r>
            <a:r>
              <a:rPr lang="en-GB" dirty="0"/>
              <a:t>| </a:t>
            </a:r>
            <a:r>
              <a:rPr lang="en-GB" dirty="0">
                <a:sym typeface="Symbol" panose="05050102010706020507" pitchFamily="18" charset="2"/>
              </a:rPr>
              <a:t></a:t>
            </a:r>
          </a:p>
          <a:p>
            <a:r>
              <a:rPr lang="en-GB" b="1" dirty="0"/>
              <a:t>    Having </a:t>
            </a:r>
            <a:r>
              <a:rPr lang="en-GB" dirty="0"/>
              <a:t>-&gt; HAVING </a:t>
            </a:r>
            <a:r>
              <a:rPr lang="en-GB" b="1" dirty="0"/>
              <a:t>Not condition2</a:t>
            </a:r>
          </a:p>
          <a:p>
            <a:r>
              <a:rPr lang="en-GB" b="1" dirty="0"/>
              <a:t>    Condition2</a:t>
            </a:r>
            <a:r>
              <a:rPr lang="en-GB" dirty="0"/>
              <a:t> -&gt; </a:t>
            </a:r>
            <a:r>
              <a:rPr lang="en-GB" b="1" dirty="0"/>
              <a:t>Function</a:t>
            </a:r>
            <a:r>
              <a:rPr lang="en-GB" dirty="0"/>
              <a:t>(</a:t>
            </a:r>
            <a:r>
              <a:rPr lang="en-GB" b="1" dirty="0"/>
              <a:t>String</a:t>
            </a:r>
            <a:r>
              <a:rPr lang="en-GB" dirty="0"/>
              <a:t>) </a:t>
            </a:r>
            <a:r>
              <a:rPr lang="en-GB" b="1" dirty="0"/>
              <a:t>Operator</a:t>
            </a:r>
            <a:r>
              <a:rPr lang="en-GB" dirty="0"/>
              <a:t> </a:t>
            </a:r>
            <a:r>
              <a:rPr lang="en-GB" b="1" dirty="0"/>
              <a:t>String Connection Condition3 </a:t>
            </a:r>
            <a:r>
              <a:rPr lang="en-GB" dirty="0"/>
              <a:t>|</a:t>
            </a:r>
            <a:r>
              <a:rPr lang="en-GB" b="1" dirty="0"/>
              <a:t> String Operator</a:t>
            </a:r>
            <a:r>
              <a:rPr lang="en-GB" dirty="0"/>
              <a:t> </a:t>
            </a:r>
            <a:r>
              <a:rPr lang="en-GB" b="1" dirty="0"/>
              <a:t>String Connection Not Condition3</a:t>
            </a:r>
          </a:p>
          <a:p>
            <a:r>
              <a:rPr lang="en-GB" b="1" dirty="0"/>
              <a:t>    Condition3</a:t>
            </a:r>
            <a:r>
              <a:rPr lang="en-GB" dirty="0"/>
              <a:t> -&gt; </a:t>
            </a:r>
            <a:r>
              <a:rPr lang="en-GB" b="1" dirty="0"/>
              <a:t>Function</a:t>
            </a:r>
            <a:r>
              <a:rPr lang="en-GB" dirty="0"/>
              <a:t>(</a:t>
            </a:r>
            <a:r>
              <a:rPr lang="en-GB" b="1" dirty="0"/>
              <a:t>String</a:t>
            </a:r>
            <a:r>
              <a:rPr lang="en-GB" dirty="0"/>
              <a:t>) </a:t>
            </a:r>
            <a:r>
              <a:rPr lang="en-GB" b="1" dirty="0"/>
              <a:t>Operator</a:t>
            </a:r>
            <a:r>
              <a:rPr lang="en-GB" dirty="0"/>
              <a:t> </a:t>
            </a:r>
            <a:r>
              <a:rPr lang="en-GB" b="1" dirty="0"/>
              <a:t>String Connection Condition3 </a:t>
            </a:r>
            <a:r>
              <a:rPr lang="en-GB" dirty="0"/>
              <a:t>|</a:t>
            </a:r>
            <a:r>
              <a:rPr lang="en-GB" b="1" dirty="0"/>
              <a:t> String Operator</a:t>
            </a:r>
            <a:r>
              <a:rPr lang="en-GB" dirty="0"/>
              <a:t> </a:t>
            </a:r>
            <a:r>
              <a:rPr lang="en-GB" b="1" dirty="0"/>
              <a:t>String Connection Condition3</a:t>
            </a:r>
          </a:p>
          <a:p>
            <a:r>
              <a:rPr lang="en-GB" b="1" dirty="0"/>
              <a:t>    Group </a:t>
            </a:r>
            <a:r>
              <a:rPr lang="en-GB" dirty="0"/>
              <a:t>-&gt; GROUP BY(</a:t>
            </a:r>
            <a:r>
              <a:rPr lang="en-GB" b="1" dirty="0"/>
              <a:t>String</a:t>
            </a:r>
            <a:r>
              <a:rPr lang="en-GB" dirty="0"/>
              <a:t>) | </a:t>
            </a:r>
            <a:r>
              <a:rPr lang="en-GB" dirty="0">
                <a:sym typeface="Symbol" panose="05050102010706020507" pitchFamily="18" charset="2"/>
              </a:rPr>
              <a:t></a:t>
            </a:r>
            <a:endParaRPr lang="en-GB" dirty="0"/>
          </a:p>
          <a:p>
            <a:r>
              <a:rPr lang="en-GB" b="1" dirty="0"/>
              <a:t>    Order</a:t>
            </a:r>
            <a:r>
              <a:rPr lang="en-GB" dirty="0"/>
              <a:t> -&gt; ORDER BY(</a:t>
            </a:r>
            <a:r>
              <a:rPr lang="en-GB" b="1" dirty="0"/>
              <a:t>String</a:t>
            </a:r>
            <a:r>
              <a:rPr lang="en-GB" dirty="0"/>
              <a:t>) ASC|ORDER BY(</a:t>
            </a:r>
            <a:r>
              <a:rPr lang="en-GB" b="1" dirty="0"/>
              <a:t>String</a:t>
            </a:r>
            <a:r>
              <a:rPr lang="en-GB" dirty="0"/>
              <a:t>) DESC| </a:t>
            </a:r>
            <a:r>
              <a:rPr lang="en-GB" dirty="0">
                <a:sym typeface="Symbol" panose="05050102010706020507" pitchFamily="18" charset="2"/>
              </a:rPr>
              <a:t></a:t>
            </a:r>
            <a:endParaRPr lang="en-GB" dirty="0"/>
          </a:p>
          <a:p>
            <a:r>
              <a:rPr lang="en-GB" b="1" dirty="0"/>
              <a:t>    Delete</a:t>
            </a:r>
            <a:r>
              <a:rPr lang="en-GB" dirty="0"/>
              <a:t> -&gt; DELETE</a:t>
            </a:r>
          </a:p>
          <a:p>
            <a:r>
              <a:rPr lang="en-GB" dirty="0"/>
              <a:t>    </a:t>
            </a:r>
            <a:r>
              <a:rPr lang="en-GB" b="1" dirty="0"/>
              <a:t>Drop</a:t>
            </a:r>
            <a:r>
              <a:rPr lang="en-GB" dirty="0"/>
              <a:t> -&gt; DROP TABLE | DROP DATABASE</a:t>
            </a:r>
          </a:p>
          <a:p>
            <a:r>
              <a:rPr lang="en-GB" dirty="0"/>
              <a:t>    </a:t>
            </a:r>
            <a:r>
              <a:rPr lang="en-GB" b="1" dirty="0"/>
              <a:t>Create</a:t>
            </a:r>
            <a:r>
              <a:rPr lang="en-GB" dirty="0"/>
              <a:t> -&gt; CREAT TABLE (</a:t>
            </a:r>
            <a:r>
              <a:rPr lang="en-GB" b="1" dirty="0"/>
              <a:t>Column</a:t>
            </a:r>
            <a:r>
              <a:rPr lang="en-GB" dirty="0"/>
              <a:t>) |CREATE DATABASE</a:t>
            </a:r>
          </a:p>
          <a:p>
            <a:r>
              <a:rPr lang="en-GB" dirty="0"/>
              <a:t>    </a:t>
            </a:r>
            <a:r>
              <a:rPr lang="en-GB" b="1" dirty="0"/>
              <a:t>Column</a:t>
            </a:r>
            <a:r>
              <a:rPr lang="en-GB" dirty="0"/>
              <a:t> -&gt;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Datatype</a:t>
            </a:r>
            <a:r>
              <a:rPr lang="en-GB" dirty="0"/>
              <a:t> </a:t>
            </a:r>
            <a:r>
              <a:rPr lang="en-GB" b="1" dirty="0"/>
              <a:t>Optional</a:t>
            </a:r>
            <a:r>
              <a:rPr lang="en-GB" dirty="0"/>
              <a:t>, </a:t>
            </a:r>
            <a:r>
              <a:rPr lang="en-GB" b="1" dirty="0"/>
              <a:t>Column</a:t>
            </a:r>
            <a:r>
              <a:rPr lang="en-GB" dirty="0"/>
              <a:t> | </a:t>
            </a:r>
            <a:r>
              <a:rPr lang="en-GB" dirty="0">
                <a:sym typeface="Symbol" panose="05050102010706020507" pitchFamily="18" charset="2"/>
              </a:rPr>
              <a:t></a:t>
            </a:r>
            <a:endParaRPr lang="en-GB" dirty="0"/>
          </a:p>
          <a:p>
            <a:r>
              <a:rPr lang="en-GB" dirty="0"/>
              <a:t>    </a:t>
            </a:r>
            <a:r>
              <a:rPr lang="en-GB" b="1" dirty="0"/>
              <a:t>Datatype</a:t>
            </a:r>
            <a:r>
              <a:rPr lang="en-GB" dirty="0"/>
              <a:t> -&gt; int, varchar</a:t>
            </a:r>
          </a:p>
          <a:p>
            <a:r>
              <a:rPr lang="en-GB" dirty="0"/>
              <a:t>    </a:t>
            </a:r>
            <a:r>
              <a:rPr lang="en-GB" b="1" dirty="0"/>
              <a:t>Optional</a:t>
            </a:r>
            <a:r>
              <a:rPr lang="en-GB" dirty="0"/>
              <a:t> -&gt; NOT NULL </a:t>
            </a:r>
            <a:r>
              <a:rPr lang="en-GB" b="1" dirty="0"/>
              <a:t>Optional1</a:t>
            </a:r>
            <a:r>
              <a:rPr lang="en-GB" dirty="0"/>
              <a:t>|</a:t>
            </a:r>
            <a:r>
              <a:rPr lang="en-GB" dirty="0">
                <a:sym typeface="Symbol" panose="05050102010706020507" pitchFamily="18" charset="2"/>
              </a:rPr>
              <a:t></a:t>
            </a:r>
            <a:endParaRPr lang="en-GB" dirty="0"/>
          </a:p>
          <a:p>
            <a:r>
              <a:rPr lang="en-GB" dirty="0"/>
              <a:t>    </a:t>
            </a:r>
            <a:r>
              <a:rPr lang="en-GB" b="1" dirty="0"/>
              <a:t>Optional1</a:t>
            </a:r>
            <a:r>
              <a:rPr lang="en-GB" dirty="0"/>
              <a:t> -&gt; UNIQUE </a:t>
            </a:r>
            <a:r>
              <a:rPr lang="en-GB" b="1" dirty="0"/>
              <a:t>Optional2</a:t>
            </a:r>
            <a:r>
              <a:rPr lang="en-GB" dirty="0"/>
              <a:t> |</a:t>
            </a:r>
            <a:r>
              <a:rPr lang="en-GB" dirty="0">
                <a:sym typeface="Symbol" panose="05050102010706020507" pitchFamily="18" charset="2"/>
              </a:rPr>
              <a:t></a:t>
            </a:r>
            <a:endParaRPr lang="en-GB" dirty="0"/>
          </a:p>
          <a:p>
            <a:r>
              <a:rPr lang="en-GB" dirty="0"/>
              <a:t>    </a:t>
            </a:r>
            <a:r>
              <a:rPr lang="en-GB" b="1" dirty="0"/>
              <a:t>Optional2</a:t>
            </a:r>
            <a:r>
              <a:rPr lang="en-GB" dirty="0"/>
              <a:t> -&gt; PRIMARY KEY |</a:t>
            </a:r>
            <a:r>
              <a:rPr lang="en-GB" dirty="0">
                <a:sym typeface="Symbol" panose="05050102010706020507" pitchFamily="18" charset="2"/>
              </a:rPr>
              <a:t> </a:t>
            </a:r>
            <a:endParaRPr lang="en-GB" dirty="0"/>
          </a:p>
          <a:p>
            <a:r>
              <a:rPr lang="en-GB" dirty="0"/>
              <a:t>    </a:t>
            </a:r>
            <a:r>
              <a:rPr lang="en-GB" b="1" dirty="0"/>
              <a:t>Update</a:t>
            </a:r>
            <a:r>
              <a:rPr lang="en-GB" dirty="0"/>
              <a:t> -&gt;</a:t>
            </a:r>
          </a:p>
          <a:p>
            <a:r>
              <a:rPr lang="en-GB" dirty="0"/>
              <a:t>    </a:t>
            </a:r>
            <a:r>
              <a:rPr lang="en-GB" b="1" dirty="0"/>
              <a:t>String</a:t>
            </a:r>
            <a:r>
              <a:rPr lang="en-GB" dirty="0"/>
              <a:t> -&gt; 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936F79-DF39-40DE-918F-66F05F8CFCC7}"/>
              </a:ext>
            </a:extLst>
          </p:cNvPr>
          <p:cNvSpPr/>
          <p:nvPr/>
        </p:nvSpPr>
        <p:spPr>
          <a:xfrm>
            <a:off x="0" y="-369332"/>
            <a:ext cx="436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https://www.w3schools.com/sql/default.asp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40AC9F-6F92-4C0A-8825-0340269DB374}"/>
              </a:ext>
            </a:extLst>
          </p:cNvPr>
          <p:cNvSpPr txBox="1"/>
          <p:nvPr/>
        </p:nvSpPr>
        <p:spPr>
          <a:xfrm>
            <a:off x="9010251" y="361079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DB Name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41E69B-2158-4967-8B23-4CA88FDFD698}"/>
              </a:ext>
            </a:extLst>
          </p:cNvPr>
          <p:cNvSpPr txBox="1"/>
          <p:nvPr/>
        </p:nvSpPr>
        <p:spPr>
          <a:xfrm>
            <a:off x="7145686" y="3495749"/>
            <a:ext cx="129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Table Name</a:t>
            </a: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78A3BB5-E76F-4B73-8117-E17BA7B5B09E}"/>
              </a:ext>
            </a:extLst>
          </p:cNvPr>
          <p:cNvSpPr/>
          <p:nvPr/>
        </p:nvSpPr>
        <p:spPr>
          <a:xfrm>
            <a:off x="7534094" y="3835115"/>
            <a:ext cx="1807098" cy="108209"/>
          </a:xfrm>
          <a:custGeom>
            <a:avLst/>
            <a:gdLst>
              <a:gd name="connsiteX0" fmla="*/ 1768979 w 1768979"/>
              <a:gd name="connsiteY0" fmla="*/ 0 h 410198"/>
              <a:gd name="connsiteX1" fmla="*/ 0 w 1768979"/>
              <a:gd name="connsiteY1" fmla="*/ 410198 h 41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8979" h="410198">
                <a:moveTo>
                  <a:pt x="1768979" y="0"/>
                </a:moveTo>
                <a:lnTo>
                  <a:pt x="0" y="410198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BBE48A1-92DC-4188-8933-4AE96AAC7724}"/>
              </a:ext>
            </a:extLst>
          </p:cNvPr>
          <p:cNvSpPr/>
          <p:nvPr/>
        </p:nvSpPr>
        <p:spPr>
          <a:xfrm>
            <a:off x="6704803" y="3779130"/>
            <a:ext cx="1064715" cy="200994"/>
          </a:xfrm>
          <a:custGeom>
            <a:avLst/>
            <a:gdLst>
              <a:gd name="connsiteX0" fmla="*/ 1073020 w 1073020"/>
              <a:gd name="connsiteY0" fmla="*/ 0 h 438539"/>
              <a:gd name="connsiteX1" fmla="*/ 0 w 1073020"/>
              <a:gd name="connsiteY1" fmla="*/ 438539 h 4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020" h="438539">
                <a:moveTo>
                  <a:pt x="1073020" y="0"/>
                </a:moveTo>
                <a:lnTo>
                  <a:pt x="0" y="438539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B9BDB192-C501-4FC2-85C5-E998718B8BB7}"/>
              </a:ext>
            </a:extLst>
          </p:cNvPr>
          <p:cNvSpPr/>
          <p:nvPr/>
        </p:nvSpPr>
        <p:spPr>
          <a:xfrm>
            <a:off x="3289799" y="3723144"/>
            <a:ext cx="4479719" cy="200995"/>
          </a:xfrm>
          <a:custGeom>
            <a:avLst/>
            <a:gdLst>
              <a:gd name="connsiteX0" fmla="*/ 4497355 w 4497355"/>
              <a:gd name="connsiteY0" fmla="*/ 0 h 401216"/>
              <a:gd name="connsiteX1" fmla="*/ 0 w 4497355"/>
              <a:gd name="connsiteY1" fmla="*/ 401216 h 40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97355" h="401216">
                <a:moveTo>
                  <a:pt x="4497355" y="0"/>
                </a:moveTo>
                <a:lnTo>
                  <a:pt x="0" y="401216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CCCA04-15A4-4901-B970-9C55A7D1B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51703" r="54993" b="19605"/>
          <a:stretch/>
        </p:blipFill>
        <p:spPr>
          <a:xfrm>
            <a:off x="7145686" y="8563988"/>
            <a:ext cx="8569829" cy="21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D926EC2-C030-48BC-A707-A92AA2E8A09F}"/>
              </a:ext>
            </a:extLst>
          </p:cNvPr>
          <p:cNvSpPr txBox="1"/>
          <p:nvPr/>
        </p:nvSpPr>
        <p:spPr>
          <a:xfrm>
            <a:off x="151002" y="40267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joins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883D6B3-B2FB-461F-9D8C-4C27175003FA}"/>
              </a:ext>
            </a:extLst>
          </p:cNvPr>
          <p:cNvSpPr txBox="1"/>
          <p:nvPr/>
        </p:nvSpPr>
        <p:spPr>
          <a:xfrm>
            <a:off x="961990" y="1429970"/>
            <a:ext cx="8799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endParaRPr lang="de-DE" dirty="0"/>
          </a:p>
          <a:p>
            <a:r>
              <a:rPr lang="de-DE" dirty="0"/>
              <a:t>Right</a:t>
            </a:r>
          </a:p>
          <a:p>
            <a:r>
              <a:rPr lang="de-DE" dirty="0" err="1"/>
              <a:t>Inner</a:t>
            </a:r>
            <a:endParaRPr lang="de-DE" dirty="0"/>
          </a:p>
          <a:p>
            <a:r>
              <a:rPr lang="de-DE" dirty="0"/>
              <a:t>Natural</a:t>
            </a:r>
          </a:p>
          <a:p>
            <a:r>
              <a:rPr lang="de-DE" dirty="0" err="1"/>
              <a:t>Full</a:t>
            </a:r>
            <a:endParaRPr lang="de-DE" dirty="0"/>
          </a:p>
          <a:p>
            <a:r>
              <a:rPr lang="de-DE" dirty="0" err="1"/>
              <a:t>Self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5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3FA6B19-6CAC-4D3D-A3D6-DC14B171EC90}"/>
              </a:ext>
            </a:extLst>
          </p:cNvPr>
          <p:cNvSpPr txBox="1"/>
          <p:nvPr/>
        </p:nvSpPr>
        <p:spPr>
          <a:xfrm>
            <a:off x="234892" y="21811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 Modell</a:t>
            </a:r>
          </a:p>
        </p:txBody>
      </p:sp>
    </p:spTree>
    <p:extLst>
      <p:ext uri="{BB962C8B-B14F-4D97-AF65-F5344CB8AC3E}">
        <p14:creationId xmlns:p14="http://schemas.microsoft.com/office/powerpoint/2010/main" val="307314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4F2B9EC-AC29-4C33-8BF6-430A5CD6CCAC}"/>
              </a:ext>
            </a:extLst>
          </p:cNvPr>
          <p:cNvSpPr txBox="1"/>
          <p:nvPr/>
        </p:nvSpPr>
        <p:spPr>
          <a:xfrm>
            <a:off x="4133849" y="0"/>
            <a:ext cx="2986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Relations Modell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7E0B6B-B289-4CEC-9272-1E9DE90BD95B}"/>
              </a:ext>
            </a:extLst>
          </p:cNvPr>
          <p:cNvSpPr txBox="1"/>
          <p:nvPr/>
        </p:nvSpPr>
        <p:spPr>
          <a:xfrm>
            <a:off x="3209711" y="2299287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Entität/</a:t>
            </a:r>
            <a:r>
              <a:rPr lang="en-GB" dirty="0"/>
              <a:t>entity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86E135-4157-4B22-96F7-9F34706BA76C}"/>
              </a:ext>
            </a:extLst>
          </p:cNvPr>
          <p:cNvSpPr txBox="1"/>
          <p:nvPr/>
        </p:nvSpPr>
        <p:spPr>
          <a:xfrm>
            <a:off x="7277100" y="2398176"/>
            <a:ext cx="198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Beziehung/</a:t>
            </a:r>
            <a:r>
              <a:rPr lang="en-GB" dirty="0"/>
              <a:t>relation</a:t>
            </a:r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044F54C8-45B5-45C1-A642-C620354707B7}"/>
              </a:ext>
            </a:extLst>
          </p:cNvPr>
          <p:cNvSpPr/>
          <p:nvPr/>
        </p:nvSpPr>
        <p:spPr>
          <a:xfrm>
            <a:off x="7499049" y="1478197"/>
            <a:ext cx="1538569" cy="92794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04F3FE-4D70-4E25-8843-D1E97684892A}"/>
              </a:ext>
            </a:extLst>
          </p:cNvPr>
          <p:cNvSpPr/>
          <p:nvPr/>
        </p:nvSpPr>
        <p:spPr>
          <a:xfrm>
            <a:off x="3164172" y="1556409"/>
            <a:ext cx="1528781" cy="7715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8F8580-6588-42C2-AD51-EC0A51101700}"/>
              </a:ext>
            </a:extLst>
          </p:cNvPr>
          <p:cNvSpPr txBox="1"/>
          <p:nvPr/>
        </p:nvSpPr>
        <p:spPr>
          <a:xfrm>
            <a:off x="3014850" y="5389034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Attribut/</a:t>
            </a:r>
            <a:r>
              <a:rPr lang="en-GB" dirty="0"/>
              <a:t>attribute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012974D-301B-4279-B88C-91DB41E74960}"/>
              </a:ext>
            </a:extLst>
          </p:cNvPr>
          <p:cNvSpPr/>
          <p:nvPr/>
        </p:nvSpPr>
        <p:spPr>
          <a:xfrm>
            <a:off x="3054636" y="4425291"/>
            <a:ext cx="174785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7E3A76-9144-4356-82D3-9FF79F9CCD3D}"/>
              </a:ext>
            </a:extLst>
          </p:cNvPr>
          <p:cNvSpPr txBox="1"/>
          <p:nvPr/>
        </p:nvSpPr>
        <p:spPr>
          <a:xfrm>
            <a:off x="4208167" y="3223789"/>
            <a:ext cx="349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Entität besitzt Attribute</a:t>
            </a:r>
          </a:p>
          <a:p>
            <a:r>
              <a:rPr lang="de-DE" dirty="0"/>
              <a:t>(min. Primärschlüssel/</a:t>
            </a:r>
            <a:r>
              <a:rPr lang="en-GB" dirty="0"/>
              <a:t>primary key</a:t>
            </a:r>
            <a:r>
              <a:rPr lang="de-DE" dirty="0"/>
              <a:t>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4A02994-F7E6-4FE3-95D7-4F3A5BAAA9F7}"/>
              </a:ext>
            </a:extLst>
          </p:cNvPr>
          <p:cNvSpPr txBox="1"/>
          <p:nvPr/>
        </p:nvSpPr>
        <p:spPr>
          <a:xfrm>
            <a:off x="2372141" y="5799488"/>
            <a:ext cx="31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Ein Attribut ist eine Eigenschaft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8B928EF5-2D51-45E4-8131-34C4D808E553}"/>
              </a:ext>
            </a:extLst>
          </p:cNvPr>
          <p:cNvSpPr/>
          <p:nvPr/>
        </p:nvSpPr>
        <p:spPr>
          <a:xfrm>
            <a:off x="3709486" y="2714675"/>
            <a:ext cx="438150" cy="1512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E18B28-B092-47AE-93DA-791667D33263}"/>
              </a:ext>
            </a:extLst>
          </p:cNvPr>
          <p:cNvSpPr txBox="1"/>
          <p:nvPr/>
        </p:nvSpPr>
        <p:spPr>
          <a:xfrm>
            <a:off x="9152256" y="1484032"/>
            <a:ext cx="2758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/>
              <a:t>Beziehungen beschreiben Verbindungen zwischen Entitäten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F8A0D1-B011-4A71-910D-FCC348291C0A}"/>
              </a:ext>
            </a:extLst>
          </p:cNvPr>
          <p:cNvSpPr txBox="1"/>
          <p:nvPr/>
        </p:nvSpPr>
        <p:spPr>
          <a:xfrm>
            <a:off x="666337" y="1556409"/>
            <a:ext cx="2407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Eine Entität ist wie eine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Klasse es beschreibt ein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Objekt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52D04FF-5662-462D-B0B7-24EFFC5810BF}"/>
              </a:ext>
            </a:extLst>
          </p:cNvPr>
          <p:cNvSpPr txBox="1"/>
          <p:nvPr/>
        </p:nvSpPr>
        <p:spPr>
          <a:xfrm>
            <a:off x="3561698" y="580657"/>
            <a:ext cx="384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Wir benutzt um </a:t>
            </a:r>
            <a:r>
              <a:rPr lang="de-DE" dirty="0"/>
              <a:t>ein </a:t>
            </a:r>
            <a:r>
              <a:rPr lang="de-DE"/>
              <a:t>DB zu beschreibe</a:t>
            </a:r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6400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Breitbild</PresentationFormat>
  <Paragraphs>233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</vt:lpstr>
      <vt:lpstr>Datenbanken</vt:lpstr>
      <vt:lpstr>PowerPoint-Präsentation</vt:lpstr>
      <vt:lpstr>Übungssoftware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Frei</dc:creator>
  <cp:lastModifiedBy>Frei</cp:lastModifiedBy>
  <cp:revision>30</cp:revision>
  <dcterms:created xsi:type="dcterms:W3CDTF">2022-03-09T11:10:57Z</dcterms:created>
  <dcterms:modified xsi:type="dcterms:W3CDTF">2022-03-19T14:43:59Z</dcterms:modified>
</cp:coreProperties>
</file>