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72" r:id="rId7"/>
    <p:sldId id="260" r:id="rId8"/>
    <p:sldId id="269" r:id="rId9"/>
    <p:sldId id="261" r:id="rId10"/>
    <p:sldId id="270" r:id="rId11"/>
    <p:sldId id="262" r:id="rId12"/>
    <p:sldId id="271" r:id="rId13"/>
    <p:sldId id="263" r:id="rId14"/>
    <p:sldId id="264" r:id="rId15"/>
    <p:sldId id="265" r:id="rId16"/>
  </p:sldIdLst>
  <p:sldSz cx="12192000" cy="685800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FE5C9334-1FF4-4765-BF1E-F7017D216639}" type="slidenum">
              <a:t>‹Nr.›</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5C68261A-950D-4094-A6D8-C75A0FBA841F}" type="slidenum">
              <a:t>‹Nr.›</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8797F51-A4DE-4DBF-963E-1FC5A266316F}" type="slidenum">
              <a:t>‹Nr.›</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89B379F6-9D05-4C18-B088-8B314E07814F}" type="slidenum">
              <a:t>‹Nr.›</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6DEEEA32-8096-4B10-AF77-E9984800150A}" type="slidenum">
              <a:t>‹Nr.›</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47B22FD-35B9-4A11-BCE9-A199B373F883}" type="slidenum">
              <a:t>‹Nr.›</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95B84EC-7F1E-4520-B07C-7E568C4F07A4}" type="slidenum">
              <a:t>‹Nr.›</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D7AE9BE1-6196-445A-B03C-88E1ECA6BA16}" type="slidenum">
              <a:t>‹Nr.›</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0E30B77-4F66-49D2-848B-6036A6B36B85}" type="slidenum">
              <a:t>‹Nr.›</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B839E252-C57C-4D66-B2E4-B2720C0A654C}" type="slidenum">
              <a:t>‹Nr.›</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F19128F-730B-4CB7-A3B3-0D481952D537}" type="slidenum">
              <a:t>‹Nr.›</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568D6743-4830-4B47-94A4-AA4657EFD3DB}" type="slidenum">
              <a:t>‹Nr.›</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5EFD9C0-EF6E-4C7A-971F-79954F3AF3E4}" type="slidenum">
              <a:t>‹Nr.›</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C999A8C-C608-41CF-A02A-B713D5327D88}" type="slidenum">
              <a:t>‹Nr.›</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F33FFF56-01CC-4AD8-A094-7B4260FFA39F}" type="slidenum">
              <a:t>‹Nr.›</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BCDBA802-7818-4F10-9C4F-3D4485A179F8}" type="slidenum">
              <a:t>‹Nr.›</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DF9428A6-3E27-4A84-BB2A-975C0D872966}" type="slidenum">
              <a:t>‹Nr.›</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F9A0E733-8F0E-4EE0-92F1-66F6B1C55549}" type="slidenum">
              <a:t>‹Nr.›</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E9B36FF1-6363-47FF-83C3-C6E405AFBDB4}" type="slidenum">
              <a:t>‹Nr.›</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11AFCA4-B2D7-4313-A72D-589E5499B304}" type="slidenum">
              <a:t>‹Nr.›</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6F6A3B9-105D-476C-9DD4-3E97A246F9F1}" type="slidenum">
              <a:t>‹Nr.›</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3072D68-489B-4BA4-BF2B-5D5C60820F1D}" type="slidenum">
              <a:t>‹Nr.›</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D1340CF-BD0A-4497-A5C6-D1A7E9CDEF40}" type="slidenum">
              <a:t>‹Nr.›</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50A4DCA-39BE-4DAA-B1BC-338C2960DE2A}" type="slidenum">
              <a:t>‹Nr.›</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de-DE" sz="6000" b="0" strike="noStrike" spc="-1">
                <a:solidFill>
                  <a:srgbClr val="000000"/>
                </a:solidFill>
                <a:latin typeface="Calibri Light"/>
              </a:rPr>
              <a:t>Mastertitelformat bearbeiten</a:t>
            </a:r>
            <a:endParaRPr lang="de-DE"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de-DE" sz="1200" b="0" strike="noStrike" spc="-1">
                <a:solidFill>
                  <a:srgbClr val="8B8B8B"/>
                </a:solidFill>
                <a:latin typeface="Calibri"/>
              </a:defRPr>
            </a:lvl1pPr>
          </a:lstStyle>
          <a:p>
            <a:pPr>
              <a:lnSpc>
                <a:spcPct val="100000"/>
              </a:lnSpc>
              <a:buNone/>
            </a:pPr>
            <a:r>
              <a:rPr lang="de-DE" sz="1200" b="0" strike="noStrike" spc="-1">
                <a:solidFill>
                  <a:srgbClr val="8B8B8B"/>
                </a:solidFill>
                <a:latin typeface="Calibri"/>
              </a:rPr>
              <a:t> </a:t>
            </a:r>
            <a:endParaRPr lang="en-GB"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GB" sz="1400" b="0" strike="noStrike" spc="-1">
                <a:latin typeface="Times New Roman"/>
              </a:defRPr>
            </a:lvl1pPr>
          </a:lstStyle>
          <a:p>
            <a:pPr algn="ctr">
              <a:buNone/>
            </a:pPr>
            <a:r>
              <a:rPr lang="en-GB"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de-DE" sz="1200" b="0" strike="noStrike" spc="-1">
                <a:solidFill>
                  <a:srgbClr val="8B8B8B"/>
                </a:solidFill>
                <a:latin typeface="Calibri"/>
              </a:defRPr>
            </a:lvl1pPr>
          </a:lstStyle>
          <a:p>
            <a:pPr algn="r">
              <a:lnSpc>
                <a:spcPct val="100000"/>
              </a:lnSpc>
              <a:buNone/>
            </a:pPr>
            <a:fld id="{F2FDDBF7-B613-4B56-8A08-881F23942FBE}" type="slidenum">
              <a:rPr lang="de-DE" sz="1200" b="0" strike="noStrike" spc="-1">
                <a:solidFill>
                  <a:srgbClr val="8B8B8B"/>
                </a:solidFill>
                <a:latin typeface="Calibri"/>
              </a:rPr>
              <a:t>‹Nr.›</a:t>
            </a:fld>
            <a:endParaRPr lang="en-GB"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de-DE"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de-DE"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de-DE"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de-DE"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de-DE"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de-DE"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de-DE" sz="4400" b="0" strike="noStrike" spc="-1">
                <a:solidFill>
                  <a:srgbClr val="000000"/>
                </a:solidFill>
                <a:latin typeface="Calibri Light"/>
              </a:rPr>
              <a:t>Mastertitelformat bearbeiten</a:t>
            </a:r>
            <a:endParaRPr lang="de-DE"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de-DE" sz="2800" b="0" strike="noStrike" spc="-1">
                <a:solidFill>
                  <a:srgbClr val="000000"/>
                </a:solidFill>
                <a:latin typeface="Calibri"/>
              </a:rPr>
              <a:t>Mastertextformat bearbeiten</a:t>
            </a:r>
          </a:p>
          <a:p>
            <a:pPr marL="685800" lvl="1" indent="-228600">
              <a:lnSpc>
                <a:spcPct val="90000"/>
              </a:lnSpc>
              <a:spcBef>
                <a:spcPts val="499"/>
              </a:spcBef>
              <a:buClr>
                <a:srgbClr val="000000"/>
              </a:buClr>
              <a:buFont typeface="Arial"/>
              <a:buChar char="•"/>
            </a:pPr>
            <a:r>
              <a:rPr lang="de-DE" sz="2400" b="0" strike="noStrike" spc="-1">
                <a:solidFill>
                  <a:srgbClr val="000000"/>
                </a:solidFill>
                <a:latin typeface="Calibri"/>
              </a:rPr>
              <a:t>Zweite Ebene</a:t>
            </a:r>
          </a:p>
          <a:p>
            <a:pPr marL="1143000" lvl="2" indent="-228600">
              <a:lnSpc>
                <a:spcPct val="90000"/>
              </a:lnSpc>
              <a:spcBef>
                <a:spcPts val="499"/>
              </a:spcBef>
              <a:buClr>
                <a:srgbClr val="000000"/>
              </a:buClr>
              <a:buFont typeface="Arial"/>
              <a:buChar char="•"/>
            </a:pPr>
            <a:r>
              <a:rPr lang="de-DE" sz="2000" b="0" strike="noStrike" spc="-1">
                <a:solidFill>
                  <a:srgbClr val="000000"/>
                </a:solidFill>
                <a:latin typeface="Calibri"/>
              </a:rPr>
              <a:t>Dritte Ebene</a:t>
            </a:r>
          </a:p>
          <a:p>
            <a:pPr marL="1600200" lvl="3" indent="-228600">
              <a:lnSpc>
                <a:spcPct val="90000"/>
              </a:lnSpc>
              <a:spcBef>
                <a:spcPts val="499"/>
              </a:spcBef>
              <a:buClr>
                <a:srgbClr val="000000"/>
              </a:buClr>
              <a:buFont typeface="Arial"/>
              <a:buChar char="•"/>
            </a:pPr>
            <a:r>
              <a:rPr lang="de-DE" sz="1800" b="0" strike="noStrike" spc="-1">
                <a:solidFill>
                  <a:srgbClr val="000000"/>
                </a:solidFill>
                <a:latin typeface="Calibri"/>
              </a:rPr>
              <a:t>Vierte Ebene</a:t>
            </a:r>
          </a:p>
          <a:p>
            <a:pPr marL="2057400" lvl="4" indent="-228600">
              <a:lnSpc>
                <a:spcPct val="90000"/>
              </a:lnSpc>
              <a:spcBef>
                <a:spcPts val="499"/>
              </a:spcBef>
              <a:buClr>
                <a:srgbClr val="000000"/>
              </a:buClr>
              <a:buFont typeface="Arial"/>
              <a:buChar char="•"/>
            </a:pPr>
            <a:r>
              <a:rPr lang="de-DE" sz="1800" b="0" strike="noStrike" spc="-1">
                <a:solidFill>
                  <a:srgbClr val="000000"/>
                </a:solidFill>
                <a:latin typeface="Calibri"/>
              </a:rPr>
              <a:t>Fünfte Ebene</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de-DE" sz="1200" b="0" strike="noStrike" spc="-1">
                <a:solidFill>
                  <a:srgbClr val="8B8B8B"/>
                </a:solidFill>
                <a:latin typeface="Calibri"/>
              </a:defRPr>
            </a:lvl1pPr>
          </a:lstStyle>
          <a:p>
            <a:pPr>
              <a:lnSpc>
                <a:spcPct val="100000"/>
              </a:lnSpc>
              <a:buNone/>
            </a:pPr>
            <a:r>
              <a:rPr lang="de-DE" sz="1200" b="0" strike="noStrike" spc="-1">
                <a:solidFill>
                  <a:srgbClr val="8B8B8B"/>
                </a:solidFill>
                <a:latin typeface="Calibri"/>
              </a:rPr>
              <a:t>&lt;date/time&gt;</a:t>
            </a:r>
            <a:endParaRPr lang="en-GB"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GB" sz="1400" b="0" strike="noStrike" spc="-1">
                <a:latin typeface="Times New Roman"/>
              </a:defRPr>
            </a:lvl1pPr>
          </a:lstStyle>
          <a:p>
            <a:pPr algn="ctr">
              <a:buNone/>
            </a:pPr>
            <a:r>
              <a:rPr lang="en-GB"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de-DE" sz="1200" b="0" strike="noStrike" spc="-1">
                <a:solidFill>
                  <a:srgbClr val="8B8B8B"/>
                </a:solidFill>
                <a:latin typeface="Calibri"/>
              </a:defRPr>
            </a:lvl1pPr>
          </a:lstStyle>
          <a:p>
            <a:pPr algn="r">
              <a:lnSpc>
                <a:spcPct val="100000"/>
              </a:lnSpc>
              <a:buNone/>
            </a:pPr>
            <a:fld id="{55A8AF89-DB14-488B-A26C-B5E2666BA1A9}" type="slidenum">
              <a:rPr lang="de-DE" sz="1200" b="0" strike="noStrike" spc="-1">
                <a:solidFill>
                  <a:srgbClr val="8B8B8B"/>
                </a:solidFill>
                <a:latin typeface="Calibri"/>
              </a:rPr>
              <a:t>‹Nr.›</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de-DE" sz="6000" b="0" strike="noStrike" spc="-1">
                <a:solidFill>
                  <a:srgbClr val="000000"/>
                </a:solidFill>
                <a:latin typeface="Calibri Light"/>
              </a:rPr>
              <a:t>Algorithmik</a:t>
            </a:r>
            <a:endParaRPr lang="de-DE" sz="6000" b="0" strike="noStrike" spc="-1">
              <a:solidFill>
                <a:srgbClr val="000000"/>
              </a:solidFill>
              <a:latin typeface="Calibri"/>
            </a:endParaRPr>
          </a:p>
        </p:txBody>
      </p:sp>
      <p:sp>
        <p:nvSpPr>
          <p:cNvPr id="83" name="PlaceHolder 2"/>
          <p:cNvSpPr>
            <a:spLocks noGrp="1"/>
          </p:cNvSpPr>
          <p:nvPr>
            <p:ph type="subTitle"/>
          </p:nvPr>
        </p:nvSpPr>
        <p:spPr>
          <a:xfrm>
            <a:off x="1523880" y="3602160"/>
            <a:ext cx="9143640" cy="1655280"/>
          </a:xfrm>
          <a:prstGeom prst="rect">
            <a:avLst/>
          </a:prstGeom>
          <a:noFill/>
          <a:ln w="0">
            <a:noFill/>
          </a:ln>
        </p:spPr>
        <p:txBody>
          <a:bodyPr anchor="t">
            <a:noAutofit/>
          </a:bodyPr>
          <a:lstStyle/>
          <a:p>
            <a:pPr algn="ctr">
              <a:buNone/>
            </a:pPr>
            <a:endParaRPr lang="en-GB" sz="3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de-DE" sz="4400" b="0" strike="noStrike" spc="-1">
                <a:solidFill>
                  <a:srgbClr val="000000"/>
                </a:solidFill>
                <a:latin typeface="Calibri Light"/>
              </a:rPr>
              <a:t>Quicksort</a:t>
            </a:r>
            <a:endParaRPr lang="de-DE" sz="4400" b="0" strike="noStrike" spc="-1">
              <a:solidFill>
                <a:srgbClr val="000000"/>
              </a:solidFill>
              <a:latin typeface="Calibri"/>
            </a:endParaRPr>
          </a:p>
        </p:txBody>
      </p:sp>
      <p:sp>
        <p:nvSpPr>
          <p:cNvPr id="98" name="Rechteck 3"/>
          <p:cNvSpPr/>
          <p:nvPr/>
        </p:nvSpPr>
        <p:spPr>
          <a:xfrm>
            <a:off x="96480" y="1694520"/>
            <a:ext cx="12004560" cy="6458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de-DE" sz="1800" b="0" strike="noStrike" spc="-1">
                <a:solidFill>
                  <a:srgbClr val="000000"/>
                </a:solidFill>
                <a:latin typeface="Calibri"/>
              </a:rPr>
              <a:t>Das erste Element() in der Liste wird genommen und alle Elemente, die kleiner sind als dieses, werden vor es sortiert. Dazu durchläuft man das Feld mit zwei Cursorn durchlaufen. Einer guck nach zahlen die größer sind als  </a:t>
            </a:r>
            <a:endParaRPr lang="en-GB" sz="1800" b="0" strike="noStrike" spc="-1">
              <a:latin typeface="Arial"/>
            </a:endParaRPr>
          </a:p>
        </p:txBody>
      </p:sp>
      <p:sp>
        <p:nvSpPr>
          <p:cNvPr id="99" name="Textfeld 4"/>
          <p:cNvSpPr/>
          <p:nvPr/>
        </p:nvSpPr>
        <p:spPr>
          <a:xfrm>
            <a:off x="248400" y="5773680"/>
            <a:ext cx="96300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1800" b="0" strike="noStrike" spc="-1">
                <a:solidFill>
                  <a:srgbClr val="000000"/>
                </a:solidFill>
                <a:latin typeface="Calibri"/>
              </a:rPr>
              <a:t>Laufzeit:</a:t>
            </a:r>
            <a:endParaRPr lang="en-GB" sz="1800" b="0" strike="noStrike" spc="-1">
              <a:latin typeface="Arial"/>
            </a:endParaRPr>
          </a:p>
        </p:txBody>
      </p:sp>
      <p:sp>
        <p:nvSpPr>
          <p:cNvPr id="5" name="Rechteck 4">
            <a:extLst>
              <a:ext uri="{FF2B5EF4-FFF2-40B4-BE49-F238E27FC236}">
                <a16:creationId xmlns:a16="http://schemas.microsoft.com/office/drawing/2014/main" id="{D6426F95-AFFF-4EE8-B155-384CB19C072F}"/>
              </a:ext>
            </a:extLst>
          </p:cNvPr>
          <p:cNvSpPr/>
          <p:nvPr/>
        </p:nvSpPr>
        <p:spPr>
          <a:xfrm>
            <a:off x="1086655"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6</a:t>
            </a:r>
          </a:p>
        </p:txBody>
      </p:sp>
      <p:sp>
        <p:nvSpPr>
          <p:cNvPr id="6" name="Rechteck 5">
            <a:extLst>
              <a:ext uri="{FF2B5EF4-FFF2-40B4-BE49-F238E27FC236}">
                <a16:creationId xmlns:a16="http://schemas.microsoft.com/office/drawing/2014/main" id="{D7FC8138-A736-4761-8F67-53EC67C46464}"/>
              </a:ext>
            </a:extLst>
          </p:cNvPr>
          <p:cNvSpPr/>
          <p:nvPr/>
        </p:nvSpPr>
        <p:spPr>
          <a:xfrm>
            <a:off x="2012399"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t>
            </a:r>
          </a:p>
        </p:txBody>
      </p:sp>
      <p:sp>
        <p:nvSpPr>
          <p:cNvPr id="7" name="Rechteck 6">
            <a:extLst>
              <a:ext uri="{FF2B5EF4-FFF2-40B4-BE49-F238E27FC236}">
                <a16:creationId xmlns:a16="http://schemas.microsoft.com/office/drawing/2014/main" id="{1C45E5CD-47AB-46B8-9477-FDADE6C65208}"/>
              </a:ext>
            </a:extLst>
          </p:cNvPr>
          <p:cNvSpPr/>
          <p:nvPr/>
        </p:nvSpPr>
        <p:spPr>
          <a:xfrm>
            <a:off x="2938143"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9</a:t>
            </a:r>
          </a:p>
        </p:txBody>
      </p:sp>
      <p:sp>
        <p:nvSpPr>
          <p:cNvPr id="8" name="Rechteck 7">
            <a:extLst>
              <a:ext uri="{FF2B5EF4-FFF2-40B4-BE49-F238E27FC236}">
                <a16:creationId xmlns:a16="http://schemas.microsoft.com/office/drawing/2014/main" id="{5BB2810B-A4E7-4097-8753-E043DF8A88FB}"/>
              </a:ext>
            </a:extLst>
          </p:cNvPr>
          <p:cNvSpPr/>
          <p:nvPr/>
        </p:nvSpPr>
        <p:spPr>
          <a:xfrm>
            <a:off x="3863887"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9" name="Rechteck 8">
            <a:extLst>
              <a:ext uri="{FF2B5EF4-FFF2-40B4-BE49-F238E27FC236}">
                <a16:creationId xmlns:a16="http://schemas.microsoft.com/office/drawing/2014/main" id="{86579591-C1F6-45B4-96BB-E4B29AB98C48}"/>
              </a:ext>
            </a:extLst>
          </p:cNvPr>
          <p:cNvSpPr/>
          <p:nvPr/>
        </p:nvSpPr>
        <p:spPr>
          <a:xfrm>
            <a:off x="4789631"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4</a:t>
            </a:r>
          </a:p>
        </p:txBody>
      </p:sp>
      <p:sp>
        <p:nvSpPr>
          <p:cNvPr id="10" name="Rechteck 9">
            <a:extLst>
              <a:ext uri="{FF2B5EF4-FFF2-40B4-BE49-F238E27FC236}">
                <a16:creationId xmlns:a16="http://schemas.microsoft.com/office/drawing/2014/main" id="{0406DFF3-020F-4372-A190-7FAE93ED38F2}"/>
              </a:ext>
            </a:extLst>
          </p:cNvPr>
          <p:cNvSpPr/>
          <p:nvPr/>
        </p:nvSpPr>
        <p:spPr>
          <a:xfrm>
            <a:off x="5715375"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7</a:t>
            </a:r>
          </a:p>
        </p:txBody>
      </p:sp>
      <p:sp>
        <p:nvSpPr>
          <p:cNvPr id="11" name="Rechteck 10">
            <a:extLst>
              <a:ext uri="{FF2B5EF4-FFF2-40B4-BE49-F238E27FC236}">
                <a16:creationId xmlns:a16="http://schemas.microsoft.com/office/drawing/2014/main" id="{810941E7-133B-4EFF-99A7-7805D0411D3E}"/>
              </a:ext>
            </a:extLst>
          </p:cNvPr>
          <p:cNvSpPr/>
          <p:nvPr/>
        </p:nvSpPr>
        <p:spPr>
          <a:xfrm>
            <a:off x="6641119"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sp>
        <p:nvSpPr>
          <p:cNvPr id="12" name="Rechteck 11">
            <a:extLst>
              <a:ext uri="{FF2B5EF4-FFF2-40B4-BE49-F238E27FC236}">
                <a16:creationId xmlns:a16="http://schemas.microsoft.com/office/drawing/2014/main" id="{4AC96ED2-A85C-40D9-BE77-66FB756B556E}"/>
              </a:ext>
            </a:extLst>
          </p:cNvPr>
          <p:cNvSpPr/>
          <p:nvPr/>
        </p:nvSpPr>
        <p:spPr>
          <a:xfrm>
            <a:off x="7566863"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3</a:t>
            </a:r>
          </a:p>
        </p:txBody>
      </p:sp>
      <p:sp>
        <p:nvSpPr>
          <p:cNvPr id="13" name="Rechteck 12">
            <a:extLst>
              <a:ext uri="{FF2B5EF4-FFF2-40B4-BE49-F238E27FC236}">
                <a16:creationId xmlns:a16="http://schemas.microsoft.com/office/drawing/2014/main" id="{7D16A000-6116-46EC-BEF4-7853E75557D4}"/>
              </a:ext>
            </a:extLst>
          </p:cNvPr>
          <p:cNvSpPr/>
          <p:nvPr/>
        </p:nvSpPr>
        <p:spPr>
          <a:xfrm>
            <a:off x="8492607"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10</a:t>
            </a:r>
          </a:p>
        </p:txBody>
      </p:sp>
      <p:sp>
        <p:nvSpPr>
          <p:cNvPr id="14" name="Rechteck 13">
            <a:extLst>
              <a:ext uri="{FF2B5EF4-FFF2-40B4-BE49-F238E27FC236}">
                <a16:creationId xmlns:a16="http://schemas.microsoft.com/office/drawing/2014/main" id="{D02CD67D-E13E-4AB3-AF0A-8AFBD9812C04}"/>
              </a:ext>
            </a:extLst>
          </p:cNvPr>
          <p:cNvSpPr/>
          <p:nvPr/>
        </p:nvSpPr>
        <p:spPr>
          <a:xfrm>
            <a:off x="9418349"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A084BF4-BC50-407C-B8F5-61A7FEEE5D89}"/>
              </a:ext>
            </a:extLst>
          </p:cNvPr>
          <p:cNvSpPr txBox="1"/>
          <p:nvPr/>
        </p:nvSpPr>
        <p:spPr>
          <a:xfrm>
            <a:off x="4866336" y="266330"/>
            <a:ext cx="2459328" cy="461665"/>
          </a:xfrm>
          <a:prstGeom prst="rect">
            <a:avLst/>
          </a:prstGeom>
          <a:noFill/>
        </p:spPr>
        <p:txBody>
          <a:bodyPr wrap="none" rtlCol="0">
            <a:spAutoFit/>
          </a:bodyPr>
          <a:lstStyle/>
          <a:p>
            <a:r>
              <a:rPr lang="de-DE" sz="2400" b="1" dirty="0"/>
              <a:t>Implementieren</a:t>
            </a:r>
          </a:p>
        </p:txBody>
      </p:sp>
      <p:sp>
        <p:nvSpPr>
          <p:cNvPr id="5" name="Textfeld 4">
            <a:extLst>
              <a:ext uri="{FF2B5EF4-FFF2-40B4-BE49-F238E27FC236}">
                <a16:creationId xmlns:a16="http://schemas.microsoft.com/office/drawing/2014/main" id="{AFD98709-7AFC-4D69-BC39-ADF71282C3B0}"/>
              </a:ext>
            </a:extLst>
          </p:cNvPr>
          <p:cNvSpPr txBox="1"/>
          <p:nvPr/>
        </p:nvSpPr>
        <p:spPr>
          <a:xfrm>
            <a:off x="79899" y="6334780"/>
            <a:ext cx="3128933" cy="492443"/>
          </a:xfrm>
          <a:prstGeom prst="rect">
            <a:avLst/>
          </a:prstGeom>
          <a:noFill/>
        </p:spPr>
        <p:txBody>
          <a:bodyPr wrap="none" rtlCol="0">
            <a:spAutoFit/>
          </a:bodyPr>
          <a:lstStyle/>
          <a:p>
            <a:r>
              <a:rPr lang="de-DE" sz="1400" dirty="0"/>
              <a:t>Quelle:</a:t>
            </a:r>
          </a:p>
          <a:p>
            <a:r>
              <a:rPr lang="de-DE" sz="1200" dirty="0"/>
              <a:t>https://www.geeksforgeeks.org/bubble-sort/</a:t>
            </a:r>
          </a:p>
        </p:txBody>
      </p:sp>
      <p:sp>
        <p:nvSpPr>
          <p:cNvPr id="2" name="Rectangle 1">
            <a:extLst>
              <a:ext uri="{FF2B5EF4-FFF2-40B4-BE49-F238E27FC236}">
                <a16:creationId xmlns:a16="http://schemas.microsoft.com/office/drawing/2014/main" id="{A557D7D7-E12C-48B4-8E21-CE8DE954BB4E}"/>
              </a:ext>
            </a:extLst>
          </p:cNvPr>
          <p:cNvSpPr>
            <a:spLocks noChangeArrowheads="1"/>
          </p:cNvSpPr>
          <p:nvPr/>
        </p:nvSpPr>
        <p:spPr bwMode="auto">
          <a:xfrm>
            <a:off x="1795285" y="-4232179"/>
            <a:ext cx="3755254" cy="1160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chemeClr val="tx1"/>
                </a:solidFill>
                <a:effectLst/>
                <a:latin typeface="Arial Unicode MS"/>
              </a:rPr>
              <a:t>import</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a:ln>
                  <a:noFill/>
                </a:ln>
                <a:solidFill>
                  <a:schemeClr val="tx1"/>
                </a:solidFill>
                <a:effectLst/>
                <a:latin typeface="Arial Unicode MS"/>
              </a:rPr>
              <a:t>java.io.*;</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chemeClr val="tx1"/>
                </a:solidFill>
                <a:effectLst/>
                <a:latin typeface="Arial Unicode MS"/>
              </a:rPr>
              <a:t>class</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a:ln>
                  <a:noFill/>
                </a:ln>
                <a:solidFill>
                  <a:schemeClr val="tx1"/>
                </a:solidFill>
                <a:effectLst/>
                <a:latin typeface="Arial Unicode MS"/>
              </a:rPr>
              <a:t>GFG{</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 </a:t>
            </a:r>
            <a:r>
              <a:rPr kumimoji="0" lang="de-DE" altLang="de-DE" sz="1000" b="0" i="0" u="none" strike="noStrike" cap="none" normalizeH="0" baseline="0" dirty="0" err="1">
                <a:ln>
                  <a:noFill/>
                </a:ln>
                <a:solidFill>
                  <a:schemeClr val="tx1"/>
                </a:solidFill>
                <a:effectLst/>
                <a:latin typeface="Arial Unicode MS"/>
              </a:rPr>
              <a:t>utility</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function</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to</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swap</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two</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elements</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chemeClr val="tx1"/>
                </a:solidFill>
                <a:effectLst/>
                <a:latin typeface="Arial Unicode MS"/>
              </a:rPr>
              <a:t>static</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void</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swap</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int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int</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a:ln>
                  <a:noFill/>
                </a:ln>
                <a:solidFill>
                  <a:schemeClr val="tx1"/>
                </a:solidFill>
                <a:effectLst/>
                <a:latin typeface="Arial Unicode MS"/>
              </a:rPr>
              <a:t>i, </a:t>
            </a:r>
            <a:r>
              <a:rPr kumimoji="0" lang="de-DE" altLang="de-DE" sz="1000" b="0" i="0" u="none" strike="noStrike" cap="none" normalizeH="0" baseline="0" dirty="0" err="1">
                <a:ln>
                  <a:noFill/>
                </a:ln>
                <a:solidFill>
                  <a:schemeClr val="tx1"/>
                </a:solidFill>
                <a:effectLst/>
                <a:latin typeface="Arial Unicode MS"/>
              </a:rPr>
              <a:t>int</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a:ln>
                  <a:noFill/>
                </a:ln>
                <a:solidFill>
                  <a:schemeClr val="tx1"/>
                </a:solidFill>
                <a:effectLst/>
                <a:latin typeface="Arial Unicode MS"/>
              </a:rPr>
              <a:t>j)</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int</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temp</a:t>
            </a:r>
            <a:r>
              <a:rPr kumimoji="0" lang="de-DE" altLang="de-DE" sz="1000" b="0" i="0" u="none" strike="noStrike" cap="none" normalizeH="0" baseline="0" dirty="0">
                <a:ln>
                  <a:noFill/>
                </a:ln>
                <a:solidFill>
                  <a:schemeClr val="tx1"/>
                </a:solidFill>
                <a:effectLst/>
                <a:latin typeface="Arial Unicode MS"/>
              </a:rPr>
              <a:t> = </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[i];</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[i] = </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[j];</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[j] = </a:t>
            </a:r>
            <a:r>
              <a:rPr kumimoji="0" lang="de-DE" altLang="de-DE" sz="1000" b="0" i="0" u="none" strike="noStrike" cap="none" normalizeH="0" baseline="0" dirty="0" err="1">
                <a:ln>
                  <a:noFill/>
                </a:ln>
                <a:solidFill>
                  <a:schemeClr val="tx1"/>
                </a:solidFill>
                <a:effectLst/>
                <a:latin typeface="Arial Unicode MS"/>
              </a:rPr>
              <a:t>temp</a:t>
            </a:r>
            <a:r>
              <a:rPr kumimoji="0" lang="de-DE" altLang="de-DE" sz="1000" b="0" i="0" u="none" strike="noStrike" cap="none" normalizeH="0" baseline="0" dirty="0">
                <a:ln>
                  <a:noFill/>
                </a:ln>
                <a:solidFill>
                  <a:schemeClr val="tx1"/>
                </a:solidFill>
                <a:effectLst/>
                <a:latin typeface="Arial Unicode MS"/>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This </a:t>
            </a:r>
            <a:r>
              <a:rPr kumimoji="0" lang="de-DE" altLang="de-DE" sz="1000" b="0" i="0" u="none" strike="noStrike" cap="none" normalizeH="0" baseline="0" dirty="0" err="1">
                <a:ln>
                  <a:noFill/>
                </a:ln>
                <a:solidFill>
                  <a:schemeClr val="tx1"/>
                </a:solidFill>
                <a:effectLst/>
                <a:latin typeface="Arial Unicode MS"/>
              </a:rPr>
              <a:t>function</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takes</a:t>
            </a:r>
            <a:r>
              <a:rPr kumimoji="0" lang="de-DE" altLang="de-DE" sz="1000" b="0" i="0" u="none" strike="noStrike" cap="none" normalizeH="0" baseline="0" dirty="0">
                <a:ln>
                  <a:noFill/>
                </a:ln>
                <a:solidFill>
                  <a:schemeClr val="tx1"/>
                </a:solidFill>
                <a:effectLst/>
                <a:latin typeface="Arial Unicode MS"/>
              </a:rPr>
              <a:t> last </a:t>
            </a:r>
            <a:r>
              <a:rPr kumimoji="0" lang="de-DE" altLang="de-DE" sz="1000" b="0" i="0" u="none" strike="noStrike" cap="none" normalizeH="0" baseline="0" dirty="0" err="1">
                <a:ln>
                  <a:noFill/>
                </a:ln>
                <a:solidFill>
                  <a:schemeClr val="tx1"/>
                </a:solidFill>
                <a:effectLst/>
                <a:latin typeface="Arial Unicode MS"/>
              </a:rPr>
              <a:t>element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as</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pivot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places</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the</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pivot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element</a:t>
            </a:r>
            <a:r>
              <a:rPr kumimoji="0" lang="de-DE" altLang="de-DE" sz="1000" b="0" i="0" u="none" strike="noStrike" cap="none" normalizeH="0" baseline="0" dirty="0">
                <a:ln>
                  <a:noFill/>
                </a:ln>
                <a:solidFill>
                  <a:schemeClr val="tx1"/>
                </a:solidFill>
                <a:effectLst/>
                <a:latin typeface="Arial Unicode MS"/>
              </a:rPr>
              <a:t> at </a:t>
            </a:r>
            <a:r>
              <a:rPr kumimoji="0" lang="de-DE" altLang="de-DE" sz="1000" b="0" i="0" u="none" strike="noStrike" cap="none" normalizeH="0" baseline="0" dirty="0" err="1">
                <a:ln>
                  <a:noFill/>
                </a:ln>
                <a:solidFill>
                  <a:schemeClr val="tx1"/>
                </a:solidFill>
                <a:effectLst/>
                <a:latin typeface="Arial Unicode MS"/>
              </a:rPr>
              <a:t>its</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correct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position</a:t>
            </a:r>
            <a:r>
              <a:rPr kumimoji="0" lang="de-DE" altLang="de-DE" sz="1000" b="0" i="0" u="none" strike="noStrike" cap="none" normalizeH="0" baseline="0" dirty="0">
                <a:ln>
                  <a:noFill/>
                </a:ln>
                <a:solidFill>
                  <a:schemeClr val="tx1"/>
                </a:solidFill>
                <a:effectLst/>
                <a:latin typeface="Arial Unicode MS"/>
              </a:rPr>
              <a:t> in </a:t>
            </a:r>
            <a:r>
              <a:rPr kumimoji="0" lang="de-DE" altLang="de-DE" sz="1000" b="0" i="0" u="none" strike="noStrike" cap="none" normalizeH="0" baseline="0" dirty="0" err="1">
                <a:ln>
                  <a:noFill/>
                </a:ln>
                <a:solidFill>
                  <a:schemeClr val="tx1"/>
                </a:solidFill>
                <a:effectLst/>
                <a:latin typeface="Arial Unicode MS"/>
              </a:rPr>
              <a:t>sorted</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array</a:t>
            </a:r>
            <a:r>
              <a:rPr kumimoji="0" lang="de-DE" altLang="de-DE" sz="1000" b="0" i="0" u="none" strike="noStrike" cap="none" normalizeH="0" baseline="0" dirty="0">
                <a:ln>
                  <a:noFill/>
                </a:ln>
                <a:solidFill>
                  <a:schemeClr val="tx1"/>
                </a:solidFill>
                <a:effectLst/>
                <a:latin typeface="Arial Unicode MS"/>
              </a:rPr>
              <a:t>, and </a:t>
            </a:r>
            <a:r>
              <a:rPr kumimoji="0" lang="de-DE" altLang="de-DE" sz="1000" b="0" i="0" u="none" strike="noStrike" cap="none" normalizeH="0" baseline="0" dirty="0" err="1">
                <a:ln>
                  <a:noFill/>
                </a:ln>
                <a:solidFill>
                  <a:schemeClr val="tx1"/>
                </a:solidFill>
                <a:effectLst/>
                <a:latin typeface="Arial Unicode MS"/>
              </a:rPr>
              <a:t>places</a:t>
            </a:r>
            <a:r>
              <a:rPr kumimoji="0" lang="de-DE" altLang="de-DE" sz="1000" b="0" i="0" u="none" strike="noStrike" cap="none" normalizeH="0" baseline="0" dirty="0">
                <a:ln>
                  <a:noFill/>
                </a:ln>
                <a:solidFill>
                  <a:schemeClr val="tx1"/>
                </a:solidFill>
                <a:effectLst/>
                <a:latin typeface="Arial Unicode MS"/>
              </a:rPr>
              <a:t> all </a:t>
            </a:r>
            <a:r>
              <a:rPr kumimoji="0" lang="de-DE" altLang="de-DE" sz="1000" b="0" i="0" u="none" strike="noStrike" cap="none" normalizeH="0" baseline="0" dirty="0" err="1">
                <a:ln>
                  <a:noFill/>
                </a:ln>
                <a:solidFill>
                  <a:schemeClr val="tx1"/>
                </a:solidFill>
                <a:effectLst/>
                <a:latin typeface="Arial Unicode MS"/>
              </a:rPr>
              <a:t>smaller</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smaller</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than</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pivot</a:t>
            </a:r>
            <a:r>
              <a:rPr kumimoji="0" lang="de-DE" altLang="de-DE" sz="1000" b="0" i="0" u="none" strike="noStrike" cap="none" normalizeH="0" baseline="0" dirty="0">
                <a:ln>
                  <a:noFill/>
                </a:ln>
                <a:solidFill>
                  <a:schemeClr val="tx1"/>
                </a:solidFill>
                <a:effectLst/>
                <a:latin typeface="Arial Unicode MS"/>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to</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left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of</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pivot</a:t>
            </a:r>
            <a:r>
              <a:rPr kumimoji="0" lang="de-DE" altLang="de-DE" sz="1000" b="0" i="0" u="none" strike="noStrike" cap="none" normalizeH="0" baseline="0" dirty="0">
                <a:ln>
                  <a:noFill/>
                </a:ln>
                <a:solidFill>
                  <a:schemeClr val="tx1"/>
                </a:solidFill>
                <a:effectLst/>
                <a:latin typeface="Arial Unicode MS"/>
              </a:rPr>
              <a:t> and all </a:t>
            </a:r>
            <a:r>
              <a:rPr kumimoji="0" lang="de-DE" altLang="de-DE" sz="1000" b="0" i="0" u="none" strike="noStrike" cap="none" normalizeH="0" baseline="0" dirty="0" err="1">
                <a:ln>
                  <a:noFill/>
                </a:ln>
                <a:solidFill>
                  <a:schemeClr val="tx1"/>
                </a:solidFill>
                <a:effectLst/>
                <a:latin typeface="Arial Unicode MS"/>
              </a:rPr>
              <a:t>greater</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elements</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to</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right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of</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pivot</a:t>
            </a:r>
            <a:r>
              <a:rPr kumimoji="0" lang="de-DE" altLang="de-DE" sz="1000" b="0" i="0" u="none" strike="noStrike" cap="none" normalizeH="0" baseline="0" dirty="0">
                <a:ln>
                  <a:noFill/>
                </a:ln>
                <a:solidFill>
                  <a:schemeClr val="tx1"/>
                </a:solidFill>
                <a:effectLst/>
                <a:latin typeface="Arial Unicode MS"/>
              </a:rPr>
              <a:t> */</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chemeClr val="tx1"/>
                </a:solidFill>
                <a:effectLst/>
                <a:latin typeface="Arial Unicode MS"/>
              </a:rPr>
              <a:t>static</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int</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partition</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int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int</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low</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int</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a:ln>
                  <a:noFill/>
                </a:ln>
                <a:solidFill>
                  <a:schemeClr val="tx1"/>
                </a:solidFill>
                <a:effectLst/>
                <a:latin typeface="Arial Unicode MS"/>
              </a:rPr>
              <a:t>high)</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 </a:t>
            </a:r>
            <a:r>
              <a:rPr kumimoji="0" lang="de-DE" altLang="de-DE" sz="1000" b="0" i="0" u="none" strike="noStrike" cap="none" normalizeH="0" baseline="0" dirty="0" err="1">
                <a:ln>
                  <a:noFill/>
                </a:ln>
                <a:solidFill>
                  <a:schemeClr val="tx1"/>
                </a:solidFill>
                <a:effectLst/>
                <a:latin typeface="Arial Unicode MS"/>
              </a:rPr>
              <a:t>pivot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int</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pivot</a:t>
            </a:r>
            <a:r>
              <a:rPr kumimoji="0" lang="de-DE" altLang="de-DE" sz="1000" b="0" i="0" u="none" strike="noStrike" cap="none" normalizeH="0" baseline="0" dirty="0">
                <a:ln>
                  <a:noFill/>
                </a:ln>
                <a:solidFill>
                  <a:schemeClr val="tx1"/>
                </a:solidFill>
                <a:effectLst/>
                <a:latin typeface="Arial Unicode MS"/>
              </a:rPr>
              <a:t> = </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[high];</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 Index </a:t>
            </a:r>
            <a:r>
              <a:rPr kumimoji="0" lang="de-DE" altLang="de-DE" sz="1000" b="0" i="0" u="none" strike="noStrike" cap="none" normalizeH="0" baseline="0" dirty="0" err="1">
                <a:ln>
                  <a:noFill/>
                </a:ln>
                <a:solidFill>
                  <a:schemeClr val="tx1"/>
                </a:solidFill>
                <a:effectLst/>
                <a:latin typeface="Arial Unicode MS"/>
              </a:rPr>
              <a:t>of</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smaller</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element</a:t>
            </a:r>
            <a:r>
              <a:rPr kumimoji="0" lang="de-DE" altLang="de-DE" sz="1000" b="0" i="0" u="none" strike="noStrike" cap="none" normalizeH="0" baseline="0" dirty="0">
                <a:ln>
                  <a:noFill/>
                </a:ln>
                <a:solidFill>
                  <a:schemeClr val="tx1"/>
                </a:solidFill>
                <a:effectLst/>
                <a:latin typeface="Arial Unicode MS"/>
              </a:rPr>
              <a:t> and</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 </a:t>
            </a:r>
            <a:r>
              <a:rPr kumimoji="0" lang="de-DE" altLang="de-DE" sz="1000" b="0" i="0" u="none" strike="noStrike" cap="none" normalizeH="0" baseline="0" dirty="0" err="1">
                <a:ln>
                  <a:noFill/>
                </a:ln>
                <a:solidFill>
                  <a:schemeClr val="tx1"/>
                </a:solidFill>
                <a:effectLst/>
                <a:latin typeface="Arial Unicode MS"/>
              </a:rPr>
              <a:t>indicates</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the</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right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position</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 </a:t>
            </a:r>
            <a:r>
              <a:rPr kumimoji="0" lang="de-DE" altLang="de-DE" sz="1000" b="0" i="0" u="none" strike="noStrike" cap="none" normalizeH="0" baseline="0" dirty="0" err="1">
                <a:ln>
                  <a:noFill/>
                </a:ln>
                <a:solidFill>
                  <a:schemeClr val="tx1"/>
                </a:solidFill>
                <a:effectLst/>
                <a:latin typeface="Arial Unicode MS"/>
              </a:rPr>
              <a:t>of</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pivot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found</a:t>
            </a:r>
            <a:r>
              <a:rPr kumimoji="0" lang="de-DE" altLang="de-DE" sz="1000" b="0" i="0" u="none" strike="noStrike" cap="none" normalizeH="0" baseline="0" dirty="0">
                <a:ln>
                  <a:noFill/>
                </a:ln>
                <a:solidFill>
                  <a:schemeClr val="tx1"/>
                </a:solidFill>
                <a:effectLst/>
                <a:latin typeface="Arial Unicode MS"/>
              </a:rPr>
              <a:t> so </a:t>
            </a:r>
            <a:r>
              <a:rPr kumimoji="0" lang="de-DE" altLang="de-DE" sz="1000" b="0" i="0" u="none" strike="noStrike" cap="none" normalizeH="0" baseline="0" dirty="0" err="1">
                <a:ln>
                  <a:noFill/>
                </a:ln>
                <a:solidFill>
                  <a:schemeClr val="tx1"/>
                </a:solidFill>
                <a:effectLst/>
                <a:latin typeface="Arial Unicode MS"/>
              </a:rPr>
              <a:t>far</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int</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a:ln>
                  <a:noFill/>
                </a:ln>
                <a:solidFill>
                  <a:schemeClr val="tx1"/>
                </a:solidFill>
                <a:effectLst/>
                <a:latin typeface="Arial Unicode MS"/>
              </a:rPr>
              <a:t>i = (</a:t>
            </a:r>
            <a:r>
              <a:rPr kumimoji="0" lang="de-DE" altLang="de-DE" sz="1000" b="0" i="0" u="none" strike="noStrike" cap="none" normalizeH="0" baseline="0" dirty="0" err="1">
                <a:ln>
                  <a:noFill/>
                </a:ln>
                <a:solidFill>
                  <a:schemeClr val="tx1"/>
                </a:solidFill>
                <a:effectLst/>
                <a:latin typeface="Arial Unicode MS"/>
              </a:rPr>
              <a:t>low</a:t>
            </a:r>
            <a:r>
              <a:rPr kumimoji="0" lang="de-DE" altLang="de-DE" sz="1000" b="0" i="0" u="none" strike="noStrike" cap="none" normalizeH="0" baseline="0" dirty="0">
                <a:ln>
                  <a:noFill/>
                </a:ln>
                <a:solidFill>
                  <a:schemeClr val="tx1"/>
                </a:solidFill>
                <a:effectLst/>
                <a:latin typeface="Arial Unicode MS"/>
              </a:rPr>
              <a:t> - 1);</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for</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int</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a:ln>
                  <a:noFill/>
                </a:ln>
                <a:solidFill>
                  <a:schemeClr val="tx1"/>
                </a:solidFill>
                <a:effectLst/>
                <a:latin typeface="Arial Unicode MS"/>
              </a:rPr>
              <a:t>j = </a:t>
            </a:r>
            <a:r>
              <a:rPr kumimoji="0" lang="de-DE" altLang="de-DE" sz="1000" b="0" i="0" u="none" strike="noStrike" cap="none" normalizeH="0" baseline="0" dirty="0" err="1">
                <a:ln>
                  <a:noFill/>
                </a:ln>
                <a:solidFill>
                  <a:schemeClr val="tx1"/>
                </a:solidFill>
                <a:effectLst/>
                <a:latin typeface="Arial Unicode MS"/>
              </a:rPr>
              <a:t>low</a:t>
            </a:r>
            <a:r>
              <a:rPr kumimoji="0" lang="de-DE" altLang="de-DE" sz="1000" b="0" i="0" u="none" strike="noStrike" cap="none" normalizeH="0" baseline="0" dirty="0">
                <a:ln>
                  <a:noFill/>
                </a:ln>
                <a:solidFill>
                  <a:schemeClr val="tx1"/>
                </a:solidFill>
                <a:effectLst/>
                <a:latin typeface="Arial Unicode MS"/>
              </a:rPr>
              <a:t>; j &lt;= high - 1; </a:t>
            </a:r>
            <a:r>
              <a:rPr kumimoji="0" lang="de-DE" altLang="de-DE" sz="1000" b="0" i="0" u="none" strike="noStrike" cap="none" normalizeH="0" baseline="0" dirty="0" err="1">
                <a:ln>
                  <a:noFill/>
                </a:ln>
                <a:solidFill>
                  <a:schemeClr val="tx1"/>
                </a:solidFill>
                <a:effectLst/>
                <a:latin typeface="Arial Unicode MS"/>
              </a:rPr>
              <a:t>j++</a:t>
            </a:r>
            <a:r>
              <a:rPr kumimoji="0" lang="de-DE" altLang="de-DE" sz="1000" b="0" i="0" u="none" strike="noStrike" cap="none" normalizeH="0" baseline="0" dirty="0">
                <a:ln>
                  <a:noFill/>
                </a:ln>
                <a:solidFill>
                  <a:schemeClr val="tx1"/>
                </a:solidFill>
                <a:effectLst/>
                <a:latin typeface="Arial Unicode MS"/>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 </a:t>
            </a:r>
            <a:r>
              <a:rPr kumimoji="0" lang="de-DE" altLang="de-DE" sz="1000" b="0" i="0" u="none" strike="noStrike" cap="none" normalizeH="0" baseline="0" dirty="0" err="1">
                <a:ln>
                  <a:noFill/>
                </a:ln>
                <a:solidFill>
                  <a:schemeClr val="tx1"/>
                </a:solidFill>
                <a:effectLst/>
                <a:latin typeface="Arial Unicode MS"/>
              </a:rPr>
              <a:t>If</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current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element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is</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smaller</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 </a:t>
            </a:r>
            <a:r>
              <a:rPr kumimoji="0" lang="de-DE" altLang="de-DE" sz="1000" b="0" i="0" u="none" strike="noStrike" cap="none" normalizeH="0" baseline="0" dirty="0" err="1">
                <a:ln>
                  <a:noFill/>
                </a:ln>
                <a:solidFill>
                  <a:schemeClr val="tx1"/>
                </a:solidFill>
                <a:effectLst/>
                <a:latin typeface="Arial Unicode MS"/>
              </a:rPr>
              <a:t>than</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the</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pivot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if</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[j] &lt; </a:t>
            </a:r>
            <a:r>
              <a:rPr kumimoji="0" lang="de-DE" altLang="de-DE" sz="1000" b="0" i="0" u="none" strike="noStrike" cap="none" normalizeH="0" baseline="0" dirty="0" err="1">
                <a:ln>
                  <a:noFill/>
                </a:ln>
                <a:solidFill>
                  <a:schemeClr val="tx1"/>
                </a:solidFill>
                <a:effectLst/>
                <a:latin typeface="Arial Unicode MS"/>
              </a:rPr>
              <a:t>pivot</a:t>
            </a:r>
            <a:r>
              <a:rPr kumimoji="0" lang="de-DE" altLang="de-DE" sz="1000" b="0" i="0" u="none" strike="noStrike" cap="none" normalizeH="0" baseline="0" dirty="0">
                <a:ln>
                  <a:noFill/>
                </a:ln>
                <a:solidFill>
                  <a:schemeClr val="tx1"/>
                </a:solidFill>
                <a:effectLst/>
                <a:latin typeface="Arial Unicode MS"/>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 </a:t>
            </a:r>
            <a:r>
              <a:rPr kumimoji="0" lang="de-DE" altLang="de-DE" sz="1000" b="0" i="0" u="none" strike="noStrike" cap="none" normalizeH="0" baseline="0" dirty="0" err="1">
                <a:ln>
                  <a:noFill/>
                </a:ln>
                <a:solidFill>
                  <a:schemeClr val="tx1"/>
                </a:solidFill>
                <a:effectLst/>
                <a:latin typeface="Arial Unicode MS"/>
              </a:rPr>
              <a:t>Increment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index</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of</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 </a:t>
            </a:r>
            <a:r>
              <a:rPr kumimoji="0" lang="de-DE" altLang="de-DE" sz="1000" b="0" i="0" u="none" strike="noStrike" cap="none" normalizeH="0" baseline="0" dirty="0" err="1">
                <a:ln>
                  <a:noFill/>
                </a:ln>
                <a:solidFill>
                  <a:schemeClr val="tx1"/>
                </a:solidFill>
                <a:effectLst/>
                <a:latin typeface="Arial Unicode MS"/>
              </a:rPr>
              <a:t>smaller</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element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i++;</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swap</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 i, j);</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swap</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 i + 1, high);</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return</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a:ln>
                  <a:noFill/>
                </a:ln>
                <a:solidFill>
                  <a:schemeClr val="tx1"/>
                </a:solidFill>
                <a:effectLst/>
                <a:latin typeface="Arial Unicode MS"/>
              </a:rPr>
              <a:t>(i + 1);</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The </a:t>
            </a:r>
            <a:r>
              <a:rPr kumimoji="0" lang="de-DE" altLang="de-DE" sz="1000" b="0" i="0" u="none" strike="noStrike" cap="none" normalizeH="0" baseline="0" dirty="0" err="1">
                <a:ln>
                  <a:noFill/>
                </a:ln>
                <a:solidFill>
                  <a:schemeClr val="tx1"/>
                </a:solidFill>
                <a:effectLst/>
                <a:latin typeface="Arial Unicode MS"/>
              </a:rPr>
              <a:t>main</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function</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that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implements</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QuickSort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 --&gt; Array </a:t>
            </a:r>
            <a:r>
              <a:rPr kumimoji="0" lang="de-DE" altLang="de-DE" sz="1000" b="0" i="0" u="none" strike="noStrike" cap="none" normalizeH="0" baseline="0" dirty="0" err="1">
                <a:ln>
                  <a:noFill/>
                </a:ln>
                <a:solidFill>
                  <a:schemeClr val="tx1"/>
                </a:solidFill>
                <a:effectLst/>
                <a:latin typeface="Arial Unicode MS"/>
              </a:rPr>
              <a:t>to</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be</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sorted</a:t>
            </a:r>
            <a:r>
              <a:rPr kumimoji="0" lang="de-DE" altLang="de-DE" sz="1000" b="0" i="0" u="none" strike="noStrike" cap="none" normalizeH="0" baseline="0" dirty="0">
                <a:ln>
                  <a:noFill/>
                </a:ln>
                <a:solidFill>
                  <a:schemeClr val="tx1"/>
                </a:solidFill>
                <a:effectLst/>
                <a:latin typeface="Arial Unicode MS"/>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low</a:t>
            </a:r>
            <a:r>
              <a:rPr kumimoji="0" lang="de-DE" altLang="de-DE" sz="1000" b="0" i="0" u="none" strike="noStrike" cap="none" normalizeH="0" baseline="0" dirty="0">
                <a:ln>
                  <a:noFill/>
                </a:ln>
                <a:solidFill>
                  <a:schemeClr val="tx1"/>
                </a:solidFill>
                <a:effectLst/>
                <a:latin typeface="Arial Unicode MS"/>
              </a:rPr>
              <a:t> --&gt; </a:t>
            </a:r>
            <a:r>
              <a:rPr kumimoji="0" lang="de-DE" altLang="de-DE" sz="1000" b="0" i="0" u="none" strike="noStrike" cap="none" normalizeH="0" baseline="0" dirty="0" err="1">
                <a:ln>
                  <a:noFill/>
                </a:ln>
                <a:solidFill>
                  <a:schemeClr val="tx1"/>
                </a:solidFill>
                <a:effectLst/>
                <a:latin typeface="Arial Unicode MS"/>
              </a:rPr>
              <a:t>Starting</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index</a:t>
            </a:r>
            <a:r>
              <a:rPr kumimoji="0" lang="de-DE" altLang="de-DE" sz="1000" b="0" i="0" u="none" strike="noStrike" cap="none" normalizeH="0" baseline="0" dirty="0">
                <a:ln>
                  <a:noFill/>
                </a:ln>
                <a:solidFill>
                  <a:schemeClr val="tx1"/>
                </a:solidFill>
                <a:effectLst/>
                <a:latin typeface="Arial Unicode MS"/>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high --&gt; </a:t>
            </a:r>
            <a:r>
              <a:rPr kumimoji="0" lang="de-DE" altLang="de-DE" sz="1000" b="0" i="0" u="none" strike="noStrike" cap="none" normalizeH="0" baseline="0" dirty="0" err="1">
                <a:ln>
                  <a:noFill/>
                </a:ln>
                <a:solidFill>
                  <a:schemeClr val="tx1"/>
                </a:solidFill>
                <a:effectLst/>
                <a:latin typeface="Arial Unicode MS"/>
              </a:rPr>
              <a:t>Ending</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index</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chemeClr val="tx1"/>
                </a:solidFill>
                <a:effectLst/>
                <a:latin typeface="Arial Unicode MS"/>
              </a:rPr>
              <a:t>static</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void</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quickSort</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int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int</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low</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int</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a:ln>
                  <a:noFill/>
                </a:ln>
                <a:solidFill>
                  <a:schemeClr val="tx1"/>
                </a:solidFill>
                <a:effectLst/>
                <a:latin typeface="Arial Unicode MS"/>
              </a:rPr>
              <a:t>high)</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if</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low</a:t>
            </a:r>
            <a:r>
              <a:rPr kumimoji="0" lang="de-DE" altLang="de-DE" sz="1000" b="0" i="0" u="none" strike="noStrike" cap="none" normalizeH="0" baseline="0" dirty="0">
                <a:ln>
                  <a:noFill/>
                </a:ln>
                <a:solidFill>
                  <a:schemeClr val="tx1"/>
                </a:solidFill>
                <a:effectLst/>
                <a:latin typeface="Arial Unicode MS"/>
              </a:rPr>
              <a:t> &lt; high)</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 </a:t>
            </a:r>
            <a:r>
              <a:rPr kumimoji="0" lang="de-DE" altLang="de-DE" sz="1000" b="0" i="0" u="none" strike="noStrike" cap="none" normalizeH="0" baseline="0" dirty="0" err="1">
                <a:ln>
                  <a:noFill/>
                </a:ln>
                <a:solidFill>
                  <a:schemeClr val="tx1"/>
                </a:solidFill>
                <a:effectLst/>
                <a:latin typeface="Arial Unicode MS"/>
              </a:rPr>
              <a:t>pi</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is</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partitioning</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index</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[p]</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 </a:t>
            </a:r>
            <a:r>
              <a:rPr kumimoji="0" lang="de-DE" altLang="de-DE" sz="1000" b="0" i="0" u="none" strike="noStrike" cap="none" normalizeH="0" baseline="0" dirty="0" err="1">
                <a:ln>
                  <a:noFill/>
                </a:ln>
                <a:solidFill>
                  <a:schemeClr val="tx1"/>
                </a:solidFill>
                <a:effectLst/>
                <a:latin typeface="Arial Unicode MS"/>
              </a:rPr>
              <a:t>is</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now</a:t>
            </a:r>
            <a:r>
              <a:rPr kumimoji="0" lang="de-DE" altLang="de-DE" sz="1000" b="0" i="0" u="none" strike="noStrike" cap="none" normalizeH="0" baseline="0" dirty="0">
                <a:ln>
                  <a:noFill/>
                </a:ln>
                <a:solidFill>
                  <a:schemeClr val="tx1"/>
                </a:solidFill>
                <a:effectLst/>
                <a:latin typeface="Arial Unicode MS"/>
              </a:rPr>
              <a:t> at </a:t>
            </a:r>
            <a:r>
              <a:rPr kumimoji="0" lang="de-DE" altLang="de-DE" sz="1000" b="0" i="0" u="none" strike="noStrike" cap="none" normalizeH="0" baseline="0" dirty="0" err="1">
                <a:ln>
                  <a:noFill/>
                </a:ln>
                <a:solidFill>
                  <a:schemeClr val="tx1"/>
                </a:solidFill>
                <a:effectLst/>
                <a:latin typeface="Arial Unicode MS"/>
              </a:rPr>
              <a:t>right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place</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int</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pi</a:t>
            </a:r>
            <a:r>
              <a:rPr kumimoji="0" lang="de-DE" altLang="de-DE" sz="1000" b="0" i="0" u="none" strike="noStrike" cap="none" normalizeH="0" baseline="0" dirty="0">
                <a:ln>
                  <a:noFill/>
                </a:ln>
                <a:solidFill>
                  <a:schemeClr val="tx1"/>
                </a:solidFill>
                <a:effectLst/>
                <a:latin typeface="Arial Unicode MS"/>
              </a:rPr>
              <a:t> = </a:t>
            </a:r>
            <a:r>
              <a:rPr kumimoji="0" lang="de-DE" altLang="de-DE" sz="1000" b="0" i="0" u="none" strike="noStrike" cap="none" normalizeH="0" baseline="0" dirty="0" err="1">
                <a:ln>
                  <a:noFill/>
                </a:ln>
                <a:solidFill>
                  <a:schemeClr val="tx1"/>
                </a:solidFill>
                <a:effectLst/>
                <a:latin typeface="Arial Unicode MS"/>
              </a:rPr>
              <a:t>partition</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low</a:t>
            </a:r>
            <a:r>
              <a:rPr kumimoji="0" lang="de-DE" altLang="de-DE" sz="1000" b="0" i="0" u="none" strike="noStrike" cap="none" normalizeH="0" baseline="0" dirty="0">
                <a:ln>
                  <a:noFill/>
                </a:ln>
                <a:solidFill>
                  <a:schemeClr val="tx1"/>
                </a:solidFill>
                <a:effectLst/>
                <a:latin typeface="Arial Unicode MS"/>
              </a:rPr>
              <a:t>, high);</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 </a:t>
            </a:r>
            <a:r>
              <a:rPr kumimoji="0" lang="de-DE" altLang="de-DE" sz="1000" b="0" i="0" u="none" strike="noStrike" cap="none" normalizeH="0" baseline="0" dirty="0" err="1">
                <a:ln>
                  <a:noFill/>
                </a:ln>
                <a:solidFill>
                  <a:schemeClr val="tx1"/>
                </a:solidFill>
                <a:effectLst/>
                <a:latin typeface="Arial Unicode MS"/>
              </a:rPr>
              <a:t>Separately</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sort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elements</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before</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 </a:t>
            </a:r>
            <a:r>
              <a:rPr kumimoji="0" lang="de-DE" altLang="de-DE" sz="1000" b="0" i="0" u="none" strike="noStrike" cap="none" normalizeH="0" baseline="0" dirty="0" err="1">
                <a:ln>
                  <a:noFill/>
                </a:ln>
                <a:solidFill>
                  <a:schemeClr val="tx1"/>
                </a:solidFill>
                <a:effectLst/>
                <a:latin typeface="Arial Unicode MS"/>
              </a:rPr>
              <a:t>partition</a:t>
            </a:r>
            <a:r>
              <a:rPr kumimoji="0" lang="de-DE" altLang="de-DE" sz="1000" b="0" i="0" u="none" strike="noStrike" cap="none" normalizeH="0" baseline="0" dirty="0">
                <a:ln>
                  <a:noFill/>
                </a:ln>
                <a:solidFill>
                  <a:schemeClr val="tx1"/>
                </a:solidFill>
                <a:effectLst/>
                <a:latin typeface="Arial Unicode MS"/>
              </a:rPr>
              <a:t> and after </a:t>
            </a:r>
            <a:r>
              <a:rPr kumimoji="0" lang="de-DE" altLang="de-DE" sz="1000" b="0" i="0" u="none" strike="noStrike" cap="none" normalizeH="0" baseline="0" dirty="0" err="1">
                <a:ln>
                  <a:noFill/>
                </a:ln>
                <a:solidFill>
                  <a:schemeClr val="tx1"/>
                </a:solidFill>
                <a:effectLst/>
                <a:latin typeface="Arial Unicode MS"/>
              </a:rPr>
              <a:t>partition</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quickSort</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low</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pi</a:t>
            </a:r>
            <a:r>
              <a:rPr kumimoji="0" lang="de-DE" altLang="de-DE" sz="1000" b="0" i="0" u="none" strike="noStrike" cap="none" normalizeH="0" baseline="0" dirty="0">
                <a:ln>
                  <a:noFill/>
                </a:ln>
                <a:solidFill>
                  <a:schemeClr val="tx1"/>
                </a:solidFill>
                <a:effectLst/>
                <a:latin typeface="Arial Unicode MS"/>
              </a:rPr>
              <a:t> - 1);</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quickSort</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pi</a:t>
            </a:r>
            <a:r>
              <a:rPr kumimoji="0" lang="de-DE" altLang="de-DE" sz="1000" b="0" i="0" u="none" strike="noStrike" cap="none" normalizeH="0" baseline="0" dirty="0">
                <a:ln>
                  <a:noFill/>
                </a:ln>
                <a:solidFill>
                  <a:schemeClr val="tx1"/>
                </a:solidFill>
                <a:effectLst/>
                <a:latin typeface="Arial Unicode MS"/>
              </a:rPr>
              <a:t> + 1, high);</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Function</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to</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print</a:t>
            </a:r>
            <a:r>
              <a:rPr kumimoji="0" lang="de-DE" altLang="de-DE" sz="1000" b="0" i="0" u="none" strike="noStrike" cap="none" normalizeH="0" baseline="0" dirty="0">
                <a:ln>
                  <a:noFill/>
                </a:ln>
                <a:solidFill>
                  <a:schemeClr val="tx1"/>
                </a:solidFill>
                <a:effectLst/>
                <a:latin typeface="Arial Unicode MS"/>
              </a:rPr>
              <a:t> an </a:t>
            </a:r>
            <a:r>
              <a:rPr kumimoji="0" lang="de-DE" altLang="de-DE" sz="1000" b="0" i="0" u="none" strike="noStrike" cap="none" normalizeH="0" baseline="0" dirty="0" err="1">
                <a:ln>
                  <a:noFill/>
                </a:ln>
                <a:solidFill>
                  <a:schemeClr val="tx1"/>
                </a:solidFill>
                <a:effectLst/>
                <a:latin typeface="Arial Unicode MS"/>
              </a:rPr>
              <a:t>array</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chemeClr val="tx1"/>
                </a:solidFill>
                <a:effectLst/>
                <a:latin typeface="Arial Unicode MS"/>
              </a:rPr>
              <a:t>static</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void</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printArray</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int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int</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size</a:t>
            </a:r>
            <a:r>
              <a:rPr kumimoji="0" lang="de-DE" altLang="de-DE" sz="1000" b="0" i="0" u="none" strike="noStrike" cap="none" normalizeH="0" baseline="0" dirty="0">
                <a:ln>
                  <a:noFill/>
                </a:ln>
                <a:solidFill>
                  <a:schemeClr val="tx1"/>
                </a:solidFill>
                <a:effectLst/>
                <a:latin typeface="Arial Unicode MS"/>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for</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int</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a:ln>
                  <a:noFill/>
                </a:ln>
                <a:solidFill>
                  <a:schemeClr val="tx1"/>
                </a:solidFill>
                <a:effectLst/>
                <a:latin typeface="Arial Unicode MS"/>
              </a:rPr>
              <a:t>i = 0; i &lt; </a:t>
            </a:r>
            <a:r>
              <a:rPr kumimoji="0" lang="de-DE" altLang="de-DE" sz="1000" b="0" i="0" u="none" strike="noStrike" cap="none" normalizeH="0" baseline="0" dirty="0" err="1">
                <a:ln>
                  <a:noFill/>
                </a:ln>
                <a:solidFill>
                  <a:schemeClr val="tx1"/>
                </a:solidFill>
                <a:effectLst/>
                <a:latin typeface="Arial Unicode MS"/>
              </a:rPr>
              <a:t>size</a:t>
            </a:r>
            <a:r>
              <a:rPr kumimoji="0" lang="de-DE" altLang="de-DE" sz="1000" b="0" i="0" u="none" strike="noStrike" cap="none" normalizeH="0" baseline="0" dirty="0">
                <a:ln>
                  <a:noFill/>
                </a:ln>
                <a:solidFill>
                  <a:schemeClr val="tx1"/>
                </a:solidFill>
                <a:effectLst/>
                <a:latin typeface="Arial Unicode MS"/>
              </a:rPr>
              <a:t>; i++)</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System.out.print</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[i] + " ");</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800" b="0" i="0" u="none" strike="noStrike" cap="none" normalizeH="0" baseline="0" dirty="0">
                <a:ln>
                  <a:noFill/>
                </a:ln>
                <a:solidFill>
                  <a:schemeClr val="tx1"/>
                </a:solidFill>
                <a:effectLst/>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System.out.println</a:t>
            </a:r>
            <a:r>
              <a:rPr kumimoji="0" lang="de-DE" altLang="de-DE" sz="1000" b="0" i="0" u="none" strike="noStrike" cap="none" normalizeH="0" baseline="0" dirty="0">
                <a:ln>
                  <a:noFill/>
                </a:ln>
                <a:solidFill>
                  <a:schemeClr val="tx1"/>
                </a:solidFill>
                <a:effectLst/>
                <a:latin typeface="Arial Unicode MS"/>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Driver Code</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chemeClr val="tx1"/>
                </a:solidFill>
                <a:effectLst/>
                <a:latin typeface="Arial Unicode MS"/>
              </a:rPr>
              <a:t>public</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static</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void</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err="1">
                <a:ln>
                  <a:noFill/>
                </a:ln>
                <a:solidFill>
                  <a:schemeClr val="tx1"/>
                </a:solidFill>
                <a:effectLst/>
                <a:latin typeface="Arial Unicode MS"/>
              </a:rPr>
              <a:t>main</a:t>
            </a:r>
            <a:r>
              <a:rPr kumimoji="0" lang="de-DE" altLang="de-DE" sz="1000" b="0" i="0" u="none" strike="noStrike" cap="none" normalizeH="0" baseline="0" dirty="0">
                <a:ln>
                  <a:noFill/>
                </a:ln>
                <a:solidFill>
                  <a:schemeClr val="tx1"/>
                </a:solidFill>
                <a:effectLst/>
                <a:latin typeface="Arial Unicode MS"/>
              </a:rPr>
              <a:t>(String[] </a:t>
            </a:r>
            <a:r>
              <a:rPr kumimoji="0" lang="de-DE" altLang="de-DE" sz="1000" b="0" i="0" u="none" strike="noStrike" cap="none" normalizeH="0" baseline="0" dirty="0" err="1">
                <a:ln>
                  <a:noFill/>
                </a:ln>
                <a:solidFill>
                  <a:schemeClr val="tx1"/>
                </a:solidFill>
                <a:effectLst/>
                <a:latin typeface="Arial Unicode MS"/>
              </a:rPr>
              <a:t>args</a:t>
            </a:r>
            <a:r>
              <a:rPr kumimoji="0" lang="de-DE" altLang="de-DE" sz="1000" b="0" i="0" u="none" strike="noStrike" cap="none" normalizeH="0" baseline="0" dirty="0">
                <a:ln>
                  <a:noFill/>
                </a:ln>
                <a:solidFill>
                  <a:schemeClr val="tx1"/>
                </a:solidFill>
                <a:effectLst/>
                <a:latin typeface="Arial Unicode MS"/>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int</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 = { 10, 7, 8, 9, 1, 5</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a:ln>
                  <a:noFill/>
                </a:ln>
                <a:solidFill>
                  <a:schemeClr val="tx1"/>
                </a:solidFill>
                <a:effectLst/>
                <a:latin typeface="Arial Unicode MS"/>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int</a:t>
            </a:r>
            <a:r>
              <a:rPr kumimoji="0" lang="de-DE" altLang="de-DE" sz="800" b="0" i="0" u="none" strike="noStrike" cap="none" normalizeH="0" baseline="0" dirty="0">
                <a:ln>
                  <a:noFill/>
                </a:ln>
                <a:solidFill>
                  <a:schemeClr val="tx1"/>
                </a:solidFill>
                <a:effectLst/>
              </a:rPr>
              <a:t> </a:t>
            </a:r>
            <a:r>
              <a:rPr kumimoji="0" lang="de-DE" altLang="de-DE" sz="1000" b="0" i="0" u="none" strike="noStrike" cap="none" normalizeH="0" baseline="0" dirty="0">
                <a:ln>
                  <a:noFill/>
                </a:ln>
                <a:solidFill>
                  <a:schemeClr val="tx1"/>
                </a:solidFill>
                <a:effectLst/>
                <a:latin typeface="Arial Unicode MS"/>
              </a:rPr>
              <a:t>n = </a:t>
            </a:r>
            <a:r>
              <a:rPr kumimoji="0" lang="de-DE" altLang="de-DE" sz="1000" b="0" i="0" u="none" strike="noStrike" cap="none" normalizeH="0" baseline="0" dirty="0" err="1">
                <a:ln>
                  <a:noFill/>
                </a:ln>
                <a:solidFill>
                  <a:schemeClr val="tx1"/>
                </a:solidFill>
                <a:effectLst/>
                <a:latin typeface="Arial Unicode MS"/>
              </a:rPr>
              <a:t>arr.length</a:t>
            </a:r>
            <a:r>
              <a:rPr kumimoji="0" lang="de-DE" altLang="de-DE" sz="1000" b="0" i="0" u="none" strike="noStrike" cap="none" normalizeH="0" baseline="0" dirty="0">
                <a:ln>
                  <a:noFill/>
                </a:ln>
                <a:solidFill>
                  <a:schemeClr val="tx1"/>
                </a:solidFill>
                <a:effectLst/>
                <a:latin typeface="Arial Unicode MS"/>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quickSort</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 0, n - 1);</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System.out.println</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Sorted</a:t>
            </a: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array</a:t>
            </a:r>
            <a:r>
              <a:rPr kumimoji="0" lang="de-DE" altLang="de-DE" sz="1000" b="0" i="0" u="none" strike="noStrike" cap="none" normalizeH="0" baseline="0" dirty="0">
                <a:ln>
                  <a:noFill/>
                </a:ln>
                <a:solidFill>
                  <a:schemeClr val="tx1"/>
                </a:solidFill>
                <a:effectLst/>
                <a:latin typeface="Arial Unicode MS"/>
              </a:rPr>
              <a:t>: ");</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    </a:t>
            </a:r>
            <a:r>
              <a:rPr kumimoji="0" lang="de-DE" altLang="de-DE" sz="1000" b="0" i="0" u="none" strike="noStrike" cap="none" normalizeH="0" baseline="0" dirty="0" err="1">
                <a:ln>
                  <a:noFill/>
                </a:ln>
                <a:solidFill>
                  <a:schemeClr val="tx1"/>
                </a:solidFill>
                <a:effectLst/>
                <a:latin typeface="Arial Unicode MS"/>
              </a:rPr>
              <a:t>printArray</a:t>
            </a:r>
            <a:r>
              <a:rPr kumimoji="0" lang="de-DE" altLang="de-DE" sz="1000" b="0" i="0" u="none" strike="noStrike" cap="none" normalizeH="0" baseline="0" dirty="0">
                <a:ln>
                  <a:noFill/>
                </a:ln>
                <a:solidFill>
                  <a:schemeClr val="tx1"/>
                </a:solidFill>
                <a:effectLst/>
                <a:latin typeface="Arial Unicode MS"/>
              </a:rPr>
              <a:t>(</a:t>
            </a:r>
            <a:r>
              <a:rPr kumimoji="0" lang="de-DE" altLang="de-DE" sz="1000" b="0" i="0" u="none" strike="noStrike" cap="none" normalizeH="0" baseline="0" dirty="0" err="1">
                <a:ln>
                  <a:noFill/>
                </a:ln>
                <a:solidFill>
                  <a:schemeClr val="tx1"/>
                </a:solidFill>
                <a:effectLst/>
                <a:latin typeface="Arial Unicode MS"/>
              </a:rPr>
              <a:t>arr</a:t>
            </a:r>
            <a:r>
              <a:rPr kumimoji="0" lang="de-DE" altLang="de-DE" sz="1000" b="0" i="0" u="none" strike="noStrike" cap="none" normalizeH="0" baseline="0" dirty="0">
                <a:ln>
                  <a:noFill/>
                </a:ln>
                <a:solidFill>
                  <a:schemeClr val="tx1"/>
                </a:solidFill>
                <a:effectLst/>
                <a:latin typeface="Arial Unicode MS"/>
              </a:rPr>
              <a:t>, n);</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Arial Unicode MS"/>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970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de-DE" sz="4400" b="0" strike="noStrike" spc="-1">
                <a:solidFill>
                  <a:srgbClr val="000000"/>
                </a:solidFill>
                <a:latin typeface="Calibri Light"/>
              </a:rPr>
              <a:t>Suchalgorithmen</a:t>
            </a:r>
            <a:endParaRPr lang="de-DE" sz="4400" b="0" strike="noStrike" spc="-1">
              <a:solidFill>
                <a:srgbClr val="000000"/>
              </a:solidFill>
              <a:latin typeface="Calibri"/>
            </a:endParaRPr>
          </a:p>
        </p:txBody>
      </p:sp>
      <p:sp>
        <p:nvSpPr>
          <p:cNvPr id="101" name="PlaceHolder 2"/>
          <p:cNvSpPr>
            <a:spLocks noGrp="1"/>
          </p:cNvSpPr>
          <p:nvPr>
            <p:ph/>
          </p:nvPr>
        </p:nvSpPr>
        <p:spPr>
          <a:xfrm>
            <a:off x="838080" y="1825560"/>
            <a:ext cx="10515240" cy="4350960"/>
          </a:xfrm>
          <a:prstGeom prst="rect">
            <a:avLst/>
          </a:prstGeom>
          <a:noFill/>
          <a:ln w="0">
            <a:noFill/>
          </a:ln>
        </p:spPr>
        <p:txBody>
          <a:bodyPr anchor="t">
            <a:noAutofit/>
          </a:bodyPr>
          <a:lstStyle/>
          <a:p>
            <a:pPr>
              <a:lnSpc>
                <a:spcPct val="90000"/>
              </a:lnSpc>
              <a:spcBef>
                <a:spcPts val="1417"/>
              </a:spcBef>
              <a:buNone/>
            </a:pPr>
            <a:endParaRPr lang="de-DE" sz="2800" b="0" strike="noStrike" spc="-1">
              <a:solidFill>
                <a:srgbClr val="000000"/>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de-DE" sz="4400" b="0" strike="noStrike" spc="-1">
                <a:solidFill>
                  <a:srgbClr val="000000"/>
                </a:solidFill>
                <a:latin typeface="Calibri Light"/>
              </a:rPr>
              <a:t>Linearsearch</a:t>
            </a:r>
            <a:endParaRPr lang="de-DE" sz="4400" b="0" strike="noStrike" spc="-1">
              <a:solidFill>
                <a:srgbClr val="000000"/>
              </a:solidFill>
              <a:latin typeface="Calibri"/>
            </a:endParaRPr>
          </a:p>
        </p:txBody>
      </p:sp>
      <p:sp>
        <p:nvSpPr>
          <p:cNvPr id="103" name="PlaceHolder 2"/>
          <p:cNvSpPr>
            <a:spLocks noGrp="1"/>
          </p:cNvSpPr>
          <p:nvPr>
            <p:ph/>
          </p:nvPr>
        </p:nvSpPr>
        <p:spPr>
          <a:xfrm>
            <a:off x="838080" y="1825560"/>
            <a:ext cx="10515240" cy="4350960"/>
          </a:xfrm>
          <a:prstGeom prst="rect">
            <a:avLst/>
          </a:prstGeom>
          <a:noFill/>
          <a:ln w="0">
            <a:noFill/>
          </a:ln>
        </p:spPr>
        <p:txBody>
          <a:bodyPr anchor="t">
            <a:noAutofit/>
          </a:bodyPr>
          <a:lstStyle/>
          <a:p>
            <a:pPr>
              <a:lnSpc>
                <a:spcPct val="90000"/>
              </a:lnSpc>
              <a:spcBef>
                <a:spcPts val="1417"/>
              </a:spcBef>
              <a:buNone/>
            </a:pPr>
            <a:endParaRPr lang="de-DE" sz="2800" b="0" strike="noStrike" spc="-1">
              <a:solidFill>
                <a:srgbClr val="000000"/>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de-DE" sz="4400" b="0" strike="noStrike" spc="-1">
                <a:solidFill>
                  <a:srgbClr val="000000"/>
                </a:solidFill>
                <a:latin typeface="Calibri Light"/>
              </a:rPr>
              <a:t>Binarysearch</a:t>
            </a:r>
            <a:endParaRPr lang="de-DE" sz="4400" b="0" strike="noStrike" spc="-1">
              <a:solidFill>
                <a:srgbClr val="000000"/>
              </a:solidFill>
              <a:latin typeface="Calibri"/>
            </a:endParaRPr>
          </a:p>
        </p:txBody>
      </p:sp>
      <p:sp>
        <p:nvSpPr>
          <p:cNvPr id="105" name="PlaceHolder 2"/>
          <p:cNvSpPr>
            <a:spLocks noGrp="1"/>
          </p:cNvSpPr>
          <p:nvPr>
            <p:ph/>
          </p:nvPr>
        </p:nvSpPr>
        <p:spPr>
          <a:xfrm>
            <a:off x="838080" y="1825560"/>
            <a:ext cx="10515240" cy="4350960"/>
          </a:xfrm>
          <a:prstGeom prst="rect">
            <a:avLst/>
          </a:prstGeom>
          <a:noFill/>
          <a:ln w="0">
            <a:noFill/>
          </a:ln>
        </p:spPr>
        <p:txBody>
          <a:bodyPr anchor="t">
            <a:noAutofit/>
          </a:bodyPr>
          <a:lstStyle/>
          <a:p>
            <a:pPr>
              <a:spcBef>
                <a:spcPts val="1417"/>
              </a:spcBef>
            </a:pPr>
            <a:endParaRPr lang="de-DE" sz="2800" b="0" strike="noStrike" spc="-1" dirty="0">
              <a:solidFill>
                <a:srgbClr val="000000"/>
              </a:solidFill>
              <a:latin typeface="Calibri"/>
            </a:endParaRPr>
          </a:p>
        </p:txBody>
      </p:sp>
      <p:sp>
        <p:nvSpPr>
          <p:cNvPr id="106" name="Textfeld 3"/>
          <p:cNvSpPr/>
          <p:nvPr/>
        </p:nvSpPr>
        <p:spPr>
          <a:xfrm>
            <a:off x="248400" y="5773680"/>
            <a:ext cx="1065461" cy="644877"/>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1800" b="0" strike="noStrike" spc="-1" dirty="0">
                <a:solidFill>
                  <a:srgbClr val="000000"/>
                </a:solidFill>
                <a:latin typeface="Calibri"/>
              </a:rPr>
              <a:t>Laufzeit:</a:t>
            </a:r>
          </a:p>
          <a:p>
            <a:pPr>
              <a:lnSpc>
                <a:spcPct val="100000"/>
              </a:lnSpc>
              <a:buNone/>
            </a:pPr>
            <a:r>
              <a:rPr lang="de-DE" spc="-1" dirty="0">
                <a:solidFill>
                  <a:srgbClr val="000000"/>
                </a:solidFill>
                <a:latin typeface="Calibri"/>
              </a:rPr>
              <a:t>O(Log(n))</a:t>
            </a:r>
            <a:endParaRPr lang="en-GB"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de-DE" sz="4400" b="0" strike="noStrike" spc="-1">
                <a:solidFill>
                  <a:srgbClr val="000000"/>
                </a:solidFill>
                <a:latin typeface="Calibri Light"/>
              </a:rPr>
              <a:t>Inhalt</a:t>
            </a:r>
            <a:endParaRPr lang="de-DE" sz="4400" b="0" strike="noStrike" spc="-1">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de-DE" sz="2800" b="0" strike="noStrike" spc="-1" dirty="0">
                <a:solidFill>
                  <a:srgbClr val="000000"/>
                </a:solidFill>
                <a:latin typeface="Calibri"/>
              </a:rPr>
              <a:t>Sortieralgorithmen</a:t>
            </a:r>
          </a:p>
          <a:p>
            <a:pPr marL="864000" lvl="1" indent="-324000">
              <a:lnSpc>
                <a:spcPct val="90000"/>
              </a:lnSpc>
              <a:spcBef>
                <a:spcPts val="1134"/>
              </a:spcBef>
              <a:buClr>
                <a:srgbClr val="000000"/>
              </a:buClr>
              <a:buSzPct val="75000"/>
              <a:buFont typeface="Symbol" charset="2"/>
              <a:buChar char=""/>
            </a:pPr>
            <a:r>
              <a:rPr lang="de-DE" sz="2800" b="0" strike="noStrike" spc="-1" dirty="0">
                <a:solidFill>
                  <a:srgbClr val="000000"/>
                </a:solidFill>
                <a:latin typeface="Calibri"/>
              </a:rPr>
              <a:t>Einfache Sortieralgorithmen</a:t>
            </a:r>
          </a:p>
          <a:p>
            <a:pPr marL="1296000" lvl="2" indent="-288000">
              <a:lnSpc>
                <a:spcPct val="90000"/>
              </a:lnSpc>
              <a:spcBef>
                <a:spcPts val="850"/>
              </a:spcBef>
              <a:buClr>
                <a:srgbClr val="000000"/>
              </a:buClr>
              <a:buSzPct val="45000"/>
              <a:buFont typeface="Wingdings" charset="2"/>
              <a:buChar char=""/>
            </a:pPr>
            <a:r>
              <a:rPr lang="de-DE" sz="2800" b="0" strike="noStrike" spc="-1" dirty="0">
                <a:solidFill>
                  <a:srgbClr val="000000"/>
                </a:solidFill>
                <a:latin typeface="Calibri"/>
              </a:rPr>
              <a:t>Bubble </a:t>
            </a:r>
            <a:r>
              <a:rPr lang="de-DE" sz="2800" b="0" strike="noStrike" spc="-1" dirty="0" err="1">
                <a:solidFill>
                  <a:srgbClr val="000000"/>
                </a:solidFill>
                <a:latin typeface="Calibri"/>
              </a:rPr>
              <a:t>sort</a:t>
            </a:r>
            <a:endParaRPr lang="de-DE" sz="2800" b="0" strike="noStrike" spc="-1" dirty="0">
              <a:solidFill>
                <a:srgbClr val="000000"/>
              </a:solidFill>
              <a:latin typeface="Calibri"/>
            </a:endParaRPr>
          </a:p>
          <a:p>
            <a:pPr marL="1296000" lvl="2" indent="-288000">
              <a:lnSpc>
                <a:spcPct val="90000"/>
              </a:lnSpc>
              <a:spcBef>
                <a:spcPts val="850"/>
              </a:spcBef>
              <a:buClr>
                <a:srgbClr val="000000"/>
              </a:buClr>
              <a:buSzPct val="45000"/>
              <a:buFont typeface="Wingdings" charset="2"/>
              <a:buChar char=""/>
            </a:pPr>
            <a:r>
              <a:rPr lang="de-DE" sz="2800" b="0" strike="noStrike" spc="-1" dirty="0" err="1">
                <a:solidFill>
                  <a:srgbClr val="000000"/>
                </a:solidFill>
                <a:latin typeface="Calibri"/>
              </a:rPr>
              <a:t>Selection</a:t>
            </a:r>
            <a:r>
              <a:rPr lang="de-DE" sz="2800" b="0" strike="noStrike" spc="-1" dirty="0">
                <a:solidFill>
                  <a:srgbClr val="000000"/>
                </a:solidFill>
                <a:latin typeface="Calibri"/>
              </a:rPr>
              <a:t> </a:t>
            </a:r>
            <a:r>
              <a:rPr lang="de-DE" sz="2800" b="0" strike="noStrike" spc="-1" dirty="0" err="1">
                <a:solidFill>
                  <a:srgbClr val="000000"/>
                </a:solidFill>
                <a:latin typeface="Calibri"/>
              </a:rPr>
              <a:t>sort</a:t>
            </a:r>
            <a:endParaRPr lang="de-DE" sz="2800" b="0" strike="noStrike" spc="-1" dirty="0">
              <a:solidFill>
                <a:srgbClr val="000000"/>
              </a:solidFill>
              <a:latin typeface="Calibri"/>
            </a:endParaRPr>
          </a:p>
          <a:p>
            <a:pPr marL="1296000" lvl="2" indent="-288000">
              <a:lnSpc>
                <a:spcPct val="90000"/>
              </a:lnSpc>
              <a:spcBef>
                <a:spcPts val="850"/>
              </a:spcBef>
              <a:buClr>
                <a:srgbClr val="000000"/>
              </a:buClr>
              <a:buSzPct val="45000"/>
              <a:buFont typeface="Wingdings" charset="2"/>
              <a:buChar char=""/>
            </a:pPr>
            <a:r>
              <a:rPr lang="de-DE" sz="2800" b="0" strike="noStrike" spc="-1" dirty="0">
                <a:solidFill>
                  <a:srgbClr val="000000"/>
                </a:solidFill>
                <a:latin typeface="Calibri"/>
              </a:rPr>
              <a:t>Insertion </a:t>
            </a:r>
            <a:r>
              <a:rPr lang="de-DE" sz="2800" b="0" strike="noStrike" spc="-1" dirty="0" err="1">
                <a:solidFill>
                  <a:srgbClr val="000000"/>
                </a:solidFill>
                <a:latin typeface="Calibri"/>
              </a:rPr>
              <a:t>sort</a:t>
            </a:r>
            <a:endParaRPr lang="de-DE" sz="2800" b="0" strike="noStrike" spc="-1" dirty="0">
              <a:solidFill>
                <a:srgbClr val="000000"/>
              </a:solidFill>
              <a:latin typeface="Calibri"/>
            </a:endParaRPr>
          </a:p>
          <a:p>
            <a:pPr marL="864000" lvl="1" indent="-324000">
              <a:lnSpc>
                <a:spcPct val="90000"/>
              </a:lnSpc>
              <a:spcBef>
                <a:spcPts val="1134"/>
              </a:spcBef>
              <a:buClr>
                <a:srgbClr val="000000"/>
              </a:buClr>
              <a:buSzPct val="75000"/>
              <a:buFont typeface="Symbol" charset="2"/>
              <a:buChar char=""/>
            </a:pPr>
            <a:r>
              <a:rPr lang="de-DE" sz="2800" b="0" strike="noStrike" spc="-1" dirty="0">
                <a:solidFill>
                  <a:srgbClr val="000000"/>
                </a:solidFill>
                <a:latin typeface="Calibri"/>
              </a:rPr>
              <a:t>Effiziente Sortieralgorithmen</a:t>
            </a:r>
          </a:p>
          <a:p>
            <a:pPr marL="1296000" lvl="2" indent="-288000">
              <a:lnSpc>
                <a:spcPct val="90000"/>
              </a:lnSpc>
              <a:spcBef>
                <a:spcPts val="850"/>
              </a:spcBef>
              <a:buClr>
                <a:srgbClr val="000000"/>
              </a:buClr>
              <a:buSzPct val="45000"/>
              <a:buFont typeface="Wingdings" charset="2"/>
              <a:buChar char=""/>
            </a:pPr>
            <a:r>
              <a:rPr lang="de-DE" sz="2800" b="0" strike="noStrike" spc="-1" dirty="0">
                <a:solidFill>
                  <a:srgbClr val="000000"/>
                </a:solidFill>
                <a:latin typeface="Calibri"/>
              </a:rPr>
              <a:t> </a:t>
            </a:r>
            <a:r>
              <a:rPr lang="de-DE" sz="2800" b="0" strike="noStrike" spc="-1" dirty="0" err="1">
                <a:solidFill>
                  <a:srgbClr val="000000"/>
                </a:solidFill>
                <a:latin typeface="Calibri"/>
              </a:rPr>
              <a:t>Quicksort</a:t>
            </a:r>
            <a:endParaRPr lang="de-DE"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de-DE" sz="2800" b="0" strike="noStrike" spc="-1" dirty="0">
                <a:solidFill>
                  <a:srgbClr val="000000"/>
                </a:solidFill>
                <a:latin typeface="Calibri"/>
              </a:rPr>
              <a:t>Suchalgorithmen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de-DE" sz="4400" b="0" strike="noStrike" spc="-1">
                <a:solidFill>
                  <a:srgbClr val="000000"/>
                </a:solidFill>
                <a:latin typeface="Calibri Light"/>
              </a:rPr>
              <a:t>Sortieren einfache dynamische Liste</a:t>
            </a:r>
            <a:endParaRPr lang="de-DE" sz="4400" b="0" strike="noStrike" spc="-1">
              <a:solidFill>
                <a:srgbClr val="000000"/>
              </a:solidFill>
              <a:latin typeface="Calibri"/>
            </a:endParaRPr>
          </a:p>
        </p:txBody>
      </p:sp>
      <p:sp>
        <p:nvSpPr>
          <p:cNvPr id="87" name="PlaceHolder 2"/>
          <p:cNvSpPr>
            <a:spLocks noGrp="1"/>
          </p:cNvSpPr>
          <p:nvPr>
            <p:ph/>
          </p:nvPr>
        </p:nvSpPr>
        <p:spPr>
          <a:xfrm>
            <a:off x="838080" y="1825560"/>
            <a:ext cx="10515240" cy="4350960"/>
          </a:xfrm>
          <a:prstGeom prst="rect">
            <a:avLst/>
          </a:prstGeom>
          <a:noFill/>
          <a:ln w="0">
            <a:noFill/>
          </a:ln>
        </p:spPr>
        <p:txBody>
          <a:bodyPr anchor="t">
            <a:noAutofit/>
          </a:bodyPr>
          <a:lstStyle/>
          <a:p>
            <a:pPr>
              <a:lnSpc>
                <a:spcPct val="90000"/>
              </a:lnSpc>
              <a:spcBef>
                <a:spcPts val="1417"/>
              </a:spcBef>
              <a:buNone/>
            </a:pPr>
            <a:endParaRPr lang="de-DE" sz="2800" b="0" strike="noStrike" spc="-1" dirty="0">
              <a:solidFill>
                <a:srgbClr val="000000"/>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de-DE" sz="4400" b="0" strike="noStrike" spc="-1">
                <a:solidFill>
                  <a:srgbClr val="000000"/>
                </a:solidFill>
                <a:latin typeface="Calibri Light"/>
              </a:rPr>
              <a:t>Bubblesort</a:t>
            </a:r>
            <a:endParaRPr lang="de-DE" sz="4400" b="0" strike="noStrike" spc="-1">
              <a:solidFill>
                <a:srgbClr val="000000"/>
              </a:solidFill>
              <a:latin typeface="Calibri"/>
            </a:endParaRPr>
          </a:p>
        </p:txBody>
      </p:sp>
      <p:sp>
        <p:nvSpPr>
          <p:cNvPr id="89" name="Rechteck 3"/>
          <p:cNvSpPr/>
          <p:nvPr/>
        </p:nvSpPr>
        <p:spPr>
          <a:xfrm>
            <a:off x="123120" y="1661040"/>
            <a:ext cx="11977920" cy="9230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de-DE" sz="1800" b="0" strike="noStrike" spc="-1">
                <a:solidFill>
                  <a:srgbClr val="000000"/>
                </a:solidFill>
                <a:latin typeface="Calibri"/>
              </a:rPr>
              <a:t>Beim bubblesort werden immer zwei nebeneinandersehende Elemente verglichen. Wenn das fordere Element größer ist werden die beider Felder getauscht. Dieser Zyklus  wird einmal für alle Element in der Liste gemacht. Danach wiederholt sich der Zyklus, bis alle Elemente sortiert sind.</a:t>
            </a:r>
            <a:endParaRPr lang="en-GB" sz="1800" b="0" strike="noStrike" spc="-1">
              <a:latin typeface="Arial"/>
            </a:endParaRPr>
          </a:p>
        </p:txBody>
      </p:sp>
      <p:sp>
        <p:nvSpPr>
          <p:cNvPr id="90" name="Textfeld 4"/>
          <p:cNvSpPr/>
          <p:nvPr/>
        </p:nvSpPr>
        <p:spPr>
          <a:xfrm>
            <a:off x="248400" y="5773680"/>
            <a:ext cx="973065" cy="644877"/>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1800" b="0" strike="noStrike" spc="-1" dirty="0">
                <a:solidFill>
                  <a:srgbClr val="000000"/>
                </a:solidFill>
                <a:latin typeface="Calibri"/>
              </a:rPr>
              <a:t>Laufzeit:</a:t>
            </a:r>
          </a:p>
          <a:p>
            <a:pPr>
              <a:lnSpc>
                <a:spcPct val="100000"/>
              </a:lnSpc>
              <a:buNone/>
            </a:pPr>
            <a:r>
              <a:rPr lang="de-DE" spc="-1" dirty="0">
                <a:solidFill>
                  <a:srgbClr val="000000"/>
                </a:solidFill>
                <a:latin typeface="Calibri"/>
              </a:rPr>
              <a:t>O(n²)</a:t>
            </a:r>
            <a:endParaRPr lang="en-GB" sz="1800" b="0" strike="noStrike" spc="-1" dirty="0">
              <a:latin typeface="Arial"/>
            </a:endParaRPr>
          </a:p>
        </p:txBody>
      </p:sp>
      <p:sp>
        <p:nvSpPr>
          <p:cNvPr id="2" name="Rechteck 1">
            <a:extLst>
              <a:ext uri="{FF2B5EF4-FFF2-40B4-BE49-F238E27FC236}">
                <a16:creationId xmlns:a16="http://schemas.microsoft.com/office/drawing/2014/main" id="{C814B08E-BB2F-47D1-B8AD-C394B1B495B8}"/>
              </a:ext>
            </a:extLst>
          </p:cNvPr>
          <p:cNvSpPr/>
          <p:nvPr/>
        </p:nvSpPr>
        <p:spPr>
          <a:xfrm>
            <a:off x="1086655"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6</a:t>
            </a:r>
          </a:p>
        </p:txBody>
      </p:sp>
      <p:sp>
        <p:nvSpPr>
          <p:cNvPr id="6" name="Rechteck 5">
            <a:extLst>
              <a:ext uri="{FF2B5EF4-FFF2-40B4-BE49-F238E27FC236}">
                <a16:creationId xmlns:a16="http://schemas.microsoft.com/office/drawing/2014/main" id="{65AE572D-8D3D-47F6-9463-E8FD208FE0CE}"/>
              </a:ext>
            </a:extLst>
          </p:cNvPr>
          <p:cNvSpPr/>
          <p:nvPr/>
        </p:nvSpPr>
        <p:spPr>
          <a:xfrm>
            <a:off x="2012399"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t>
            </a:r>
          </a:p>
        </p:txBody>
      </p:sp>
      <p:sp>
        <p:nvSpPr>
          <p:cNvPr id="7" name="Rechteck 6">
            <a:extLst>
              <a:ext uri="{FF2B5EF4-FFF2-40B4-BE49-F238E27FC236}">
                <a16:creationId xmlns:a16="http://schemas.microsoft.com/office/drawing/2014/main" id="{59A068B4-8C41-4AE9-B35E-FB0AA2685FF6}"/>
              </a:ext>
            </a:extLst>
          </p:cNvPr>
          <p:cNvSpPr/>
          <p:nvPr/>
        </p:nvSpPr>
        <p:spPr>
          <a:xfrm>
            <a:off x="2938143"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9</a:t>
            </a:r>
          </a:p>
        </p:txBody>
      </p:sp>
      <p:sp>
        <p:nvSpPr>
          <p:cNvPr id="8" name="Rechteck 7">
            <a:extLst>
              <a:ext uri="{FF2B5EF4-FFF2-40B4-BE49-F238E27FC236}">
                <a16:creationId xmlns:a16="http://schemas.microsoft.com/office/drawing/2014/main" id="{6382CB8E-7728-4AF6-A3EA-E41001AB98DE}"/>
              </a:ext>
            </a:extLst>
          </p:cNvPr>
          <p:cNvSpPr/>
          <p:nvPr/>
        </p:nvSpPr>
        <p:spPr>
          <a:xfrm>
            <a:off x="3863887"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9" name="Rechteck 8">
            <a:extLst>
              <a:ext uri="{FF2B5EF4-FFF2-40B4-BE49-F238E27FC236}">
                <a16:creationId xmlns:a16="http://schemas.microsoft.com/office/drawing/2014/main" id="{2DFB2701-3F21-44C0-83B8-FF2529F65D5D}"/>
              </a:ext>
            </a:extLst>
          </p:cNvPr>
          <p:cNvSpPr/>
          <p:nvPr/>
        </p:nvSpPr>
        <p:spPr>
          <a:xfrm>
            <a:off x="4789631"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4</a:t>
            </a:r>
          </a:p>
        </p:txBody>
      </p:sp>
      <p:sp>
        <p:nvSpPr>
          <p:cNvPr id="10" name="Rechteck 9">
            <a:extLst>
              <a:ext uri="{FF2B5EF4-FFF2-40B4-BE49-F238E27FC236}">
                <a16:creationId xmlns:a16="http://schemas.microsoft.com/office/drawing/2014/main" id="{F3CC2A2F-1AEC-4797-ABFD-5BD9DCF42D1A}"/>
              </a:ext>
            </a:extLst>
          </p:cNvPr>
          <p:cNvSpPr/>
          <p:nvPr/>
        </p:nvSpPr>
        <p:spPr>
          <a:xfrm>
            <a:off x="5715375"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7</a:t>
            </a:r>
          </a:p>
        </p:txBody>
      </p:sp>
      <p:sp>
        <p:nvSpPr>
          <p:cNvPr id="11" name="Rechteck 10">
            <a:extLst>
              <a:ext uri="{FF2B5EF4-FFF2-40B4-BE49-F238E27FC236}">
                <a16:creationId xmlns:a16="http://schemas.microsoft.com/office/drawing/2014/main" id="{AFC3F91D-1FA7-4CCE-8B1C-4CF8AA19BB57}"/>
              </a:ext>
            </a:extLst>
          </p:cNvPr>
          <p:cNvSpPr/>
          <p:nvPr/>
        </p:nvSpPr>
        <p:spPr>
          <a:xfrm>
            <a:off x="6641119"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sp>
        <p:nvSpPr>
          <p:cNvPr id="12" name="Rechteck 11">
            <a:extLst>
              <a:ext uri="{FF2B5EF4-FFF2-40B4-BE49-F238E27FC236}">
                <a16:creationId xmlns:a16="http://schemas.microsoft.com/office/drawing/2014/main" id="{78925751-1556-42D4-A83E-354C30D45252}"/>
              </a:ext>
            </a:extLst>
          </p:cNvPr>
          <p:cNvSpPr/>
          <p:nvPr/>
        </p:nvSpPr>
        <p:spPr>
          <a:xfrm>
            <a:off x="7566863"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3</a:t>
            </a:r>
          </a:p>
        </p:txBody>
      </p:sp>
      <p:sp>
        <p:nvSpPr>
          <p:cNvPr id="13" name="Rechteck 12">
            <a:extLst>
              <a:ext uri="{FF2B5EF4-FFF2-40B4-BE49-F238E27FC236}">
                <a16:creationId xmlns:a16="http://schemas.microsoft.com/office/drawing/2014/main" id="{8C6DEB56-B2A5-4A53-A37B-923421944B6A}"/>
              </a:ext>
            </a:extLst>
          </p:cNvPr>
          <p:cNvSpPr/>
          <p:nvPr/>
        </p:nvSpPr>
        <p:spPr>
          <a:xfrm>
            <a:off x="8492607"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10</a:t>
            </a:r>
          </a:p>
        </p:txBody>
      </p:sp>
      <p:sp>
        <p:nvSpPr>
          <p:cNvPr id="14" name="Rechteck 13">
            <a:extLst>
              <a:ext uri="{FF2B5EF4-FFF2-40B4-BE49-F238E27FC236}">
                <a16:creationId xmlns:a16="http://schemas.microsoft.com/office/drawing/2014/main" id="{C5BC9F36-57F2-4585-84F0-9F4276E53DB2}"/>
              </a:ext>
            </a:extLst>
          </p:cNvPr>
          <p:cNvSpPr/>
          <p:nvPr/>
        </p:nvSpPr>
        <p:spPr>
          <a:xfrm>
            <a:off x="9418349"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A084BF4-BC50-407C-B8F5-61A7FEEE5D89}"/>
              </a:ext>
            </a:extLst>
          </p:cNvPr>
          <p:cNvSpPr txBox="1"/>
          <p:nvPr/>
        </p:nvSpPr>
        <p:spPr>
          <a:xfrm>
            <a:off x="4866336" y="266330"/>
            <a:ext cx="2459328" cy="461665"/>
          </a:xfrm>
          <a:prstGeom prst="rect">
            <a:avLst/>
          </a:prstGeom>
          <a:noFill/>
        </p:spPr>
        <p:txBody>
          <a:bodyPr wrap="none" rtlCol="0">
            <a:spAutoFit/>
          </a:bodyPr>
          <a:lstStyle/>
          <a:p>
            <a:r>
              <a:rPr lang="de-DE" sz="2400" b="1" dirty="0"/>
              <a:t>Implementieren</a:t>
            </a:r>
          </a:p>
        </p:txBody>
      </p:sp>
      <p:sp>
        <p:nvSpPr>
          <p:cNvPr id="5" name="Textfeld 4">
            <a:extLst>
              <a:ext uri="{FF2B5EF4-FFF2-40B4-BE49-F238E27FC236}">
                <a16:creationId xmlns:a16="http://schemas.microsoft.com/office/drawing/2014/main" id="{AFD98709-7AFC-4D69-BC39-ADF71282C3B0}"/>
              </a:ext>
            </a:extLst>
          </p:cNvPr>
          <p:cNvSpPr txBox="1"/>
          <p:nvPr/>
        </p:nvSpPr>
        <p:spPr>
          <a:xfrm>
            <a:off x="79899" y="6334780"/>
            <a:ext cx="3128933" cy="492443"/>
          </a:xfrm>
          <a:prstGeom prst="rect">
            <a:avLst/>
          </a:prstGeom>
          <a:noFill/>
        </p:spPr>
        <p:txBody>
          <a:bodyPr wrap="none" rtlCol="0">
            <a:spAutoFit/>
          </a:bodyPr>
          <a:lstStyle/>
          <a:p>
            <a:r>
              <a:rPr lang="de-DE" sz="1400" dirty="0"/>
              <a:t>Quelle:</a:t>
            </a:r>
          </a:p>
          <a:p>
            <a:r>
              <a:rPr lang="de-DE" sz="1200" dirty="0"/>
              <a:t>https://www.geeksforgeeks.org/bubble-sort/</a:t>
            </a:r>
          </a:p>
        </p:txBody>
      </p:sp>
      <p:sp>
        <p:nvSpPr>
          <p:cNvPr id="6" name="Rectangle 1">
            <a:extLst>
              <a:ext uri="{FF2B5EF4-FFF2-40B4-BE49-F238E27FC236}">
                <a16:creationId xmlns:a16="http://schemas.microsoft.com/office/drawing/2014/main" id="{DBE4310C-297C-427D-A427-06CB810FFEA0}"/>
              </a:ext>
            </a:extLst>
          </p:cNvPr>
          <p:cNvSpPr>
            <a:spLocks noChangeArrowheads="1"/>
          </p:cNvSpPr>
          <p:nvPr/>
        </p:nvSpPr>
        <p:spPr bwMode="auto">
          <a:xfrm>
            <a:off x="1644365" y="720567"/>
            <a:ext cx="3921934"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chemeClr val="tx1"/>
                </a:solidFill>
                <a:effectLst/>
                <a:latin typeface="Consolas" panose="020B0609020204030204" pitchFamily="49" charset="0"/>
              </a:rPr>
              <a:t>class</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BubbleSort</a:t>
            </a: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void</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bubbleSort</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n = </a:t>
            </a:r>
            <a:r>
              <a:rPr kumimoji="0" lang="de-DE" altLang="de-DE" sz="1000" b="0" i="0" u="none" strike="noStrike" cap="none" normalizeH="0" baseline="0" dirty="0" err="1">
                <a:ln>
                  <a:noFill/>
                </a:ln>
                <a:solidFill>
                  <a:schemeClr val="tx1"/>
                </a:solidFill>
                <a:effectLst/>
                <a:latin typeface="Consolas" panose="020B0609020204030204" pitchFamily="49" charset="0"/>
              </a:rPr>
              <a:t>arr.length</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for</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i = 0; i &lt; n - 1; i++)</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for</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j = 0; j &lt; n - i - 1; </a:t>
            </a:r>
            <a:r>
              <a:rPr kumimoji="0" lang="de-DE" altLang="de-DE" sz="1000" b="0" i="0" u="none" strike="noStrike" cap="none" normalizeH="0" baseline="0" dirty="0" err="1">
                <a:ln>
                  <a:noFill/>
                </a:ln>
                <a:solidFill>
                  <a:schemeClr val="tx1"/>
                </a:solidFill>
                <a:effectLst/>
                <a:latin typeface="Consolas" panose="020B0609020204030204" pitchFamily="49" charset="0"/>
              </a:rPr>
              <a:t>j++</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if</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[j] &gt;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[j + 1])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 </a:t>
            </a:r>
            <a:r>
              <a:rPr kumimoji="0" lang="de-DE" altLang="de-DE" sz="1000" b="0" i="0" u="none" strike="noStrike" cap="none" normalizeH="0" baseline="0" dirty="0" err="1">
                <a:ln>
                  <a:noFill/>
                </a:ln>
                <a:solidFill>
                  <a:schemeClr val="tx1"/>
                </a:solidFill>
                <a:effectLst/>
                <a:latin typeface="Consolas" panose="020B0609020204030204" pitchFamily="49" charset="0"/>
              </a:rPr>
              <a:t>swap</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[j+1] and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[j]</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temp</a:t>
            </a:r>
            <a:r>
              <a:rPr kumimoji="0" lang="de-DE" altLang="de-DE" sz="1000" b="0" i="0" u="none" strike="noStrike" cap="none" normalizeH="0" baseline="0" dirty="0">
                <a:ln>
                  <a:noFill/>
                </a:ln>
                <a:solidFill>
                  <a:schemeClr val="tx1"/>
                </a:solidFill>
                <a:effectLst/>
                <a:latin typeface="Consolas" panose="020B0609020204030204" pitchFamily="49" charset="0"/>
              </a:rPr>
              <a:t> =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[j];</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[j] =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[j + 1];</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[j + 1] = </a:t>
            </a:r>
            <a:r>
              <a:rPr kumimoji="0" lang="de-DE" altLang="de-DE" sz="1000" b="0" i="0" u="none" strike="noStrike" cap="none" normalizeH="0" baseline="0" dirty="0" err="1">
                <a:ln>
                  <a:noFill/>
                </a:ln>
                <a:solidFill>
                  <a:schemeClr val="tx1"/>
                </a:solidFill>
                <a:effectLst/>
                <a:latin typeface="Consolas" panose="020B0609020204030204" pitchFamily="49" charset="0"/>
              </a:rPr>
              <a:t>temp</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 Prints </a:t>
            </a:r>
            <a:r>
              <a:rPr kumimoji="0" lang="de-DE" altLang="de-DE" sz="1000" b="0" i="0" u="none" strike="noStrike" cap="none" normalizeH="0" baseline="0" dirty="0" err="1">
                <a:ln>
                  <a:noFill/>
                </a:ln>
                <a:solidFill>
                  <a:schemeClr val="tx1"/>
                </a:solidFill>
                <a:effectLst/>
                <a:latin typeface="Consolas" panose="020B0609020204030204" pitchFamily="49" charset="0"/>
              </a:rPr>
              <a:t>the</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array</a:t>
            </a: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void</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printArray</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n = </a:t>
            </a:r>
            <a:r>
              <a:rPr kumimoji="0" lang="de-DE" altLang="de-DE" sz="1000" b="0" i="0" u="none" strike="noStrike" cap="none" normalizeH="0" baseline="0" dirty="0" err="1">
                <a:ln>
                  <a:noFill/>
                </a:ln>
                <a:solidFill>
                  <a:schemeClr val="tx1"/>
                </a:solidFill>
                <a:effectLst/>
                <a:latin typeface="Consolas" panose="020B0609020204030204" pitchFamily="49" charset="0"/>
              </a:rPr>
              <a:t>arr.length</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for</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i = 0; i &lt; n; ++i)</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System.out.print</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[i] + "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System.out.println</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 Driver </a:t>
            </a:r>
            <a:r>
              <a:rPr kumimoji="0" lang="de-DE" altLang="de-DE" sz="1000" b="0" i="0" u="none" strike="noStrike" cap="none" normalizeH="0" baseline="0" dirty="0" err="1">
                <a:ln>
                  <a:noFill/>
                </a:ln>
                <a:solidFill>
                  <a:schemeClr val="tx1"/>
                </a:solidFill>
                <a:effectLst/>
                <a:latin typeface="Consolas" panose="020B0609020204030204" pitchFamily="49" charset="0"/>
              </a:rPr>
              <a:t>method</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to</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test</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above</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public</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static</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void</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main</a:t>
            </a:r>
            <a:r>
              <a:rPr kumimoji="0" lang="de-DE" altLang="de-DE" sz="1000" b="0" i="0" u="none" strike="noStrike" cap="none" normalizeH="0" baseline="0" dirty="0">
                <a:ln>
                  <a:noFill/>
                </a:ln>
                <a:solidFill>
                  <a:schemeClr val="tx1"/>
                </a:solidFill>
                <a:effectLst/>
                <a:latin typeface="Consolas" panose="020B0609020204030204" pitchFamily="49" charset="0"/>
              </a:rPr>
              <a:t>(String </a:t>
            </a:r>
            <a:r>
              <a:rPr kumimoji="0" lang="de-DE" altLang="de-DE" sz="1000" b="0" i="0" u="none" strike="noStrike" cap="none" normalizeH="0" baseline="0" dirty="0" err="1">
                <a:ln>
                  <a:noFill/>
                </a:ln>
                <a:solidFill>
                  <a:schemeClr val="tx1"/>
                </a:solidFill>
                <a:effectLst/>
                <a:latin typeface="Consolas" panose="020B0609020204030204" pitchFamily="49" charset="0"/>
              </a:rPr>
              <a:t>args</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BubbleSort</a:t>
            </a:r>
            <a:r>
              <a:rPr kumimoji="0" lang="de-DE" altLang="de-DE" sz="1000" b="0" i="0" u="none" strike="noStrike" cap="none" normalizeH="0" baseline="0" dirty="0">
                <a:ln>
                  <a:noFill/>
                </a:ln>
                <a:solidFill>
                  <a:schemeClr val="tx1"/>
                </a:solidFill>
                <a:effectLst/>
                <a:latin typeface="Consolas" panose="020B0609020204030204" pitchFamily="49" charset="0"/>
              </a:rPr>
              <a:t> ob = </a:t>
            </a:r>
            <a:r>
              <a:rPr kumimoji="0" lang="de-DE" altLang="de-DE" sz="1000" b="0" i="0" u="none" strike="noStrike" cap="none" normalizeH="0" baseline="0" dirty="0" err="1">
                <a:ln>
                  <a:noFill/>
                </a:ln>
                <a:solidFill>
                  <a:schemeClr val="tx1"/>
                </a:solidFill>
                <a:effectLst/>
                <a:latin typeface="Consolas" panose="020B0609020204030204" pitchFamily="49" charset="0"/>
              </a:rPr>
              <a:t>new</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BubbleSort</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 = { 64, 34, 25, 12, 22, 11, 90</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ob.bubbleSort</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System.out.println</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Sorted</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array</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ob.printArray</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38157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de-DE" sz="4400" b="0" strike="noStrike" spc="-1">
                <a:solidFill>
                  <a:srgbClr val="000000"/>
                </a:solidFill>
                <a:latin typeface="Calibri Light"/>
              </a:rPr>
              <a:t>Selectionsort</a:t>
            </a:r>
            <a:endParaRPr lang="de-DE" sz="4400" b="0" strike="noStrike" spc="-1">
              <a:solidFill>
                <a:srgbClr val="000000"/>
              </a:solidFill>
              <a:latin typeface="Calibri"/>
            </a:endParaRPr>
          </a:p>
        </p:txBody>
      </p:sp>
      <p:sp>
        <p:nvSpPr>
          <p:cNvPr id="92" name="Textfeld 3"/>
          <p:cNvSpPr/>
          <p:nvPr/>
        </p:nvSpPr>
        <p:spPr>
          <a:xfrm>
            <a:off x="88920" y="1682280"/>
            <a:ext cx="12026520" cy="9230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de-DE" sz="1800" b="0" strike="noStrike" spc="-1">
                <a:solidFill>
                  <a:srgbClr val="000000"/>
                </a:solidFill>
                <a:latin typeface="Calibri"/>
              </a:rPr>
              <a:t>Der Selectionsort nimmt sich das erste Element und geht die ganze liste durch bist er das kleinste Element findet. Dann nimmt er das zweite Element und sucht sich von der verbleibenden liste wieder das kleinste Element aus und tauscht es mit sich selbst. Dies macht es solange, bis es die Ganze liste durch gegangen ist.</a:t>
            </a:r>
            <a:endParaRPr lang="en-GB" sz="1800" b="0" strike="noStrike" spc="-1">
              <a:latin typeface="Arial"/>
            </a:endParaRPr>
          </a:p>
        </p:txBody>
      </p:sp>
      <p:sp>
        <p:nvSpPr>
          <p:cNvPr id="93" name="Textfeld 4"/>
          <p:cNvSpPr/>
          <p:nvPr/>
        </p:nvSpPr>
        <p:spPr>
          <a:xfrm>
            <a:off x="248400" y="5773680"/>
            <a:ext cx="973065" cy="644877"/>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1800" b="0" strike="noStrike" spc="-1" dirty="0">
                <a:solidFill>
                  <a:srgbClr val="000000"/>
                </a:solidFill>
                <a:latin typeface="Calibri"/>
              </a:rPr>
              <a:t>Laufzeit:</a:t>
            </a:r>
          </a:p>
          <a:p>
            <a:r>
              <a:rPr lang="de-DE" spc="-1" dirty="0">
                <a:solidFill>
                  <a:srgbClr val="000000"/>
                </a:solidFill>
                <a:latin typeface="Calibri"/>
              </a:rPr>
              <a:t>O(n²)</a:t>
            </a:r>
            <a:endParaRPr lang="en-GB" spc="-1" dirty="0"/>
          </a:p>
        </p:txBody>
      </p:sp>
      <p:sp>
        <p:nvSpPr>
          <p:cNvPr id="5" name="Rechteck 4">
            <a:extLst>
              <a:ext uri="{FF2B5EF4-FFF2-40B4-BE49-F238E27FC236}">
                <a16:creationId xmlns:a16="http://schemas.microsoft.com/office/drawing/2014/main" id="{C1CA2C87-1D08-48B5-861A-D29AFA22A8BA}"/>
              </a:ext>
            </a:extLst>
          </p:cNvPr>
          <p:cNvSpPr/>
          <p:nvPr/>
        </p:nvSpPr>
        <p:spPr>
          <a:xfrm>
            <a:off x="1086655"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6</a:t>
            </a:r>
          </a:p>
        </p:txBody>
      </p:sp>
      <p:sp>
        <p:nvSpPr>
          <p:cNvPr id="6" name="Rechteck 5">
            <a:extLst>
              <a:ext uri="{FF2B5EF4-FFF2-40B4-BE49-F238E27FC236}">
                <a16:creationId xmlns:a16="http://schemas.microsoft.com/office/drawing/2014/main" id="{114B55B6-03C0-4632-824B-C2D4EE77AAA2}"/>
              </a:ext>
            </a:extLst>
          </p:cNvPr>
          <p:cNvSpPr/>
          <p:nvPr/>
        </p:nvSpPr>
        <p:spPr>
          <a:xfrm>
            <a:off x="2012399"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t>
            </a:r>
          </a:p>
        </p:txBody>
      </p:sp>
      <p:sp>
        <p:nvSpPr>
          <p:cNvPr id="7" name="Rechteck 6">
            <a:extLst>
              <a:ext uri="{FF2B5EF4-FFF2-40B4-BE49-F238E27FC236}">
                <a16:creationId xmlns:a16="http://schemas.microsoft.com/office/drawing/2014/main" id="{9E5C40BB-299E-4E91-BAC0-938FA9F7ECCE}"/>
              </a:ext>
            </a:extLst>
          </p:cNvPr>
          <p:cNvSpPr/>
          <p:nvPr/>
        </p:nvSpPr>
        <p:spPr>
          <a:xfrm>
            <a:off x="2938143"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9</a:t>
            </a:r>
          </a:p>
        </p:txBody>
      </p:sp>
      <p:sp>
        <p:nvSpPr>
          <p:cNvPr id="8" name="Rechteck 7">
            <a:extLst>
              <a:ext uri="{FF2B5EF4-FFF2-40B4-BE49-F238E27FC236}">
                <a16:creationId xmlns:a16="http://schemas.microsoft.com/office/drawing/2014/main" id="{0E26F70C-E7DD-4709-B253-DA25CDEBD587}"/>
              </a:ext>
            </a:extLst>
          </p:cNvPr>
          <p:cNvSpPr/>
          <p:nvPr/>
        </p:nvSpPr>
        <p:spPr>
          <a:xfrm>
            <a:off x="3863887"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9" name="Rechteck 8">
            <a:extLst>
              <a:ext uri="{FF2B5EF4-FFF2-40B4-BE49-F238E27FC236}">
                <a16:creationId xmlns:a16="http://schemas.microsoft.com/office/drawing/2014/main" id="{1F561E15-9549-4F58-B5D2-516B5A80EA57}"/>
              </a:ext>
            </a:extLst>
          </p:cNvPr>
          <p:cNvSpPr/>
          <p:nvPr/>
        </p:nvSpPr>
        <p:spPr>
          <a:xfrm>
            <a:off x="4789631"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4</a:t>
            </a:r>
          </a:p>
        </p:txBody>
      </p:sp>
      <p:sp>
        <p:nvSpPr>
          <p:cNvPr id="10" name="Rechteck 9">
            <a:extLst>
              <a:ext uri="{FF2B5EF4-FFF2-40B4-BE49-F238E27FC236}">
                <a16:creationId xmlns:a16="http://schemas.microsoft.com/office/drawing/2014/main" id="{D3080AE9-116A-4A7E-BFD9-4156B4410857}"/>
              </a:ext>
            </a:extLst>
          </p:cNvPr>
          <p:cNvSpPr/>
          <p:nvPr/>
        </p:nvSpPr>
        <p:spPr>
          <a:xfrm>
            <a:off x="5715375"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7</a:t>
            </a:r>
          </a:p>
        </p:txBody>
      </p:sp>
      <p:sp>
        <p:nvSpPr>
          <p:cNvPr id="11" name="Rechteck 10">
            <a:extLst>
              <a:ext uri="{FF2B5EF4-FFF2-40B4-BE49-F238E27FC236}">
                <a16:creationId xmlns:a16="http://schemas.microsoft.com/office/drawing/2014/main" id="{7DC87D9E-F892-4C4A-8F1E-FDF8B5ABFC7F}"/>
              </a:ext>
            </a:extLst>
          </p:cNvPr>
          <p:cNvSpPr/>
          <p:nvPr/>
        </p:nvSpPr>
        <p:spPr>
          <a:xfrm>
            <a:off x="6641119"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sp>
        <p:nvSpPr>
          <p:cNvPr id="12" name="Rechteck 11">
            <a:extLst>
              <a:ext uri="{FF2B5EF4-FFF2-40B4-BE49-F238E27FC236}">
                <a16:creationId xmlns:a16="http://schemas.microsoft.com/office/drawing/2014/main" id="{94EB1D93-213D-4369-A706-88FABC94503F}"/>
              </a:ext>
            </a:extLst>
          </p:cNvPr>
          <p:cNvSpPr/>
          <p:nvPr/>
        </p:nvSpPr>
        <p:spPr>
          <a:xfrm>
            <a:off x="7566863"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3</a:t>
            </a:r>
          </a:p>
        </p:txBody>
      </p:sp>
      <p:sp>
        <p:nvSpPr>
          <p:cNvPr id="13" name="Rechteck 12">
            <a:extLst>
              <a:ext uri="{FF2B5EF4-FFF2-40B4-BE49-F238E27FC236}">
                <a16:creationId xmlns:a16="http://schemas.microsoft.com/office/drawing/2014/main" id="{AA9F6EA2-F217-46FB-BF14-424F0828D3CC}"/>
              </a:ext>
            </a:extLst>
          </p:cNvPr>
          <p:cNvSpPr/>
          <p:nvPr/>
        </p:nvSpPr>
        <p:spPr>
          <a:xfrm>
            <a:off x="8492607"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10</a:t>
            </a:r>
          </a:p>
        </p:txBody>
      </p:sp>
      <p:sp>
        <p:nvSpPr>
          <p:cNvPr id="14" name="Rechteck 13">
            <a:extLst>
              <a:ext uri="{FF2B5EF4-FFF2-40B4-BE49-F238E27FC236}">
                <a16:creationId xmlns:a16="http://schemas.microsoft.com/office/drawing/2014/main" id="{4A26E98C-0A83-4781-89C0-803F51BB5774}"/>
              </a:ext>
            </a:extLst>
          </p:cNvPr>
          <p:cNvSpPr/>
          <p:nvPr/>
        </p:nvSpPr>
        <p:spPr>
          <a:xfrm>
            <a:off x="9418349"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A084BF4-BC50-407C-B8F5-61A7FEEE5D89}"/>
              </a:ext>
            </a:extLst>
          </p:cNvPr>
          <p:cNvSpPr txBox="1"/>
          <p:nvPr/>
        </p:nvSpPr>
        <p:spPr>
          <a:xfrm>
            <a:off x="4866336" y="266330"/>
            <a:ext cx="2459328" cy="461665"/>
          </a:xfrm>
          <a:prstGeom prst="rect">
            <a:avLst/>
          </a:prstGeom>
          <a:noFill/>
        </p:spPr>
        <p:txBody>
          <a:bodyPr wrap="none" rtlCol="0">
            <a:spAutoFit/>
          </a:bodyPr>
          <a:lstStyle/>
          <a:p>
            <a:r>
              <a:rPr lang="de-DE" sz="2400" b="1" dirty="0"/>
              <a:t>Implementieren</a:t>
            </a:r>
          </a:p>
        </p:txBody>
      </p:sp>
      <p:sp>
        <p:nvSpPr>
          <p:cNvPr id="5" name="Textfeld 4">
            <a:extLst>
              <a:ext uri="{FF2B5EF4-FFF2-40B4-BE49-F238E27FC236}">
                <a16:creationId xmlns:a16="http://schemas.microsoft.com/office/drawing/2014/main" id="{AFD98709-7AFC-4D69-BC39-ADF71282C3B0}"/>
              </a:ext>
            </a:extLst>
          </p:cNvPr>
          <p:cNvSpPr txBox="1"/>
          <p:nvPr/>
        </p:nvSpPr>
        <p:spPr>
          <a:xfrm>
            <a:off x="79899" y="6334780"/>
            <a:ext cx="3274807" cy="492443"/>
          </a:xfrm>
          <a:prstGeom prst="rect">
            <a:avLst/>
          </a:prstGeom>
          <a:noFill/>
        </p:spPr>
        <p:txBody>
          <a:bodyPr wrap="none" rtlCol="0">
            <a:spAutoFit/>
          </a:bodyPr>
          <a:lstStyle/>
          <a:p>
            <a:r>
              <a:rPr lang="de-DE" sz="1400" dirty="0"/>
              <a:t>Quelle:</a:t>
            </a:r>
          </a:p>
          <a:p>
            <a:r>
              <a:rPr lang="de-DE" sz="1200" dirty="0"/>
              <a:t>https://www.geeksforgeeks.org/selection-sort/</a:t>
            </a:r>
          </a:p>
        </p:txBody>
      </p:sp>
      <p:sp>
        <p:nvSpPr>
          <p:cNvPr id="8" name="Rectangle 3">
            <a:extLst>
              <a:ext uri="{FF2B5EF4-FFF2-40B4-BE49-F238E27FC236}">
                <a16:creationId xmlns:a16="http://schemas.microsoft.com/office/drawing/2014/main" id="{01D906A7-AD77-489F-BD33-3AD780707FA0}"/>
              </a:ext>
            </a:extLst>
          </p:cNvPr>
          <p:cNvSpPr>
            <a:spLocks noChangeArrowheads="1"/>
          </p:cNvSpPr>
          <p:nvPr/>
        </p:nvSpPr>
        <p:spPr bwMode="auto">
          <a:xfrm>
            <a:off x="1650624" y="151179"/>
            <a:ext cx="5816461"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chemeClr val="tx1"/>
                </a:solidFill>
                <a:effectLst/>
                <a:latin typeface="Consolas" panose="020B0609020204030204" pitchFamily="49" charset="0"/>
              </a:rPr>
              <a:t>class</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SelectionSort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void</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sort</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n = </a:t>
            </a:r>
            <a:r>
              <a:rPr kumimoji="0" lang="de-DE" altLang="de-DE" sz="1000" b="0" i="0" u="none" strike="noStrike" cap="none" normalizeH="0" baseline="0" dirty="0" err="1">
                <a:ln>
                  <a:noFill/>
                </a:ln>
                <a:solidFill>
                  <a:schemeClr val="tx1"/>
                </a:solidFill>
                <a:effectLst/>
                <a:latin typeface="Consolas" panose="020B0609020204030204" pitchFamily="49" charset="0"/>
              </a:rPr>
              <a:t>arr.length</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800" b="0" i="0" u="none" strike="noStrike" cap="none" normalizeH="0" baseline="0" dirty="0">
                <a:ln>
                  <a:noFill/>
                </a:ln>
                <a:solidFill>
                  <a:schemeClr val="tx1"/>
                </a:solidFill>
                <a:effectLst/>
                <a:latin typeface="Consolas" panose="020B0609020204030204" pitchFamily="49" charset="0"/>
              </a:rPr>
              <a:t> </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 </a:t>
            </a:r>
            <a:r>
              <a:rPr kumimoji="0" lang="de-DE" altLang="de-DE" sz="1000" b="0" i="0" u="none" strike="noStrike" cap="none" normalizeH="0" baseline="0" dirty="0" err="1">
                <a:ln>
                  <a:noFill/>
                </a:ln>
                <a:solidFill>
                  <a:schemeClr val="tx1"/>
                </a:solidFill>
                <a:effectLst/>
                <a:latin typeface="Consolas" panose="020B0609020204030204" pitchFamily="49" charset="0"/>
              </a:rPr>
              <a:t>One</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by</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one</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move</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boundary</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of</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unsorted</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subarray</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for</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i = 0; i &lt; n-1; i++)</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 Find </a:t>
            </a:r>
            <a:r>
              <a:rPr kumimoji="0" lang="de-DE" altLang="de-DE" sz="1000" b="0" i="0" u="none" strike="noStrike" cap="none" normalizeH="0" baseline="0" dirty="0" err="1">
                <a:ln>
                  <a:noFill/>
                </a:ln>
                <a:solidFill>
                  <a:schemeClr val="tx1"/>
                </a:solidFill>
                <a:effectLst/>
                <a:latin typeface="Consolas" panose="020B0609020204030204" pitchFamily="49" charset="0"/>
              </a:rPr>
              <a:t>the</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minimum</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element</a:t>
            </a:r>
            <a:r>
              <a:rPr kumimoji="0" lang="de-DE" altLang="de-DE" sz="1000" b="0" i="0" u="none" strike="noStrike" cap="none" normalizeH="0" baseline="0" dirty="0">
                <a:ln>
                  <a:noFill/>
                </a:ln>
                <a:solidFill>
                  <a:schemeClr val="tx1"/>
                </a:solidFill>
                <a:effectLst/>
                <a:latin typeface="Consolas" panose="020B0609020204030204" pitchFamily="49" charset="0"/>
              </a:rPr>
              <a:t> in </a:t>
            </a:r>
            <a:r>
              <a:rPr kumimoji="0" lang="de-DE" altLang="de-DE" sz="1000" b="0" i="0" u="none" strike="noStrike" cap="none" normalizeH="0" baseline="0" dirty="0" err="1">
                <a:ln>
                  <a:noFill/>
                </a:ln>
                <a:solidFill>
                  <a:schemeClr val="tx1"/>
                </a:solidFill>
                <a:effectLst/>
                <a:latin typeface="Consolas" panose="020B0609020204030204" pitchFamily="49" charset="0"/>
              </a:rPr>
              <a:t>unsorted</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array</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min_idx</a:t>
            </a:r>
            <a:r>
              <a:rPr kumimoji="0" lang="de-DE" altLang="de-DE" sz="1000" b="0" i="0" u="none" strike="noStrike" cap="none" normalizeH="0" baseline="0" dirty="0">
                <a:ln>
                  <a:noFill/>
                </a:ln>
                <a:solidFill>
                  <a:schemeClr val="tx1"/>
                </a:solidFill>
                <a:effectLst/>
                <a:latin typeface="Consolas" panose="020B0609020204030204" pitchFamily="49" charset="0"/>
              </a:rPr>
              <a:t> = i;</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for</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j = i+1; j &lt; n; </a:t>
            </a:r>
            <a:r>
              <a:rPr kumimoji="0" lang="de-DE" altLang="de-DE" sz="1000" b="0" i="0" u="none" strike="noStrike" cap="none" normalizeH="0" baseline="0" dirty="0" err="1">
                <a:ln>
                  <a:noFill/>
                </a:ln>
                <a:solidFill>
                  <a:schemeClr val="tx1"/>
                </a:solidFill>
                <a:effectLst/>
                <a:latin typeface="Consolas" panose="020B0609020204030204" pitchFamily="49" charset="0"/>
              </a:rPr>
              <a:t>j++</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if</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[j] &lt;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min_idx</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min_idx</a:t>
            </a:r>
            <a:r>
              <a:rPr kumimoji="0" lang="de-DE" altLang="de-DE" sz="1000" b="0" i="0" u="none" strike="noStrike" cap="none" normalizeH="0" baseline="0" dirty="0">
                <a:ln>
                  <a:noFill/>
                </a:ln>
                <a:solidFill>
                  <a:schemeClr val="tx1"/>
                </a:solidFill>
                <a:effectLst/>
                <a:latin typeface="Consolas" panose="020B0609020204030204" pitchFamily="49" charset="0"/>
              </a:rPr>
              <a:t> = j;</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800" b="0" i="0" u="none" strike="noStrike" cap="none" normalizeH="0" baseline="0" dirty="0">
                <a:ln>
                  <a:noFill/>
                </a:ln>
                <a:solidFill>
                  <a:schemeClr val="tx1"/>
                </a:solidFill>
                <a:effectLst/>
                <a:latin typeface="Consolas" panose="020B0609020204030204" pitchFamily="49" charset="0"/>
              </a:rPr>
              <a:t> </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 Swap </a:t>
            </a:r>
            <a:r>
              <a:rPr kumimoji="0" lang="de-DE" altLang="de-DE" sz="1000" b="0" i="0" u="none" strike="noStrike" cap="none" normalizeH="0" baseline="0" dirty="0" err="1">
                <a:ln>
                  <a:noFill/>
                </a:ln>
                <a:solidFill>
                  <a:schemeClr val="tx1"/>
                </a:solidFill>
                <a:effectLst/>
                <a:latin typeface="Consolas" panose="020B0609020204030204" pitchFamily="49" charset="0"/>
              </a:rPr>
              <a:t>the</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found</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minimum</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element</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with</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the</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first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 </a:t>
            </a:r>
            <a:r>
              <a:rPr kumimoji="0" lang="de-DE" altLang="de-DE" sz="1000" b="0" i="0" u="none" strike="noStrike" cap="none" normalizeH="0" baseline="0" dirty="0" err="1">
                <a:ln>
                  <a:noFill/>
                </a:ln>
                <a:solidFill>
                  <a:schemeClr val="tx1"/>
                </a:solidFill>
                <a:effectLst/>
                <a:latin typeface="Consolas" panose="020B0609020204030204" pitchFamily="49" charset="0"/>
              </a:rPr>
              <a:t>element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temp</a:t>
            </a:r>
            <a:r>
              <a:rPr kumimoji="0" lang="de-DE" altLang="de-DE" sz="1000" b="0" i="0" u="none" strike="noStrike" cap="none" normalizeH="0" baseline="0" dirty="0">
                <a:ln>
                  <a:noFill/>
                </a:ln>
                <a:solidFill>
                  <a:schemeClr val="tx1"/>
                </a:solidFill>
                <a:effectLst/>
                <a:latin typeface="Consolas" panose="020B0609020204030204" pitchFamily="49" charset="0"/>
              </a:rPr>
              <a:t> =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min_idx</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min_idx</a:t>
            </a:r>
            <a:r>
              <a:rPr kumimoji="0" lang="de-DE" altLang="de-DE" sz="1000" b="0" i="0" u="none" strike="noStrike" cap="none" normalizeH="0" baseline="0" dirty="0">
                <a:ln>
                  <a:noFill/>
                </a:ln>
                <a:solidFill>
                  <a:schemeClr val="tx1"/>
                </a:solidFill>
                <a:effectLst/>
                <a:latin typeface="Consolas" panose="020B0609020204030204" pitchFamily="49" charset="0"/>
              </a:rPr>
              <a:t>] =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[i];</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[i] = </a:t>
            </a:r>
            <a:r>
              <a:rPr kumimoji="0" lang="de-DE" altLang="de-DE" sz="1000" b="0" i="0" u="none" strike="noStrike" cap="none" normalizeH="0" baseline="0" dirty="0" err="1">
                <a:ln>
                  <a:noFill/>
                </a:ln>
                <a:solidFill>
                  <a:schemeClr val="tx1"/>
                </a:solidFill>
                <a:effectLst/>
                <a:latin typeface="Consolas" panose="020B0609020204030204" pitchFamily="49" charset="0"/>
              </a:rPr>
              <a:t>temp</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800" b="0" i="0" u="none" strike="noStrike" cap="none" normalizeH="0" baseline="0" dirty="0">
                <a:ln>
                  <a:noFill/>
                </a:ln>
                <a:solidFill>
                  <a:schemeClr val="tx1"/>
                </a:solidFill>
                <a:effectLst/>
                <a:latin typeface="Consolas" panose="020B0609020204030204" pitchFamily="49" charset="0"/>
              </a:rPr>
              <a:t> </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 Prints </a:t>
            </a:r>
            <a:r>
              <a:rPr kumimoji="0" lang="de-DE" altLang="de-DE" sz="1000" b="0" i="0" u="none" strike="noStrike" cap="none" normalizeH="0" baseline="0" dirty="0" err="1">
                <a:ln>
                  <a:noFill/>
                </a:ln>
                <a:solidFill>
                  <a:schemeClr val="tx1"/>
                </a:solidFill>
                <a:effectLst/>
                <a:latin typeface="Consolas" panose="020B0609020204030204" pitchFamily="49" charset="0"/>
              </a:rPr>
              <a:t>the</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array</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void</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printArray</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n = </a:t>
            </a:r>
            <a:r>
              <a:rPr kumimoji="0" lang="de-DE" altLang="de-DE" sz="1000" b="0" i="0" u="none" strike="noStrike" cap="none" normalizeH="0" baseline="0" dirty="0" err="1">
                <a:ln>
                  <a:noFill/>
                </a:ln>
                <a:solidFill>
                  <a:schemeClr val="tx1"/>
                </a:solidFill>
                <a:effectLst/>
                <a:latin typeface="Consolas" panose="020B0609020204030204" pitchFamily="49" charset="0"/>
              </a:rPr>
              <a:t>arr.length</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for</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i=0; i&lt;n; ++i)</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System.out.print</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[i]+"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System.out.println</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800" b="0" i="0" u="none" strike="noStrike" cap="none" normalizeH="0" baseline="0" dirty="0">
                <a:ln>
                  <a:noFill/>
                </a:ln>
                <a:solidFill>
                  <a:schemeClr val="tx1"/>
                </a:solidFill>
                <a:effectLst/>
                <a:latin typeface="Consolas" panose="020B0609020204030204" pitchFamily="49" charset="0"/>
              </a:rPr>
              <a:t> </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 Driver code </a:t>
            </a:r>
            <a:r>
              <a:rPr kumimoji="0" lang="de-DE" altLang="de-DE" sz="1000" b="0" i="0" u="none" strike="noStrike" cap="none" normalizeH="0" baseline="0" dirty="0" err="1">
                <a:ln>
                  <a:noFill/>
                </a:ln>
                <a:solidFill>
                  <a:schemeClr val="tx1"/>
                </a:solidFill>
                <a:effectLst/>
                <a:latin typeface="Consolas" panose="020B0609020204030204" pitchFamily="49" charset="0"/>
              </a:rPr>
              <a:t>to</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test</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above</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public</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static</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void</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main</a:t>
            </a:r>
            <a:r>
              <a:rPr kumimoji="0" lang="de-DE" altLang="de-DE" sz="1000" b="0" i="0" u="none" strike="noStrike" cap="none" normalizeH="0" baseline="0" dirty="0">
                <a:ln>
                  <a:noFill/>
                </a:ln>
                <a:solidFill>
                  <a:schemeClr val="tx1"/>
                </a:solidFill>
                <a:effectLst/>
                <a:latin typeface="Consolas" panose="020B0609020204030204" pitchFamily="49" charset="0"/>
              </a:rPr>
              <a:t>(String </a:t>
            </a:r>
            <a:r>
              <a:rPr kumimoji="0" lang="de-DE" altLang="de-DE" sz="1000" b="0" i="0" u="none" strike="noStrike" cap="none" normalizeH="0" baseline="0" dirty="0" err="1">
                <a:ln>
                  <a:noFill/>
                </a:ln>
                <a:solidFill>
                  <a:schemeClr val="tx1"/>
                </a:solidFill>
                <a:effectLst/>
                <a:latin typeface="Consolas" panose="020B0609020204030204" pitchFamily="49" charset="0"/>
              </a:rPr>
              <a:t>args</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SelectionSort</a:t>
            </a:r>
            <a:r>
              <a:rPr kumimoji="0" lang="de-DE" altLang="de-DE" sz="1000" b="0" i="0" u="none" strike="noStrike" cap="none" normalizeH="0" baseline="0" dirty="0">
                <a:ln>
                  <a:noFill/>
                </a:ln>
                <a:solidFill>
                  <a:schemeClr val="tx1"/>
                </a:solidFill>
                <a:effectLst/>
                <a:latin typeface="Consolas" panose="020B0609020204030204" pitchFamily="49" charset="0"/>
              </a:rPr>
              <a:t> ob = </a:t>
            </a:r>
            <a:r>
              <a:rPr kumimoji="0" lang="de-DE" altLang="de-DE" sz="1000" b="0" i="0" u="none" strike="noStrike" cap="none" normalizeH="0" baseline="0" dirty="0" err="1">
                <a:ln>
                  <a:noFill/>
                </a:ln>
                <a:solidFill>
                  <a:schemeClr val="tx1"/>
                </a:solidFill>
                <a:effectLst/>
                <a:latin typeface="Consolas" panose="020B0609020204030204" pitchFamily="49" charset="0"/>
              </a:rPr>
              <a:t>new</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SelectionSort</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 = {64,25,12,22,11};</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ob.sort</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System.out.println</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Sorted</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array</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ob.printArray</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93761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de-DE" sz="4400" b="0" strike="noStrike" spc="-1">
                <a:solidFill>
                  <a:srgbClr val="000000"/>
                </a:solidFill>
                <a:latin typeface="Calibri Light"/>
              </a:rPr>
              <a:t>Insertionsort</a:t>
            </a:r>
            <a:endParaRPr lang="de-DE" sz="4400" b="0" strike="noStrike" spc="-1">
              <a:solidFill>
                <a:srgbClr val="000000"/>
              </a:solidFill>
              <a:latin typeface="Calibri"/>
            </a:endParaRPr>
          </a:p>
        </p:txBody>
      </p:sp>
      <p:sp>
        <p:nvSpPr>
          <p:cNvPr id="95" name="Rechteck 3"/>
          <p:cNvSpPr/>
          <p:nvPr/>
        </p:nvSpPr>
        <p:spPr>
          <a:xfrm>
            <a:off x="90720" y="1674360"/>
            <a:ext cx="12010320" cy="369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de-DE" sz="1800" b="0" strike="noStrike" spc="-1">
                <a:solidFill>
                  <a:srgbClr val="000000"/>
                </a:solidFill>
                <a:latin typeface="Calibri"/>
              </a:rPr>
              <a:t>Insertionsort nimmt das erste Element und fügt entweder weitere Elemente sortiert vor oder hinter sich ein. </a:t>
            </a:r>
            <a:endParaRPr lang="en-GB" sz="1800" b="0" strike="noStrike" spc="-1">
              <a:latin typeface="Arial"/>
            </a:endParaRPr>
          </a:p>
        </p:txBody>
      </p:sp>
      <p:sp>
        <p:nvSpPr>
          <p:cNvPr id="96" name="Textfeld 4"/>
          <p:cNvSpPr/>
          <p:nvPr/>
        </p:nvSpPr>
        <p:spPr>
          <a:xfrm>
            <a:off x="265320" y="5421240"/>
            <a:ext cx="96300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1800" b="0" strike="noStrike" spc="-1" dirty="0">
                <a:solidFill>
                  <a:srgbClr val="000000"/>
                </a:solidFill>
                <a:latin typeface="Calibri"/>
              </a:rPr>
              <a:t>Laufzeit:</a:t>
            </a:r>
            <a:endParaRPr lang="en-GB" sz="1800" b="0" strike="noStrike" spc="-1" dirty="0">
              <a:latin typeface="Arial"/>
            </a:endParaRPr>
          </a:p>
        </p:txBody>
      </p:sp>
      <p:sp>
        <p:nvSpPr>
          <p:cNvPr id="5" name="Rechteck 4">
            <a:extLst>
              <a:ext uri="{FF2B5EF4-FFF2-40B4-BE49-F238E27FC236}">
                <a16:creationId xmlns:a16="http://schemas.microsoft.com/office/drawing/2014/main" id="{0274DB6D-BE39-4DAE-990E-381E1AF4EB4D}"/>
              </a:ext>
            </a:extLst>
          </p:cNvPr>
          <p:cNvSpPr/>
          <p:nvPr/>
        </p:nvSpPr>
        <p:spPr>
          <a:xfrm>
            <a:off x="1086655"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6</a:t>
            </a:r>
          </a:p>
        </p:txBody>
      </p:sp>
      <p:sp>
        <p:nvSpPr>
          <p:cNvPr id="6" name="Rechteck 5">
            <a:extLst>
              <a:ext uri="{FF2B5EF4-FFF2-40B4-BE49-F238E27FC236}">
                <a16:creationId xmlns:a16="http://schemas.microsoft.com/office/drawing/2014/main" id="{602CAE73-1295-439B-8DE1-9117CFB8B214}"/>
              </a:ext>
            </a:extLst>
          </p:cNvPr>
          <p:cNvSpPr/>
          <p:nvPr/>
        </p:nvSpPr>
        <p:spPr>
          <a:xfrm>
            <a:off x="2012399"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t>
            </a:r>
          </a:p>
        </p:txBody>
      </p:sp>
      <p:sp>
        <p:nvSpPr>
          <p:cNvPr id="7" name="Rechteck 6">
            <a:extLst>
              <a:ext uri="{FF2B5EF4-FFF2-40B4-BE49-F238E27FC236}">
                <a16:creationId xmlns:a16="http://schemas.microsoft.com/office/drawing/2014/main" id="{5CD58648-1DFF-4E9F-B649-D4D4E954A6CB}"/>
              </a:ext>
            </a:extLst>
          </p:cNvPr>
          <p:cNvSpPr/>
          <p:nvPr/>
        </p:nvSpPr>
        <p:spPr>
          <a:xfrm>
            <a:off x="2938143"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9</a:t>
            </a:r>
          </a:p>
        </p:txBody>
      </p:sp>
      <p:sp>
        <p:nvSpPr>
          <p:cNvPr id="8" name="Rechteck 7">
            <a:extLst>
              <a:ext uri="{FF2B5EF4-FFF2-40B4-BE49-F238E27FC236}">
                <a16:creationId xmlns:a16="http://schemas.microsoft.com/office/drawing/2014/main" id="{EDB0B8B9-C1B5-4431-B064-F26B242328D5}"/>
              </a:ext>
            </a:extLst>
          </p:cNvPr>
          <p:cNvSpPr/>
          <p:nvPr/>
        </p:nvSpPr>
        <p:spPr>
          <a:xfrm>
            <a:off x="3863887"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9" name="Rechteck 8">
            <a:extLst>
              <a:ext uri="{FF2B5EF4-FFF2-40B4-BE49-F238E27FC236}">
                <a16:creationId xmlns:a16="http://schemas.microsoft.com/office/drawing/2014/main" id="{1ED36958-7CA5-4C43-ACFB-C421BCD088DC}"/>
              </a:ext>
            </a:extLst>
          </p:cNvPr>
          <p:cNvSpPr/>
          <p:nvPr/>
        </p:nvSpPr>
        <p:spPr>
          <a:xfrm>
            <a:off x="4789631"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4</a:t>
            </a:r>
          </a:p>
        </p:txBody>
      </p:sp>
      <p:sp>
        <p:nvSpPr>
          <p:cNvPr id="10" name="Rechteck 9">
            <a:extLst>
              <a:ext uri="{FF2B5EF4-FFF2-40B4-BE49-F238E27FC236}">
                <a16:creationId xmlns:a16="http://schemas.microsoft.com/office/drawing/2014/main" id="{4B976392-DF66-4E4F-8BB4-2EE7CACF253D}"/>
              </a:ext>
            </a:extLst>
          </p:cNvPr>
          <p:cNvSpPr/>
          <p:nvPr/>
        </p:nvSpPr>
        <p:spPr>
          <a:xfrm>
            <a:off x="5715375"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7</a:t>
            </a:r>
          </a:p>
        </p:txBody>
      </p:sp>
      <p:sp>
        <p:nvSpPr>
          <p:cNvPr id="11" name="Rechteck 10">
            <a:extLst>
              <a:ext uri="{FF2B5EF4-FFF2-40B4-BE49-F238E27FC236}">
                <a16:creationId xmlns:a16="http://schemas.microsoft.com/office/drawing/2014/main" id="{84FCB017-24F2-482B-9E05-4FA42DF9F552}"/>
              </a:ext>
            </a:extLst>
          </p:cNvPr>
          <p:cNvSpPr/>
          <p:nvPr/>
        </p:nvSpPr>
        <p:spPr>
          <a:xfrm>
            <a:off x="6641119"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sp>
        <p:nvSpPr>
          <p:cNvPr id="12" name="Rechteck 11">
            <a:extLst>
              <a:ext uri="{FF2B5EF4-FFF2-40B4-BE49-F238E27FC236}">
                <a16:creationId xmlns:a16="http://schemas.microsoft.com/office/drawing/2014/main" id="{C7D3362A-47E5-4AAD-8441-876E9B9179A6}"/>
              </a:ext>
            </a:extLst>
          </p:cNvPr>
          <p:cNvSpPr/>
          <p:nvPr/>
        </p:nvSpPr>
        <p:spPr>
          <a:xfrm>
            <a:off x="7566863"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3</a:t>
            </a:r>
          </a:p>
        </p:txBody>
      </p:sp>
      <p:sp>
        <p:nvSpPr>
          <p:cNvPr id="13" name="Rechteck 12">
            <a:extLst>
              <a:ext uri="{FF2B5EF4-FFF2-40B4-BE49-F238E27FC236}">
                <a16:creationId xmlns:a16="http://schemas.microsoft.com/office/drawing/2014/main" id="{ADADF85D-0C04-4A74-8B93-AD8576856670}"/>
              </a:ext>
            </a:extLst>
          </p:cNvPr>
          <p:cNvSpPr/>
          <p:nvPr/>
        </p:nvSpPr>
        <p:spPr>
          <a:xfrm>
            <a:off x="8492607"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10</a:t>
            </a:r>
          </a:p>
        </p:txBody>
      </p:sp>
      <p:sp>
        <p:nvSpPr>
          <p:cNvPr id="14" name="Rechteck 13">
            <a:extLst>
              <a:ext uri="{FF2B5EF4-FFF2-40B4-BE49-F238E27FC236}">
                <a16:creationId xmlns:a16="http://schemas.microsoft.com/office/drawing/2014/main" id="{4BBCB961-602D-4A82-AA0D-90BA15A79BB8}"/>
              </a:ext>
            </a:extLst>
          </p:cNvPr>
          <p:cNvSpPr/>
          <p:nvPr/>
        </p:nvSpPr>
        <p:spPr>
          <a:xfrm>
            <a:off x="9418349" y="3305410"/>
            <a:ext cx="724390" cy="7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A084BF4-BC50-407C-B8F5-61A7FEEE5D89}"/>
              </a:ext>
            </a:extLst>
          </p:cNvPr>
          <p:cNvSpPr txBox="1"/>
          <p:nvPr/>
        </p:nvSpPr>
        <p:spPr>
          <a:xfrm>
            <a:off x="4866336" y="266330"/>
            <a:ext cx="2459328" cy="461665"/>
          </a:xfrm>
          <a:prstGeom prst="rect">
            <a:avLst/>
          </a:prstGeom>
          <a:noFill/>
        </p:spPr>
        <p:txBody>
          <a:bodyPr wrap="none" rtlCol="0">
            <a:spAutoFit/>
          </a:bodyPr>
          <a:lstStyle/>
          <a:p>
            <a:r>
              <a:rPr lang="de-DE" sz="2400" b="1" dirty="0"/>
              <a:t>Implementieren</a:t>
            </a:r>
          </a:p>
        </p:txBody>
      </p:sp>
      <p:sp>
        <p:nvSpPr>
          <p:cNvPr id="5" name="Textfeld 4">
            <a:extLst>
              <a:ext uri="{FF2B5EF4-FFF2-40B4-BE49-F238E27FC236}">
                <a16:creationId xmlns:a16="http://schemas.microsoft.com/office/drawing/2014/main" id="{AFD98709-7AFC-4D69-BC39-ADF71282C3B0}"/>
              </a:ext>
            </a:extLst>
          </p:cNvPr>
          <p:cNvSpPr txBox="1"/>
          <p:nvPr/>
        </p:nvSpPr>
        <p:spPr>
          <a:xfrm>
            <a:off x="79899" y="6334780"/>
            <a:ext cx="3249159" cy="492443"/>
          </a:xfrm>
          <a:prstGeom prst="rect">
            <a:avLst/>
          </a:prstGeom>
          <a:noFill/>
        </p:spPr>
        <p:txBody>
          <a:bodyPr wrap="none" rtlCol="0">
            <a:spAutoFit/>
          </a:bodyPr>
          <a:lstStyle/>
          <a:p>
            <a:r>
              <a:rPr lang="de-DE" sz="1400" dirty="0"/>
              <a:t>Quelle:</a:t>
            </a:r>
          </a:p>
          <a:p>
            <a:r>
              <a:rPr lang="de-DE" sz="1200" dirty="0"/>
              <a:t>https://www.geeksforgeeks.org/insertion-sort/</a:t>
            </a:r>
          </a:p>
        </p:txBody>
      </p:sp>
      <p:sp>
        <p:nvSpPr>
          <p:cNvPr id="2" name="Rectangle 1">
            <a:extLst>
              <a:ext uri="{FF2B5EF4-FFF2-40B4-BE49-F238E27FC236}">
                <a16:creationId xmlns:a16="http://schemas.microsoft.com/office/drawing/2014/main" id="{5C96F905-027E-49C0-BB3C-1ECB20A05F6F}"/>
              </a:ext>
            </a:extLst>
          </p:cNvPr>
          <p:cNvSpPr>
            <a:spLocks noChangeArrowheads="1"/>
          </p:cNvSpPr>
          <p:nvPr/>
        </p:nvSpPr>
        <p:spPr bwMode="auto">
          <a:xfrm>
            <a:off x="1644365" y="471636"/>
            <a:ext cx="3753258"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chemeClr val="tx1"/>
                </a:solidFill>
                <a:effectLst/>
                <a:latin typeface="Consolas" panose="020B0609020204030204" pitchFamily="49" charset="0"/>
              </a:rPr>
              <a:t>class</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InsertionSort</a:t>
            </a: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void</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sort</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n = </a:t>
            </a:r>
            <a:r>
              <a:rPr kumimoji="0" lang="de-DE" altLang="de-DE" sz="1000" b="0" i="0" u="none" strike="noStrike" cap="none" normalizeH="0" baseline="0" dirty="0" err="1">
                <a:ln>
                  <a:noFill/>
                </a:ln>
                <a:solidFill>
                  <a:schemeClr val="tx1"/>
                </a:solidFill>
                <a:effectLst/>
                <a:latin typeface="Consolas" panose="020B0609020204030204" pitchFamily="49" charset="0"/>
              </a:rPr>
              <a:t>arr.length</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for</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i = 1; i &lt; n; ++i)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key</a:t>
            </a:r>
            <a:r>
              <a:rPr kumimoji="0" lang="de-DE" altLang="de-DE" sz="1000" b="0" i="0" u="none" strike="noStrike" cap="none" normalizeH="0" baseline="0" dirty="0">
                <a:ln>
                  <a:noFill/>
                </a:ln>
                <a:solidFill>
                  <a:schemeClr val="tx1"/>
                </a:solidFill>
                <a:effectLst/>
                <a:latin typeface="Consolas" panose="020B0609020204030204" pitchFamily="49" charset="0"/>
              </a:rPr>
              <a:t> =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[i];</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j = i - 1;</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 Move </a:t>
            </a:r>
            <a:r>
              <a:rPr kumimoji="0" lang="de-DE" altLang="de-DE" sz="1000" b="0" i="0" u="none" strike="noStrike" cap="none" normalizeH="0" baseline="0" dirty="0" err="1">
                <a:ln>
                  <a:noFill/>
                </a:ln>
                <a:solidFill>
                  <a:schemeClr val="tx1"/>
                </a:solidFill>
                <a:effectLst/>
                <a:latin typeface="Consolas" panose="020B0609020204030204" pitchFamily="49" charset="0"/>
              </a:rPr>
              <a:t>elements</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of</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[0..i-1], </a:t>
            </a:r>
            <a:r>
              <a:rPr kumimoji="0" lang="de-DE" altLang="de-DE" sz="1000" b="0" i="0" u="none" strike="noStrike" cap="none" normalizeH="0" baseline="0" dirty="0" err="1">
                <a:ln>
                  <a:noFill/>
                </a:ln>
                <a:solidFill>
                  <a:schemeClr val="tx1"/>
                </a:solidFill>
                <a:effectLst/>
                <a:latin typeface="Consolas" panose="020B0609020204030204" pitchFamily="49" charset="0"/>
              </a:rPr>
              <a:t>that</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are</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greater</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than</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key</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to</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one</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position</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ahead</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of</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their</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current</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position</a:t>
            </a: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while</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(j &gt;= 0</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&amp;&amp;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[j] &gt; </a:t>
            </a:r>
            <a:r>
              <a:rPr kumimoji="0" lang="de-DE" altLang="de-DE" sz="1000" b="0" i="0" u="none" strike="noStrike" cap="none" normalizeH="0" baseline="0" dirty="0" err="1">
                <a:ln>
                  <a:noFill/>
                </a:ln>
                <a:solidFill>
                  <a:schemeClr val="tx1"/>
                </a:solidFill>
                <a:effectLst/>
                <a:latin typeface="Consolas" panose="020B0609020204030204" pitchFamily="49" charset="0"/>
              </a:rPr>
              <a:t>key</a:t>
            </a: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[j + 1] =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[j];</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j = j - 1;</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[j + 1] = </a:t>
            </a:r>
            <a:r>
              <a:rPr kumimoji="0" lang="de-DE" altLang="de-DE" sz="1000" b="0" i="0" u="none" strike="noStrike" cap="none" normalizeH="0" baseline="0" dirty="0" err="1">
                <a:ln>
                  <a:noFill/>
                </a:ln>
                <a:solidFill>
                  <a:schemeClr val="tx1"/>
                </a:solidFill>
                <a:effectLst/>
                <a:latin typeface="Consolas" panose="020B0609020204030204" pitchFamily="49" charset="0"/>
              </a:rPr>
              <a:t>key</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 A </a:t>
            </a:r>
            <a:r>
              <a:rPr kumimoji="0" lang="de-DE" altLang="de-DE" sz="1000" b="0" i="0" u="none" strike="noStrike" cap="none" normalizeH="0" baseline="0" dirty="0" err="1">
                <a:ln>
                  <a:noFill/>
                </a:ln>
                <a:solidFill>
                  <a:schemeClr val="tx1"/>
                </a:solidFill>
                <a:effectLst/>
                <a:latin typeface="Consolas" panose="020B0609020204030204" pitchFamily="49" charset="0"/>
              </a:rPr>
              <a:t>utility</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function</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to</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print</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array</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of</a:t>
            </a: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size</a:t>
            </a:r>
            <a:r>
              <a:rPr kumimoji="0" lang="de-DE" altLang="de-DE" sz="1000" b="0" i="0" u="none" strike="noStrike" cap="none" normalizeH="0" baseline="0" dirty="0">
                <a:ln>
                  <a:noFill/>
                </a:ln>
                <a:solidFill>
                  <a:schemeClr val="tx1"/>
                </a:solidFill>
                <a:effectLst/>
                <a:latin typeface="Consolas" panose="020B0609020204030204" pitchFamily="49" charset="0"/>
              </a:rPr>
              <a:t> n*/</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static</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void</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printArray</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n = </a:t>
            </a:r>
            <a:r>
              <a:rPr kumimoji="0" lang="de-DE" altLang="de-DE" sz="1000" b="0" i="0" u="none" strike="noStrike" cap="none" normalizeH="0" baseline="0" dirty="0" err="1">
                <a:ln>
                  <a:noFill/>
                </a:ln>
                <a:solidFill>
                  <a:schemeClr val="tx1"/>
                </a:solidFill>
                <a:effectLst/>
                <a:latin typeface="Consolas" panose="020B0609020204030204" pitchFamily="49" charset="0"/>
              </a:rPr>
              <a:t>arr.length</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for</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i = 0; i &lt; n; ++i)</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System.out.print</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[i] + "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System.out.println</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 Driver </a:t>
            </a:r>
            <a:r>
              <a:rPr kumimoji="0" lang="de-DE" altLang="de-DE" sz="1000" b="0" i="0" u="none" strike="noStrike" cap="none" normalizeH="0" baseline="0" dirty="0" err="1">
                <a:ln>
                  <a:noFill/>
                </a:ln>
                <a:solidFill>
                  <a:schemeClr val="tx1"/>
                </a:solidFill>
                <a:effectLst/>
                <a:latin typeface="Consolas" panose="020B0609020204030204" pitchFamily="49" charset="0"/>
              </a:rPr>
              <a:t>method</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public</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static</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void</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main</a:t>
            </a:r>
            <a:r>
              <a:rPr kumimoji="0" lang="de-DE" altLang="de-DE" sz="1000" b="0" i="0" u="none" strike="noStrike" cap="none" normalizeH="0" baseline="0" dirty="0">
                <a:ln>
                  <a:noFill/>
                </a:ln>
                <a:solidFill>
                  <a:schemeClr val="tx1"/>
                </a:solidFill>
                <a:effectLst/>
                <a:latin typeface="Consolas" panose="020B0609020204030204" pitchFamily="49" charset="0"/>
              </a:rPr>
              <a:t>(String </a:t>
            </a:r>
            <a:r>
              <a:rPr kumimoji="0" lang="de-DE" altLang="de-DE" sz="1000" b="0" i="0" u="none" strike="noStrike" cap="none" normalizeH="0" baseline="0" dirty="0" err="1">
                <a:ln>
                  <a:noFill/>
                </a:ln>
                <a:solidFill>
                  <a:schemeClr val="tx1"/>
                </a:solidFill>
                <a:effectLst/>
                <a:latin typeface="Consolas" panose="020B0609020204030204" pitchFamily="49" charset="0"/>
              </a:rPr>
              <a:t>args</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int</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 = { 12, 11, 13, 5, 6</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InsertionSort</a:t>
            </a:r>
            <a:r>
              <a:rPr kumimoji="0" lang="de-DE" altLang="de-DE" sz="1000" b="0" i="0" u="none" strike="noStrike" cap="none" normalizeH="0" baseline="0" dirty="0">
                <a:ln>
                  <a:noFill/>
                </a:ln>
                <a:solidFill>
                  <a:schemeClr val="tx1"/>
                </a:solidFill>
                <a:effectLst/>
                <a:latin typeface="Consolas" panose="020B0609020204030204" pitchFamily="49" charset="0"/>
              </a:rPr>
              <a:t> ob = </a:t>
            </a:r>
            <a:r>
              <a:rPr kumimoji="0" lang="de-DE" altLang="de-DE" sz="1000" b="0" i="0" u="none" strike="noStrike" cap="none" normalizeH="0" baseline="0" dirty="0" err="1">
                <a:ln>
                  <a:noFill/>
                </a:ln>
                <a:solidFill>
                  <a:schemeClr val="tx1"/>
                </a:solidFill>
                <a:effectLst/>
                <a:latin typeface="Consolas" panose="020B0609020204030204" pitchFamily="49" charset="0"/>
              </a:rPr>
              <a:t>new</a:t>
            </a:r>
            <a:r>
              <a:rPr kumimoji="0" lang="de-DE" altLang="de-DE" sz="8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InsertionSort</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ob.sort</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r>
              <a:rPr kumimoji="0" lang="de-DE" altLang="de-DE" sz="1000" b="0" i="0" u="none" strike="noStrike" cap="none" normalizeH="0" baseline="0" dirty="0" err="1">
                <a:ln>
                  <a:noFill/>
                </a:ln>
                <a:solidFill>
                  <a:schemeClr val="tx1"/>
                </a:solidFill>
                <a:effectLst/>
                <a:latin typeface="Consolas" panose="020B0609020204030204" pitchFamily="49" charset="0"/>
              </a:rPr>
              <a:t>printArray</a:t>
            </a:r>
            <a:r>
              <a:rPr kumimoji="0" lang="de-DE" altLang="de-DE" sz="1000" b="0" i="0" u="none" strike="noStrike" cap="none" normalizeH="0" baseline="0" dirty="0">
                <a:ln>
                  <a:noFill/>
                </a:ln>
                <a:solidFill>
                  <a:schemeClr val="tx1"/>
                </a:solidFill>
                <a:effectLst/>
                <a:latin typeface="Consolas" panose="020B0609020204030204" pitchFamily="49" charset="0"/>
              </a:rPr>
              <a:t>(</a:t>
            </a:r>
            <a:r>
              <a:rPr kumimoji="0" lang="de-DE" altLang="de-DE" sz="1000" b="0" i="0" u="none" strike="noStrike" cap="none" normalizeH="0" baseline="0" dirty="0" err="1">
                <a:ln>
                  <a:noFill/>
                </a:ln>
                <a:solidFill>
                  <a:schemeClr val="tx1"/>
                </a:solidFill>
                <a:effectLst/>
                <a:latin typeface="Consolas" panose="020B0609020204030204" pitchFamily="49" charset="0"/>
              </a:rPr>
              <a:t>arr</a:t>
            </a: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    }</a:t>
            </a:r>
            <a:endParaRPr kumimoji="0" lang="de-DE" altLang="de-DE"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chemeClr val="tx1"/>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20817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2550</Words>
  <Application>Microsoft Office PowerPoint</Application>
  <PresentationFormat>Breitbild</PresentationFormat>
  <Paragraphs>265</Paragraphs>
  <Slides>14</Slides>
  <Notes>0</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14</vt:i4>
      </vt:variant>
    </vt:vector>
  </HeadingPairs>
  <TitlesOfParts>
    <vt:vector size="25" baseType="lpstr">
      <vt:lpstr>Arial</vt:lpstr>
      <vt:lpstr>Arial Unicode MS</vt:lpstr>
      <vt:lpstr>Calibri</vt:lpstr>
      <vt:lpstr>Calibri Light</vt:lpstr>
      <vt:lpstr>Consolas</vt:lpstr>
      <vt:lpstr>DejaVu Sans</vt:lpstr>
      <vt:lpstr>Symbol</vt:lpstr>
      <vt:lpstr>Times New Roman</vt:lpstr>
      <vt:lpstr>Wingdings</vt:lpstr>
      <vt:lpstr>Office Theme</vt:lpstr>
      <vt:lpstr>Office Theme</vt:lpstr>
      <vt:lpstr>Algorithmik</vt:lpstr>
      <vt:lpstr>Inhalt</vt:lpstr>
      <vt:lpstr>Sortieren einfache dynamische Liste</vt:lpstr>
      <vt:lpstr>Bubblesort</vt:lpstr>
      <vt:lpstr>PowerPoint-Präsentation</vt:lpstr>
      <vt:lpstr>Selectionsort</vt:lpstr>
      <vt:lpstr>PowerPoint-Präsentation</vt:lpstr>
      <vt:lpstr>Insertionsort</vt:lpstr>
      <vt:lpstr>PowerPoint-Präsentation</vt:lpstr>
      <vt:lpstr>Quicksort</vt:lpstr>
      <vt:lpstr>PowerPoint-Präsentation</vt:lpstr>
      <vt:lpstr>Suchalgorithmen</vt:lpstr>
      <vt:lpstr>Linearsearch</vt:lpstr>
      <vt:lpstr>Binarysearch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Such- und Sortieralgorithmen</dc:title>
  <dc:subject/>
  <dc:creator>Frei</dc:creator>
  <dc:description/>
  <cp:lastModifiedBy>Frei</cp:lastModifiedBy>
  <cp:revision>19</cp:revision>
  <dcterms:created xsi:type="dcterms:W3CDTF">2022-01-27T20:35:57Z</dcterms:created>
  <dcterms:modified xsi:type="dcterms:W3CDTF">2022-05-07T22:02:54Z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10</vt:i4>
  </property>
</Properties>
</file>