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70" r:id="rId7"/>
    <p:sldId id="263" r:id="rId8"/>
    <p:sldId id="260" r:id="rId9"/>
    <p:sldId id="262" r:id="rId10"/>
    <p:sldId id="264" r:id="rId11"/>
    <p:sldId id="265" r:id="rId12"/>
    <p:sldId id="261" r:id="rId13"/>
    <p:sldId id="269" r:id="rId14"/>
    <p:sldId id="266" r:id="rId15"/>
    <p:sldId id="267"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A57F71F-2449-4368-A51A-B3B123DAC21A}">
          <p14:sldIdLst>
            <p14:sldId id="256"/>
            <p14:sldId id="257"/>
            <p14:sldId id="258"/>
            <p14:sldId id="259"/>
            <p14:sldId id="268"/>
            <p14:sldId id="270"/>
            <p14:sldId id="263"/>
            <p14:sldId id="260"/>
            <p14:sldId id="262"/>
            <p14:sldId id="264"/>
            <p14:sldId id="265"/>
            <p14:sldId id="261"/>
            <p14:sldId id="269"/>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E6E"/>
    <a:srgbClr val="8FAADC"/>
    <a:srgbClr val="CE5421"/>
    <a:srgbClr val="F0E5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34FF6-906B-4B86-BBA5-F38B8ECE29F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8C18026-400D-4D5E-B103-2D85165A2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58E11FF-0977-402C-8662-19FD19F550D1}"/>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5" name="Fußzeilenplatzhalter 4">
            <a:extLst>
              <a:ext uri="{FF2B5EF4-FFF2-40B4-BE49-F238E27FC236}">
                <a16:creationId xmlns:a16="http://schemas.microsoft.com/office/drawing/2014/main" id="{1EB6C8A3-4559-4601-B31F-F300FB910E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29D25F-BF5B-4172-AEE3-A1DE544B4A82}"/>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30374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62ABC-54F6-45BE-A83C-EE5C2DDA34A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23D8536-C252-4EB8-A4C4-24928C7551E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77A4F4B-8781-485F-B040-E19D81534D19}"/>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5" name="Fußzeilenplatzhalter 4">
            <a:extLst>
              <a:ext uri="{FF2B5EF4-FFF2-40B4-BE49-F238E27FC236}">
                <a16:creationId xmlns:a16="http://schemas.microsoft.com/office/drawing/2014/main" id="{C0C8D3BE-954B-47AF-B906-C54D3721C5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924DB7-DDAC-4D46-AA70-6DAD11F29C7D}"/>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1253911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B5A47A5-9BCE-43E9-AE14-0041E7F89F0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44DCCA6F-F3F0-4F5E-8DF7-333808A5402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03564C-FAE7-4439-82F4-2BC84A0BF04D}"/>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5" name="Fußzeilenplatzhalter 4">
            <a:extLst>
              <a:ext uri="{FF2B5EF4-FFF2-40B4-BE49-F238E27FC236}">
                <a16:creationId xmlns:a16="http://schemas.microsoft.com/office/drawing/2014/main" id="{F49C5A7B-F4C0-4729-8E6A-69AD341308B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31CECD6-F7C7-4122-A79D-0EFCC6BF2E7A}"/>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314710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86364B-5FE6-427A-A58B-130734A15D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F345316-4A56-4A58-9616-811EBBA8BCF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4245C0-F508-44ED-9B9A-E0C115B68CB4}"/>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5" name="Fußzeilenplatzhalter 4">
            <a:extLst>
              <a:ext uri="{FF2B5EF4-FFF2-40B4-BE49-F238E27FC236}">
                <a16:creationId xmlns:a16="http://schemas.microsoft.com/office/drawing/2014/main" id="{1064092A-86D8-470A-A992-1D2A9CA3DB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97A9D6-6FA9-4B4B-8BD6-CE37AC4EB150}"/>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63417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398F6-4CFB-42AF-AB6A-67F5A691CF6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8AF348-C840-4993-A222-5E325462CF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8612A82-2820-4B02-AC7B-41D59E3BDE74}"/>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5" name="Fußzeilenplatzhalter 4">
            <a:extLst>
              <a:ext uri="{FF2B5EF4-FFF2-40B4-BE49-F238E27FC236}">
                <a16:creationId xmlns:a16="http://schemas.microsoft.com/office/drawing/2014/main" id="{17AD8388-E24C-4431-AAA8-4054B1CB1A6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71BC25-38CC-4E36-BCB4-83B8EBC5974E}"/>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2543489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2784E1-B691-4C83-A4D8-4EFA18A6213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698597-E9B1-44FF-97A6-08ED2DD5C18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535525-1817-4FD3-AD65-C34559D3E6F7}"/>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3C65663-BBBC-4280-871D-6180A1EF07F0}"/>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6" name="Fußzeilenplatzhalter 5">
            <a:extLst>
              <a:ext uri="{FF2B5EF4-FFF2-40B4-BE49-F238E27FC236}">
                <a16:creationId xmlns:a16="http://schemas.microsoft.com/office/drawing/2014/main" id="{9E354447-BF0B-4E0D-A882-8DF2F6DFB0B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BE3FE53-F877-4832-A5F6-DD4B31764440}"/>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43073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EEBE9-CD9F-4A36-90AA-4EBB235AA42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89E95C1-7934-4D7A-9C93-0257F6C0C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27F21EB-A262-4672-85BD-D754398AA29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47C2249-F96E-49C6-BDED-C4CEBF9900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6CFC080-5279-4FD0-8B66-FF4AE831D54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143295CE-DF40-49B3-9BF4-56259A447EBB}"/>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8" name="Fußzeilenplatzhalter 7">
            <a:extLst>
              <a:ext uri="{FF2B5EF4-FFF2-40B4-BE49-F238E27FC236}">
                <a16:creationId xmlns:a16="http://schemas.microsoft.com/office/drawing/2014/main" id="{3C1D1F8B-B5F5-4AEC-BBE0-5CC98FDC3418}"/>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0472F39-E7CA-48B4-9E95-C406C85923D8}"/>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253563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06F87-0D85-417C-B099-9199A038DB1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51633D4-2893-47A1-AEDD-2BAF74EFAB0D}"/>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4" name="Fußzeilenplatzhalter 3">
            <a:extLst>
              <a:ext uri="{FF2B5EF4-FFF2-40B4-BE49-F238E27FC236}">
                <a16:creationId xmlns:a16="http://schemas.microsoft.com/office/drawing/2014/main" id="{07F31887-9C3C-44DD-916D-268C9ED3792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77CD86B-CB1D-4261-8C8A-C20975632BD2}"/>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271909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1AAA1F9-D473-4FC3-B459-B8BBC421346F}"/>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3" name="Fußzeilenplatzhalter 2">
            <a:extLst>
              <a:ext uri="{FF2B5EF4-FFF2-40B4-BE49-F238E27FC236}">
                <a16:creationId xmlns:a16="http://schemas.microsoft.com/office/drawing/2014/main" id="{FEE11DBB-2572-45D3-B9EC-DF138DC874D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6A0DD49D-38AE-4C9E-8861-6A5F6E4EB955}"/>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383250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5C76E-7747-45F1-B843-93981D71952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D66E18A-11EA-405E-9BEE-D70DC0A22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CCB60A0-A653-40F0-AB04-FF85DEB0A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1963697-748D-492B-90AB-8F6D619AD0C5}"/>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6" name="Fußzeilenplatzhalter 5">
            <a:extLst>
              <a:ext uri="{FF2B5EF4-FFF2-40B4-BE49-F238E27FC236}">
                <a16:creationId xmlns:a16="http://schemas.microsoft.com/office/drawing/2014/main" id="{8F63E7D6-BB72-4A4C-BA1F-EBEE85D15F6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6117796-7B8B-45A8-9ECB-B757875700E6}"/>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54640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00B2A-48AF-4C12-939A-7F91B74111F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8E13231-F25F-40E7-9A79-BDB706609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07758F0-DFFC-4598-808E-2EE6C9617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70B006A-1785-4115-8B13-3A4C9FFC0A33}"/>
              </a:ext>
            </a:extLst>
          </p:cNvPr>
          <p:cNvSpPr>
            <a:spLocks noGrp="1"/>
          </p:cNvSpPr>
          <p:nvPr>
            <p:ph type="dt" sz="half" idx="10"/>
          </p:nvPr>
        </p:nvSpPr>
        <p:spPr/>
        <p:txBody>
          <a:bodyPr/>
          <a:lstStyle/>
          <a:p>
            <a:fld id="{86C0A107-932F-4F75-9D1D-27987C070C27}" type="datetimeFigureOut">
              <a:rPr lang="de-DE" smtClean="0"/>
              <a:t>07.05.2022</a:t>
            </a:fld>
            <a:endParaRPr lang="de-DE"/>
          </a:p>
        </p:txBody>
      </p:sp>
      <p:sp>
        <p:nvSpPr>
          <p:cNvPr id="6" name="Fußzeilenplatzhalter 5">
            <a:extLst>
              <a:ext uri="{FF2B5EF4-FFF2-40B4-BE49-F238E27FC236}">
                <a16:creationId xmlns:a16="http://schemas.microsoft.com/office/drawing/2014/main" id="{F472392A-561A-419E-B96E-7A903E541D6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6FBCE0D-742A-4C0B-962D-517DD687F6A6}"/>
              </a:ext>
            </a:extLst>
          </p:cNvPr>
          <p:cNvSpPr>
            <a:spLocks noGrp="1"/>
          </p:cNvSpPr>
          <p:nvPr>
            <p:ph type="sldNum" sz="quarter" idx="12"/>
          </p:nvPr>
        </p:nvSpPr>
        <p:spPr/>
        <p:txBody>
          <a:bodyPr/>
          <a:lstStyle/>
          <a:p>
            <a:fld id="{E9880C7B-966C-477B-80FA-71711CC4AFBB}" type="slidenum">
              <a:rPr lang="de-DE" smtClean="0"/>
              <a:t>‹Nr.›</a:t>
            </a:fld>
            <a:endParaRPr lang="de-DE"/>
          </a:p>
        </p:txBody>
      </p:sp>
    </p:spTree>
    <p:extLst>
      <p:ext uri="{BB962C8B-B14F-4D97-AF65-F5344CB8AC3E}">
        <p14:creationId xmlns:p14="http://schemas.microsoft.com/office/powerpoint/2010/main" val="506105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8254E1E-4AF6-48E2-9967-5CE25BF32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4CBF139-ABBD-436F-9619-50797631E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A63C46-0BFA-4E55-AE6F-59646FD32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C0A107-932F-4F75-9D1D-27987C070C27}" type="datetimeFigureOut">
              <a:rPr lang="de-DE" smtClean="0"/>
              <a:t>07.05.2022</a:t>
            </a:fld>
            <a:endParaRPr lang="de-DE"/>
          </a:p>
        </p:txBody>
      </p:sp>
      <p:sp>
        <p:nvSpPr>
          <p:cNvPr id="5" name="Fußzeilenplatzhalter 4">
            <a:extLst>
              <a:ext uri="{FF2B5EF4-FFF2-40B4-BE49-F238E27FC236}">
                <a16:creationId xmlns:a16="http://schemas.microsoft.com/office/drawing/2014/main" id="{6CD76899-75EE-4092-B02A-061D48EB6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A10C13CC-DE78-44CC-A5B8-3B7DBBA29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80C7B-966C-477B-80FA-71711CC4AFBB}" type="slidenum">
              <a:rPr lang="de-DE" smtClean="0"/>
              <a:t>‹Nr.›</a:t>
            </a:fld>
            <a:endParaRPr lang="de-DE"/>
          </a:p>
        </p:txBody>
      </p:sp>
    </p:spTree>
    <p:extLst>
      <p:ext uri="{BB962C8B-B14F-4D97-AF65-F5344CB8AC3E}">
        <p14:creationId xmlns:p14="http://schemas.microsoft.com/office/powerpoint/2010/main" val="2609336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pieren 16">
            <a:extLst>
              <a:ext uri="{FF2B5EF4-FFF2-40B4-BE49-F238E27FC236}">
                <a16:creationId xmlns:a16="http://schemas.microsoft.com/office/drawing/2014/main" id="{F3880E63-C7D4-4E18-B088-EB1CAE56CE17}"/>
              </a:ext>
            </a:extLst>
          </p:cNvPr>
          <p:cNvGrpSpPr/>
          <p:nvPr/>
        </p:nvGrpSpPr>
        <p:grpSpPr>
          <a:xfrm>
            <a:off x="-8390" y="-8389"/>
            <a:ext cx="12200389" cy="6866389"/>
            <a:chOff x="-8390" y="-8389"/>
            <a:chExt cx="12200389" cy="6866389"/>
          </a:xfrm>
        </p:grpSpPr>
        <p:pic>
          <p:nvPicPr>
            <p:cNvPr id="1026" name="Picture 2">
              <a:extLst>
                <a:ext uri="{FF2B5EF4-FFF2-40B4-BE49-F238E27FC236}">
                  <a16:creationId xmlns:a16="http://schemas.microsoft.com/office/drawing/2014/main" id="{7320FC66-E9D1-4B1F-9D0B-47EE7E600B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890"/>
            <a:stretch/>
          </p:blipFill>
          <p:spPr bwMode="auto">
            <a:xfrm>
              <a:off x="-8390" y="-8389"/>
              <a:ext cx="12200389" cy="6866389"/>
            </a:xfrm>
            <a:prstGeom prst="rect">
              <a:avLst/>
            </a:prstGeom>
            <a:noFill/>
            <a:extLst>
              <a:ext uri="{909E8E84-426E-40DD-AFC4-6F175D3DCCD1}">
                <a14:hiddenFill xmlns:a14="http://schemas.microsoft.com/office/drawing/2010/main">
                  <a:solidFill>
                    <a:srgbClr val="FFFFFF"/>
                  </a:solidFill>
                </a14:hiddenFill>
              </a:ext>
            </a:extLst>
          </p:spPr>
        </p:pic>
        <p:sp>
          <p:nvSpPr>
            <p:cNvPr id="16" name="Rechteck 15">
              <a:extLst>
                <a:ext uri="{FF2B5EF4-FFF2-40B4-BE49-F238E27FC236}">
                  <a16:creationId xmlns:a16="http://schemas.microsoft.com/office/drawing/2014/main" id="{14F297BD-F838-49D4-9E85-1D1CDC78A9EC}"/>
                </a:ext>
              </a:extLst>
            </p:cNvPr>
            <p:cNvSpPr/>
            <p:nvPr/>
          </p:nvSpPr>
          <p:spPr>
            <a:xfrm>
              <a:off x="3849189" y="1584960"/>
              <a:ext cx="508000" cy="274630"/>
            </a:xfrm>
            <a:prstGeom prst="rect">
              <a:avLst/>
            </a:prstGeom>
            <a:solidFill>
              <a:srgbClr val="CE5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FDECEEC-FCBE-4665-BDFA-21DFE16CFF03}"/>
                </a:ext>
              </a:extLst>
            </p:cNvPr>
            <p:cNvSpPr/>
            <p:nvPr/>
          </p:nvSpPr>
          <p:spPr>
            <a:xfrm>
              <a:off x="7817395" y="1586877"/>
              <a:ext cx="623342" cy="274630"/>
            </a:xfrm>
            <a:prstGeom prst="rect">
              <a:avLst/>
            </a:prstGeom>
            <a:solidFill>
              <a:srgbClr val="CE5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5" name="Gruppieren 14">
              <a:extLst>
                <a:ext uri="{FF2B5EF4-FFF2-40B4-BE49-F238E27FC236}">
                  <a16:creationId xmlns:a16="http://schemas.microsoft.com/office/drawing/2014/main" id="{1ACFD025-F1F8-406E-ABD2-CDF93027D84C}"/>
                </a:ext>
              </a:extLst>
            </p:cNvPr>
            <p:cNvGrpSpPr/>
            <p:nvPr/>
          </p:nvGrpSpPr>
          <p:grpSpPr>
            <a:xfrm>
              <a:off x="3125011" y="1071156"/>
              <a:ext cx="6264634" cy="788434"/>
              <a:chOff x="2863754" y="3849524"/>
              <a:chExt cx="6264634" cy="666179"/>
            </a:xfrm>
          </p:grpSpPr>
          <p:sp>
            <p:nvSpPr>
              <p:cNvPr id="12" name="Freihandform: Form 11">
                <a:extLst>
                  <a:ext uri="{FF2B5EF4-FFF2-40B4-BE49-F238E27FC236}">
                    <a16:creationId xmlns:a16="http://schemas.microsoft.com/office/drawing/2014/main" id="{C27B0D14-B688-456F-900E-EEDF7144DDD8}"/>
                  </a:ext>
                </a:extLst>
              </p:cNvPr>
              <p:cNvSpPr/>
              <p:nvPr/>
            </p:nvSpPr>
            <p:spPr>
              <a:xfrm>
                <a:off x="2863754" y="3912079"/>
                <a:ext cx="508000" cy="603624"/>
              </a:xfrm>
              <a:custGeom>
                <a:avLst/>
                <a:gdLst>
                  <a:gd name="connsiteX0" fmla="*/ 502023 w 508000"/>
                  <a:gd name="connsiteY0" fmla="*/ 519953 h 603624"/>
                  <a:gd name="connsiteX1" fmla="*/ 502023 w 508000"/>
                  <a:gd name="connsiteY1" fmla="*/ 603624 h 603624"/>
                  <a:gd name="connsiteX2" fmla="*/ 0 w 508000"/>
                  <a:gd name="connsiteY2" fmla="*/ 603624 h 603624"/>
                  <a:gd name="connsiteX3" fmla="*/ 185270 w 508000"/>
                  <a:gd name="connsiteY3" fmla="*/ 298824 h 603624"/>
                  <a:gd name="connsiteX4" fmla="*/ 5976 w 508000"/>
                  <a:gd name="connsiteY4" fmla="*/ 0 h 603624"/>
                  <a:gd name="connsiteX5" fmla="*/ 508000 w 508000"/>
                  <a:gd name="connsiteY5" fmla="*/ 0 h 603624"/>
                  <a:gd name="connsiteX6" fmla="*/ 502023 w 508000"/>
                  <a:gd name="connsiteY6" fmla="*/ 519953 h 60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0" h="603624">
                    <a:moveTo>
                      <a:pt x="502023" y="519953"/>
                    </a:moveTo>
                    <a:lnTo>
                      <a:pt x="502023" y="603624"/>
                    </a:lnTo>
                    <a:lnTo>
                      <a:pt x="0" y="603624"/>
                    </a:lnTo>
                    <a:lnTo>
                      <a:pt x="185270" y="298824"/>
                    </a:lnTo>
                    <a:lnTo>
                      <a:pt x="5976" y="0"/>
                    </a:lnTo>
                    <a:lnTo>
                      <a:pt x="508000" y="0"/>
                    </a:lnTo>
                    <a:cubicBezTo>
                      <a:pt x="506008" y="173318"/>
                      <a:pt x="504015" y="346635"/>
                      <a:pt x="502023" y="519953"/>
                    </a:cubicBezTo>
                    <a:close/>
                  </a:path>
                </a:pathLst>
              </a:custGeom>
              <a:solidFill>
                <a:srgbClr val="F0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4" name="Freihandform: Form 13">
                <a:extLst>
                  <a:ext uri="{FF2B5EF4-FFF2-40B4-BE49-F238E27FC236}">
                    <a16:creationId xmlns:a16="http://schemas.microsoft.com/office/drawing/2014/main" id="{AB8699CE-D428-460D-93BA-F0854621A546}"/>
                  </a:ext>
                </a:extLst>
              </p:cNvPr>
              <p:cNvSpPr/>
              <p:nvPr/>
            </p:nvSpPr>
            <p:spPr>
              <a:xfrm flipH="1">
                <a:off x="8620388" y="3912079"/>
                <a:ext cx="508000" cy="603624"/>
              </a:xfrm>
              <a:custGeom>
                <a:avLst/>
                <a:gdLst>
                  <a:gd name="connsiteX0" fmla="*/ 502023 w 508000"/>
                  <a:gd name="connsiteY0" fmla="*/ 519953 h 603624"/>
                  <a:gd name="connsiteX1" fmla="*/ 502023 w 508000"/>
                  <a:gd name="connsiteY1" fmla="*/ 603624 h 603624"/>
                  <a:gd name="connsiteX2" fmla="*/ 0 w 508000"/>
                  <a:gd name="connsiteY2" fmla="*/ 603624 h 603624"/>
                  <a:gd name="connsiteX3" fmla="*/ 185270 w 508000"/>
                  <a:gd name="connsiteY3" fmla="*/ 298824 h 603624"/>
                  <a:gd name="connsiteX4" fmla="*/ 5976 w 508000"/>
                  <a:gd name="connsiteY4" fmla="*/ 0 h 603624"/>
                  <a:gd name="connsiteX5" fmla="*/ 508000 w 508000"/>
                  <a:gd name="connsiteY5" fmla="*/ 0 h 603624"/>
                  <a:gd name="connsiteX6" fmla="*/ 502023 w 508000"/>
                  <a:gd name="connsiteY6" fmla="*/ 519953 h 60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000" h="603624">
                    <a:moveTo>
                      <a:pt x="502023" y="519953"/>
                    </a:moveTo>
                    <a:lnTo>
                      <a:pt x="502023" y="603624"/>
                    </a:lnTo>
                    <a:lnTo>
                      <a:pt x="0" y="603624"/>
                    </a:lnTo>
                    <a:lnTo>
                      <a:pt x="185270" y="298824"/>
                    </a:lnTo>
                    <a:lnTo>
                      <a:pt x="5976" y="0"/>
                    </a:lnTo>
                    <a:lnTo>
                      <a:pt x="508000" y="0"/>
                    </a:lnTo>
                    <a:cubicBezTo>
                      <a:pt x="506008" y="173318"/>
                      <a:pt x="504015" y="346635"/>
                      <a:pt x="502023" y="519953"/>
                    </a:cubicBezTo>
                    <a:close/>
                  </a:path>
                </a:pathLst>
              </a:custGeom>
              <a:solidFill>
                <a:srgbClr val="F0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11" name="Rechteck 10">
                <a:extLst>
                  <a:ext uri="{FF2B5EF4-FFF2-40B4-BE49-F238E27FC236}">
                    <a16:creationId xmlns:a16="http://schemas.microsoft.com/office/drawing/2014/main" id="{26CFE2A0-6F0B-4B01-BA94-766DDCF45433}"/>
                  </a:ext>
                </a:extLst>
              </p:cNvPr>
              <p:cNvSpPr/>
              <p:nvPr/>
            </p:nvSpPr>
            <p:spPr>
              <a:xfrm>
                <a:off x="3164230" y="3849524"/>
                <a:ext cx="5663682" cy="550507"/>
              </a:xfrm>
              <a:prstGeom prst="rect">
                <a:avLst/>
              </a:prstGeom>
              <a:solidFill>
                <a:srgbClr val="F0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8" name="Textfeld 7">
              <a:extLst>
                <a:ext uri="{FF2B5EF4-FFF2-40B4-BE49-F238E27FC236}">
                  <a16:creationId xmlns:a16="http://schemas.microsoft.com/office/drawing/2014/main" id="{77AE43E7-4A99-4C57-86D6-0DF047444BFF}"/>
                </a:ext>
              </a:extLst>
            </p:cNvPr>
            <p:cNvSpPr txBox="1"/>
            <p:nvPr/>
          </p:nvSpPr>
          <p:spPr>
            <a:xfrm>
              <a:off x="4073919" y="1076359"/>
              <a:ext cx="4807726" cy="646331"/>
            </a:xfrm>
            <a:prstGeom prst="rect">
              <a:avLst/>
            </a:prstGeom>
            <a:noFill/>
          </p:spPr>
          <p:txBody>
            <a:bodyPr wrap="none" rtlCol="0">
              <a:spAutoFit/>
            </a:bodyPr>
            <a:lstStyle/>
            <a:p>
              <a:r>
                <a:rPr lang="de-DE" sz="3600" b="1" dirty="0">
                  <a:latin typeface="Arial Black" panose="020B0A04020102020204" pitchFamily="34" charset="0"/>
                </a:rPr>
                <a:t>O</a:t>
              </a:r>
              <a:r>
                <a:rPr lang="de-DE" sz="2400" dirty="0">
                  <a:latin typeface="Arial" panose="020B0604020202020204" pitchFamily="34" charset="0"/>
                  <a:cs typeface="Arial" panose="020B0604020202020204" pitchFamily="34" charset="0"/>
                </a:rPr>
                <a:t>bject</a:t>
              </a:r>
              <a:r>
                <a:rPr lang="de-DE" sz="3600" b="1" dirty="0">
                  <a:latin typeface="Arial Black" panose="020B0A04020102020204" pitchFamily="34" charset="0"/>
                </a:rPr>
                <a:t> O</a:t>
              </a:r>
              <a:r>
                <a:rPr lang="de-DE" sz="2400" dirty="0">
                  <a:latin typeface="Arial" panose="020B0604020202020204" pitchFamily="34" charset="0"/>
                  <a:cs typeface="Arial" panose="020B0604020202020204" pitchFamily="34" charset="0"/>
                </a:rPr>
                <a:t>riented</a:t>
              </a:r>
              <a:r>
                <a:rPr lang="de-DE" sz="3600" b="1" dirty="0">
                  <a:latin typeface="Arial Black" panose="020B0A04020102020204" pitchFamily="34" charset="0"/>
                </a:rPr>
                <a:t> </a:t>
              </a:r>
              <a:r>
                <a:rPr lang="de-DE" sz="3600" b="1" dirty="0">
                  <a:latin typeface="Arial Black" panose="020B0A04020102020204" pitchFamily="34" charset="0"/>
                  <a:cs typeface="Arial" panose="020B0604020202020204" pitchFamily="34" charset="0"/>
                </a:rPr>
                <a:t>P</a:t>
              </a:r>
              <a:r>
                <a:rPr lang="de-DE" sz="2400" dirty="0">
                  <a:latin typeface="Arial" panose="020B0604020202020204" pitchFamily="34" charset="0"/>
                  <a:cs typeface="Arial" panose="020B0604020202020204" pitchFamily="34" charset="0"/>
                </a:rPr>
                <a:t>rogramming</a:t>
              </a:r>
              <a:endParaRPr lang="de-DE" sz="36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1639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CE7BC-D855-4B20-8877-C9DD44CF4F9D}"/>
              </a:ext>
            </a:extLst>
          </p:cNvPr>
          <p:cNvSpPr>
            <a:spLocks noGrp="1"/>
          </p:cNvSpPr>
          <p:nvPr>
            <p:ph type="title"/>
          </p:nvPr>
        </p:nvSpPr>
        <p:spPr/>
        <p:txBody>
          <a:bodyPr/>
          <a:lstStyle/>
          <a:p>
            <a:r>
              <a:rPr lang="de-DE" dirty="0"/>
              <a:t>Beziehungen</a:t>
            </a:r>
            <a:br>
              <a:rPr lang="de-DE" dirty="0"/>
            </a:br>
            <a:r>
              <a:rPr lang="de-DE" sz="2800" dirty="0">
                <a:solidFill>
                  <a:schemeClr val="bg1">
                    <a:lumMod val="75000"/>
                  </a:schemeClr>
                </a:solidFill>
              </a:rPr>
              <a:t>- Aggregation -</a:t>
            </a:r>
            <a:endParaRPr lang="de-DE" dirty="0">
              <a:solidFill>
                <a:schemeClr val="bg1">
                  <a:lumMod val="75000"/>
                </a:schemeClr>
              </a:solidFill>
            </a:endParaRPr>
          </a:p>
        </p:txBody>
      </p:sp>
      <p:sp>
        <p:nvSpPr>
          <p:cNvPr id="16" name="Textfeld 15">
            <a:extLst>
              <a:ext uri="{FF2B5EF4-FFF2-40B4-BE49-F238E27FC236}">
                <a16:creationId xmlns:a16="http://schemas.microsoft.com/office/drawing/2014/main" id="{9C78366B-AE22-4D47-8276-EEA91EEA3145}"/>
              </a:ext>
            </a:extLst>
          </p:cNvPr>
          <p:cNvSpPr txBox="1"/>
          <p:nvPr/>
        </p:nvSpPr>
        <p:spPr>
          <a:xfrm>
            <a:off x="1282354" y="5517654"/>
            <a:ext cx="9823796" cy="923330"/>
          </a:xfrm>
          <a:prstGeom prst="rect">
            <a:avLst/>
          </a:prstGeom>
          <a:noFill/>
        </p:spPr>
        <p:txBody>
          <a:bodyPr wrap="square" rtlCol="0">
            <a:spAutoFit/>
          </a:bodyPr>
          <a:lstStyle/>
          <a:p>
            <a:r>
              <a:rPr lang="de-DE" b="1" dirty="0"/>
              <a:t>Aggregation:</a:t>
            </a:r>
          </a:p>
          <a:p>
            <a:r>
              <a:rPr lang="de-DE" dirty="0"/>
              <a:t>Man nennt eine Beziehung Aggregation, wenn eine Klasse eine andere verwaltet (in einer Liste oder das erste Element einer dynamischen Liste).</a:t>
            </a:r>
          </a:p>
        </p:txBody>
      </p:sp>
      <p:grpSp>
        <p:nvGrpSpPr>
          <p:cNvPr id="13" name="Gruppieren 12">
            <a:extLst>
              <a:ext uri="{FF2B5EF4-FFF2-40B4-BE49-F238E27FC236}">
                <a16:creationId xmlns:a16="http://schemas.microsoft.com/office/drawing/2014/main" id="{9E812677-9616-4027-B48A-F5FF14FEA38E}"/>
              </a:ext>
            </a:extLst>
          </p:cNvPr>
          <p:cNvGrpSpPr/>
          <p:nvPr/>
        </p:nvGrpSpPr>
        <p:grpSpPr>
          <a:xfrm>
            <a:off x="6096000" y="2058743"/>
            <a:ext cx="5115817" cy="2786261"/>
            <a:chOff x="2921659" y="2031025"/>
            <a:chExt cx="5115817" cy="2786261"/>
          </a:xfrm>
        </p:grpSpPr>
        <p:grpSp>
          <p:nvGrpSpPr>
            <p:cNvPr id="17" name="Gruppieren 16">
              <a:extLst>
                <a:ext uri="{FF2B5EF4-FFF2-40B4-BE49-F238E27FC236}">
                  <a16:creationId xmlns:a16="http://schemas.microsoft.com/office/drawing/2014/main" id="{89A88DDE-0AE1-43B9-AE5F-1AF419B1CDE4}"/>
                </a:ext>
              </a:extLst>
            </p:cNvPr>
            <p:cNvGrpSpPr/>
            <p:nvPr/>
          </p:nvGrpSpPr>
          <p:grpSpPr>
            <a:xfrm>
              <a:off x="2921659" y="2046913"/>
              <a:ext cx="2214646" cy="2770373"/>
              <a:chOff x="1510014" y="1929468"/>
              <a:chExt cx="2214646" cy="2770373"/>
            </a:xfrm>
          </p:grpSpPr>
          <p:sp>
            <p:nvSpPr>
              <p:cNvPr id="4" name="Rechteck 3">
                <a:extLst>
                  <a:ext uri="{FF2B5EF4-FFF2-40B4-BE49-F238E27FC236}">
                    <a16:creationId xmlns:a16="http://schemas.microsoft.com/office/drawing/2014/main" id="{AF1EC51F-7536-477C-86AB-296920D47CC5}"/>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1BE165BD-7477-4F61-8575-B61137DE6641}"/>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A974DD69-A7FC-44A1-A9D6-A923602BB5BD}"/>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C674F73-4A2B-4524-B01C-23582C027E91}"/>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A422D8FB-696E-4A83-941B-9D3AC1E76A0E}"/>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9" name="Textfeld 8">
                <a:extLst>
                  <a:ext uri="{FF2B5EF4-FFF2-40B4-BE49-F238E27FC236}">
                    <a16:creationId xmlns:a16="http://schemas.microsoft.com/office/drawing/2014/main" id="{E25CADDF-0E71-43BD-95A6-BCB13D6463CF}"/>
                  </a:ext>
                </a:extLst>
              </p:cNvPr>
              <p:cNvSpPr txBox="1"/>
              <p:nvPr/>
            </p:nvSpPr>
            <p:spPr>
              <a:xfrm>
                <a:off x="1510014" y="2443197"/>
                <a:ext cx="2014334" cy="369332"/>
              </a:xfrm>
              <a:prstGeom prst="rect">
                <a:avLst/>
              </a:prstGeom>
              <a:noFill/>
            </p:spPr>
            <p:txBody>
              <a:bodyPr wrap="none" rtlCol="0">
                <a:spAutoFit/>
              </a:bodyPr>
              <a:lstStyle/>
              <a:p>
                <a:r>
                  <a:rPr lang="de-DE" dirty="0"/>
                  <a:t>- </a:t>
                </a:r>
                <a:r>
                  <a:rPr lang="de-DE" i="1" dirty="0"/>
                  <a:t>ListKlass1</a:t>
                </a:r>
                <a:r>
                  <a:rPr lang="de-DE" dirty="0"/>
                  <a:t> :Klasse1</a:t>
                </a:r>
              </a:p>
            </p:txBody>
          </p:sp>
        </p:grpSp>
        <p:grpSp>
          <p:nvGrpSpPr>
            <p:cNvPr id="18" name="Gruppieren 17">
              <a:extLst>
                <a:ext uri="{FF2B5EF4-FFF2-40B4-BE49-F238E27FC236}">
                  <a16:creationId xmlns:a16="http://schemas.microsoft.com/office/drawing/2014/main" id="{D6E3DEB9-C732-49F3-8DC1-720D30B0E207}"/>
                </a:ext>
              </a:extLst>
            </p:cNvPr>
            <p:cNvGrpSpPr/>
            <p:nvPr/>
          </p:nvGrpSpPr>
          <p:grpSpPr>
            <a:xfrm>
              <a:off x="5822830" y="2031025"/>
              <a:ext cx="2214646" cy="2770373"/>
              <a:chOff x="1510014" y="1929468"/>
              <a:chExt cx="2214646" cy="2770373"/>
            </a:xfrm>
          </p:grpSpPr>
          <p:sp>
            <p:nvSpPr>
              <p:cNvPr id="19" name="Rechteck 18">
                <a:extLst>
                  <a:ext uri="{FF2B5EF4-FFF2-40B4-BE49-F238E27FC236}">
                    <a16:creationId xmlns:a16="http://schemas.microsoft.com/office/drawing/2014/main" id="{2A311017-6714-4F2A-85A5-E36E3BA64233}"/>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DEF8969-3DAC-4579-AEF6-C97CF61C321D}"/>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47012A2D-9B77-4433-A3FE-68A50B206692}"/>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24326C4E-3C96-4407-8240-B240F33F2755}"/>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23" name="Textfeld 22">
                <a:extLst>
                  <a:ext uri="{FF2B5EF4-FFF2-40B4-BE49-F238E27FC236}">
                    <a16:creationId xmlns:a16="http://schemas.microsoft.com/office/drawing/2014/main" id="{56D80766-5075-4138-85D9-2BE888EAF5CF}"/>
                  </a:ext>
                </a:extLst>
              </p:cNvPr>
              <p:cNvSpPr txBox="1"/>
              <p:nvPr/>
            </p:nvSpPr>
            <p:spPr>
              <a:xfrm>
                <a:off x="2230851" y="2000695"/>
                <a:ext cx="883575" cy="369332"/>
              </a:xfrm>
              <a:prstGeom prst="rect">
                <a:avLst/>
              </a:prstGeom>
              <a:noFill/>
            </p:spPr>
            <p:txBody>
              <a:bodyPr wrap="none" rtlCol="0">
                <a:spAutoFit/>
              </a:bodyPr>
              <a:lstStyle/>
              <a:p>
                <a:r>
                  <a:rPr lang="de-DE" i="1" dirty="0"/>
                  <a:t>Klasse1</a:t>
                </a:r>
              </a:p>
            </p:txBody>
          </p:sp>
          <p:sp>
            <p:nvSpPr>
              <p:cNvPr id="24" name="Textfeld 23">
                <a:extLst>
                  <a:ext uri="{FF2B5EF4-FFF2-40B4-BE49-F238E27FC236}">
                    <a16:creationId xmlns:a16="http://schemas.microsoft.com/office/drawing/2014/main" id="{F4B52A61-F3D5-4541-8FDB-3DD1801D5889}"/>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cxnSp>
          <p:nvCxnSpPr>
            <p:cNvPr id="25" name="Gerade Verbindung mit Pfeil 24">
              <a:extLst>
                <a:ext uri="{FF2B5EF4-FFF2-40B4-BE49-F238E27FC236}">
                  <a16:creationId xmlns:a16="http://schemas.microsoft.com/office/drawing/2014/main" id="{30738549-A80F-4E14-AECB-E8A5446CE781}"/>
                </a:ext>
              </a:extLst>
            </p:cNvPr>
            <p:cNvCxnSpPr>
              <a:cxnSpLocks/>
            </p:cNvCxnSpPr>
            <p:nvPr/>
          </p:nvCxnSpPr>
          <p:spPr>
            <a:xfrm flipH="1">
              <a:off x="5210176" y="3546445"/>
              <a:ext cx="612654" cy="0"/>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grpSp>
      <p:sp>
        <p:nvSpPr>
          <p:cNvPr id="26" name="Freihandform: Form 25">
            <a:extLst>
              <a:ext uri="{FF2B5EF4-FFF2-40B4-BE49-F238E27FC236}">
                <a16:creationId xmlns:a16="http://schemas.microsoft.com/office/drawing/2014/main" id="{B905EE40-4924-423A-BEF7-6C701FD024BD}"/>
              </a:ext>
            </a:extLst>
          </p:cNvPr>
          <p:cNvSpPr/>
          <p:nvPr/>
        </p:nvSpPr>
        <p:spPr>
          <a:xfrm>
            <a:off x="11020982" y="1821977"/>
            <a:ext cx="522515" cy="551715"/>
          </a:xfrm>
          <a:custGeom>
            <a:avLst/>
            <a:gdLst>
              <a:gd name="connsiteX0" fmla="*/ 232229 w 653143"/>
              <a:gd name="connsiteY0" fmla="*/ 667657 h 667657"/>
              <a:gd name="connsiteX1" fmla="*/ 653143 w 653143"/>
              <a:gd name="connsiteY1" fmla="*/ 667657 h 667657"/>
              <a:gd name="connsiteX2" fmla="*/ 653143 w 653143"/>
              <a:gd name="connsiteY2" fmla="*/ 0 h 667657"/>
              <a:gd name="connsiteX3" fmla="*/ 0 w 653143"/>
              <a:gd name="connsiteY3" fmla="*/ 0 h 667657"/>
              <a:gd name="connsiteX4" fmla="*/ 0 w 653143"/>
              <a:gd name="connsiteY4" fmla="*/ 232228 h 667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667657">
                <a:moveTo>
                  <a:pt x="232229" y="667657"/>
                </a:moveTo>
                <a:lnTo>
                  <a:pt x="653143" y="667657"/>
                </a:lnTo>
                <a:lnTo>
                  <a:pt x="653143" y="0"/>
                </a:lnTo>
                <a:lnTo>
                  <a:pt x="0" y="0"/>
                </a:lnTo>
                <a:lnTo>
                  <a:pt x="0" y="232228"/>
                </a:lnTo>
              </a:path>
            </a:pathLst>
          </a:custGeom>
          <a:noFill/>
          <a:ln>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D2494B2D-50A1-4B49-B087-85230AA37D56}"/>
              </a:ext>
            </a:extLst>
          </p:cNvPr>
          <p:cNvGrpSpPr/>
          <p:nvPr/>
        </p:nvGrpSpPr>
        <p:grpSpPr>
          <a:xfrm>
            <a:off x="607296" y="2081947"/>
            <a:ext cx="5115817" cy="2786261"/>
            <a:chOff x="2921659" y="2031025"/>
            <a:chExt cx="5115817" cy="2786261"/>
          </a:xfrm>
        </p:grpSpPr>
        <p:grpSp>
          <p:nvGrpSpPr>
            <p:cNvPr id="59" name="Gruppieren 58">
              <a:extLst>
                <a:ext uri="{FF2B5EF4-FFF2-40B4-BE49-F238E27FC236}">
                  <a16:creationId xmlns:a16="http://schemas.microsoft.com/office/drawing/2014/main" id="{8F1230D9-9EE5-4700-9674-FDCFF0E7234A}"/>
                </a:ext>
              </a:extLst>
            </p:cNvPr>
            <p:cNvGrpSpPr/>
            <p:nvPr/>
          </p:nvGrpSpPr>
          <p:grpSpPr>
            <a:xfrm>
              <a:off x="2921659" y="2046913"/>
              <a:ext cx="2214646" cy="2770373"/>
              <a:chOff x="1510014" y="1929468"/>
              <a:chExt cx="2214646" cy="2770373"/>
            </a:xfrm>
          </p:grpSpPr>
          <p:sp>
            <p:nvSpPr>
              <p:cNvPr id="68" name="Rechteck 67">
                <a:extLst>
                  <a:ext uri="{FF2B5EF4-FFF2-40B4-BE49-F238E27FC236}">
                    <a16:creationId xmlns:a16="http://schemas.microsoft.com/office/drawing/2014/main" id="{30A4800F-D29B-49B2-B78B-5B3B4D39D0CF}"/>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Rechteck 68">
                <a:extLst>
                  <a:ext uri="{FF2B5EF4-FFF2-40B4-BE49-F238E27FC236}">
                    <a16:creationId xmlns:a16="http://schemas.microsoft.com/office/drawing/2014/main" id="{9C29478F-E397-4C0A-BBDF-D02398383256}"/>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Rechteck 69">
                <a:extLst>
                  <a:ext uri="{FF2B5EF4-FFF2-40B4-BE49-F238E27FC236}">
                    <a16:creationId xmlns:a16="http://schemas.microsoft.com/office/drawing/2014/main" id="{C3D317A5-69C4-455D-95DC-02BF19CBC221}"/>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Textfeld 70">
                <a:extLst>
                  <a:ext uri="{FF2B5EF4-FFF2-40B4-BE49-F238E27FC236}">
                    <a16:creationId xmlns:a16="http://schemas.microsoft.com/office/drawing/2014/main" id="{FA14B949-D205-43AA-9820-2335C586A688}"/>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72" name="Textfeld 71">
                <a:extLst>
                  <a:ext uri="{FF2B5EF4-FFF2-40B4-BE49-F238E27FC236}">
                    <a16:creationId xmlns:a16="http://schemas.microsoft.com/office/drawing/2014/main" id="{5C68C0D3-3755-49A8-8DFE-CE3A945E8ED4}"/>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73" name="Textfeld 72">
                <a:extLst>
                  <a:ext uri="{FF2B5EF4-FFF2-40B4-BE49-F238E27FC236}">
                    <a16:creationId xmlns:a16="http://schemas.microsoft.com/office/drawing/2014/main" id="{6F617FB8-462B-440C-B1C1-47B191E6C2ED}"/>
                  </a:ext>
                </a:extLst>
              </p:cNvPr>
              <p:cNvSpPr txBox="1"/>
              <p:nvPr/>
            </p:nvSpPr>
            <p:spPr>
              <a:xfrm>
                <a:off x="1510014" y="2443197"/>
                <a:ext cx="2155398" cy="369332"/>
              </a:xfrm>
              <a:prstGeom prst="rect">
                <a:avLst/>
              </a:prstGeom>
              <a:noFill/>
            </p:spPr>
            <p:txBody>
              <a:bodyPr wrap="none" rtlCol="0">
                <a:spAutoFit/>
              </a:bodyPr>
              <a:lstStyle/>
              <a:p>
                <a:r>
                  <a:rPr lang="de-DE" dirty="0"/>
                  <a:t>- </a:t>
                </a:r>
                <a:r>
                  <a:rPr lang="de-DE" i="1" dirty="0"/>
                  <a:t>ListKlass1</a:t>
                </a:r>
                <a:r>
                  <a:rPr lang="de-DE" dirty="0"/>
                  <a:t> :Klasse1[]</a:t>
                </a:r>
              </a:p>
            </p:txBody>
          </p:sp>
        </p:grpSp>
        <p:grpSp>
          <p:nvGrpSpPr>
            <p:cNvPr id="60" name="Gruppieren 59">
              <a:extLst>
                <a:ext uri="{FF2B5EF4-FFF2-40B4-BE49-F238E27FC236}">
                  <a16:creationId xmlns:a16="http://schemas.microsoft.com/office/drawing/2014/main" id="{B1EDD865-361E-4159-989A-57B5A406E215}"/>
                </a:ext>
              </a:extLst>
            </p:cNvPr>
            <p:cNvGrpSpPr/>
            <p:nvPr/>
          </p:nvGrpSpPr>
          <p:grpSpPr>
            <a:xfrm>
              <a:off x="5822830" y="2031025"/>
              <a:ext cx="2214646" cy="2770373"/>
              <a:chOff x="1510014" y="1929468"/>
              <a:chExt cx="2214646" cy="2770373"/>
            </a:xfrm>
          </p:grpSpPr>
          <p:sp>
            <p:nvSpPr>
              <p:cNvPr id="62" name="Rechteck 61">
                <a:extLst>
                  <a:ext uri="{FF2B5EF4-FFF2-40B4-BE49-F238E27FC236}">
                    <a16:creationId xmlns:a16="http://schemas.microsoft.com/office/drawing/2014/main" id="{60AA64FA-193A-4727-9A35-873313C94E06}"/>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3" name="Rechteck 62">
                <a:extLst>
                  <a:ext uri="{FF2B5EF4-FFF2-40B4-BE49-F238E27FC236}">
                    <a16:creationId xmlns:a16="http://schemas.microsoft.com/office/drawing/2014/main" id="{895CA047-65D0-4D5D-8F44-9665E3499213}"/>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Rechteck 63">
                <a:extLst>
                  <a:ext uri="{FF2B5EF4-FFF2-40B4-BE49-F238E27FC236}">
                    <a16:creationId xmlns:a16="http://schemas.microsoft.com/office/drawing/2014/main" id="{1C78826B-D58A-43BD-B48B-4A8D5DEC3594}"/>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Textfeld 64">
                <a:extLst>
                  <a:ext uri="{FF2B5EF4-FFF2-40B4-BE49-F238E27FC236}">
                    <a16:creationId xmlns:a16="http://schemas.microsoft.com/office/drawing/2014/main" id="{161348E9-A1F7-4026-936B-5401545BAC82}"/>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66" name="Textfeld 65">
                <a:extLst>
                  <a:ext uri="{FF2B5EF4-FFF2-40B4-BE49-F238E27FC236}">
                    <a16:creationId xmlns:a16="http://schemas.microsoft.com/office/drawing/2014/main" id="{D9D21A55-FD04-45CD-924A-A26F10B84F8D}"/>
                  </a:ext>
                </a:extLst>
              </p:cNvPr>
              <p:cNvSpPr txBox="1"/>
              <p:nvPr/>
            </p:nvSpPr>
            <p:spPr>
              <a:xfrm>
                <a:off x="2230851" y="2000695"/>
                <a:ext cx="883575" cy="369332"/>
              </a:xfrm>
              <a:prstGeom prst="rect">
                <a:avLst/>
              </a:prstGeom>
              <a:noFill/>
            </p:spPr>
            <p:txBody>
              <a:bodyPr wrap="none" rtlCol="0">
                <a:spAutoFit/>
              </a:bodyPr>
              <a:lstStyle/>
              <a:p>
                <a:r>
                  <a:rPr lang="de-DE" i="1" dirty="0"/>
                  <a:t>Klasse1</a:t>
                </a:r>
              </a:p>
            </p:txBody>
          </p:sp>
          <p:sp>
            <p:nvSpPr>
              <p:cNvPr id="67" name="Textfeld 66">
                <a:extLst>
                  <a:ext uri="{FF2B5EF4-FFF2-40B4-BE49-F238E27FC236}">
                    <a16:creationId xmlns:a16="http://schemas.microsoft.com/office/drawing/2014/main" id="{F06BA00F-05D0-4ED9-9618-1B222F4061D0}"/>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cxnSp>
          <p:nvCxnSpPr>
            <p:cNvPr id="61" name="Gerade Verbindung mit Pfeil 60">
              <a:extLst>
                <a:ext uri="{FF2B5EF4-FFF2-40B4-BE49-F238E27FC236}">
                  <a16:creationId xmlns:a16="http://schemas.microsoft.com/office/drawing/2014/main" id="{B7D31187-CC22-4EFB-97A6-B4B72658EDDC}"/>
                </a:ext>
              </a:extLst>
            </p:cNvPr>
            <p:cNvCxnSpPr>
              <a:cxnSpLocks/>
            </p:cNvCxnSpPr>
            <p:nvPr/>
          </p:nvCxnSpPr>
          <p:spPr>
            <a:xfrm flipH="1">
              <a:off x="5210176" y="3546445"/>
              <a:ext cx="612654" cy="0"/>
            </a:xfrm>
            <a:prstGeom prst="straightConnector1">
              <a:avLst/>
            </a:prstGeom>
            <a:ln>
              <a:tailEnd type="diamond"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390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CE7BC-D855-4B20-8877-C9DD44CF4F9D}"/>
              </a:ext>
            </a:extLst>
          </p:cNvPr>
          <p:cNvSpPr>
            <a:spLocks noGrp="1"/>
          </p:cNvSpPr>
          <p:nvPr>
            <p:ph type="title"/>
          </p:nvPr>
        </p:nvSpPr>
        <p:spPr/>
        <p:txBody>
          <a:bodyPr/>
          <a:lstStyle/>
          <a:p>
            <a:r>
              <a:rPr lang="de-DE" dirty="0"/>
              <a:t>Beziehungen</a:t>
            </a:r>
            <a:br>
              <a:rPr lang="de-DE" dirty="0"/>
            </a:br>
            <a:r>
              <a:rPr lang="de-DE" sz="2800" dirty="0">
                <a:solidFill>
                  <a:schemeClr val="bg1">
                    <a:lumMod val="75000"/>
                  </a:schemeClr>
                </a:solidFill>
              </a:rPr>
              <a:t>- Vererbung -</a:t>
            </a:r>
            <a:endParaRPr lang="de-DE" dirty="0">
              <a:solidFill>
                <a:schemeClr val="bg1">
                  <a:lumMod val="75000"/>
                </a:schemeClr>
              </a:solidFill>
            </a:endParaRPr>
          </a:p>
        </p:txBody>
      </p:sp>
      <p:grpSp>
        <p:nvGrpSpPr>
          <p:cNvPr id="17" name="Gruppieren 16">
            <a:extLst>
              <a:ext uri="{FF2B5EF4-FFF2-40B4-BE49-F238E27FC236}">
                <a16:creationId xmlns:a16="http://schemas.microsoft.com/office/drawing/2014/main" id="{89A88DDE-0AE1-43B9-AE5F-1AF419B1CDE4}"/>
              </a:ext>
            </a:extLst>
          </p:cNvPr>
          <p:cNvGrpSpPr/>
          <p:nvPr/>
        </p:nvGrpSpPr>
        <p:grpSpPr>
          <a:xfrm>
            <a:off x="2921659" y="2046913"/>
            <a:ext cx="2214646" cy="2770373"/>
            <a:chOff x="1510014" y="1929468"/>
            <a:chExt cx="2214646" cy="2770373"/>
          </a:xfrm>
        </p:grpSpPr>
        <p:sp>
          <p:nvSpPr>
            <p:cNvPr id="4" name="Rechteck 3">
              <a:extLst>
                <a:ext uri="{FF2B5EF4-FFF2-40B4-BE49-F238E27FC236}">
                  <a16:creationId xmlns:a16="http://schemas.microsoft.com/office/drawing/2014/main" id="{AF1EC51F-7536-477C-86AB-296920D47CC5}"/>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1BE165BD-7477-4F61-8575-B61137DE6641}"/>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A974DD69-A7FC-44A1-A9D6-A923602BB5BD}"/>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C674F73-4A2B-4524-B01C-23582C027E91}"/>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A422D8FB-696E-4A83-941B-9D3AC1E76A0E}"/>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9" name="Textfeld 8">
              <a:extLst>
                <a:ext uri="{FF2B5EF4-FFF2-40B4-BE49-F238E27FC236}">
                  <a16:creationId xmlns:a16="http://schemas.microsoft.com/office/drawing/2014/main" id="{E25CADDF-0E71-43BD-95A6-BCB13D6463CF}"/>
                </a:ext>
              </a:extLst>
            </p:cNvPr>
            <p:cNvSpPr txBox="1"/>
            <p:nvPr/>
          </p:nvSpPr>
          <p:spPr>
            <a:xfrm>
              <a:off x="1510014" y="2443197"/>
              <a:ext cx="1302985" cy="646331"/>
            </a:xfrm>
            <a:prstGeom prst="rect">
              <a:avLst/>
            </a:prstGeom>
            <a:noFill/>
          </p:spPr>
          <p:txBody>
            <a:bodyPr wrap="none" rtlCol="0">
              <a:spAutoFit/>
            </a:bodyPr>
            <a:lstStyle/>
            <a:p>
              <a:pPr marL="285750" indent="-285750">
                <a:buFontTx/>
                <a:buChar char="-"/>
              </a:pPr>
              <a:r>
                <a:rPr lang="de-DE" dirty="0"/>
                <a:t>attribut0</a:t>
              </a:r>
            </a:p>
            <a:p>
              <a:pPr marL="285750" indent="-285750">
                <a:buFontTx/>
                <a:buChar char="-"/>
              </a:pPr>
              <a:r>
                <a:rPr lang="de-DE" dirty="0"/>
                <a:t>attribut1</a:t>
              </a:r>
            </a:p>
          </p:txBody>
        </p:sp>
      </p:grpSp>
      <p:sp>
        <p:nvSpPr>
          <p:cNvPr id="16" name="Textfeld 15">
            <a:extLst>
              <a:ext uri="{FF2B5EF4-FFF2-40B4-BE49-F238E27FC236}">
                <a16:creationId xmlns:a16="http://schemas.microsoft.com/office/drawing/2014/main" id="{9C78366B-AE22-4D47-8276-EEA91EEA3145}"/>
              </a:ext>
            </a:extLst>
          </p:cNvPr>
          <p:cNvSpPr txBox="1"/>
          <p:nvPr/>
        </p:nvSpPr>
        <p:spPr>
          <a:xfrm>
            <a:off x="1284154" y="5518635"/>
            <a:ext cx="9783896" cy="923330"/>
          </a:xfrm>
          <a:prstGeom prst="rect">
            <a:avLst/>
          </a:prstGeom>
          <a:noFill/>
        </p:spPr>
        <p:txBody>
          <a:bodyPr wrap="square" rtlCol="0">
            <a:spAutoFit/>
          </a:bodyPr>
          <a:lstStyle/>
          <a:p>
            <a:r>
              <a:rPr lang="de-DE" b="1" dirty="0"/>
              <a:t>Vererbung:</a:t>
            </a:r>
          </a:p>
          <a:p>
            <a:r>
              <a:rPr lang="de-DE" dirty="0"/>
              <a:t>Die Eigenschaften der </a:t>
            </a:r>
            <a:r>
              <a:rPr lang="de-DE" u="sng" dirty="0"/>
              <a:t>Basis-/Elternklasse</a:t>
            </a:r>
            <a:r>
              <a:rPr lang="de-DE" dirty="0"/>
              <a:t>(Klass0) werden weiter vererbt, das heißt </a:t>
            </a:r>
            <a:r>
              <a:rPr lang="de-DE" u="sng" dirty="0"/>
              <a:t>Kindklasse</a:t>
            </a:r>
            <a:r>
              <a:rPr lang="de-DE" dirty="0"/>
              <a:t>(Klasse1) hat Zugriff auf alle die Methoden und Attribute der Basisklasse, die nicht private oder Konstruktor sind.</a:t>
            </a:r>
          </a:p>
        </p:txBody>
      </p:sp>
      <p:grpSp>
        <p:nvGrpSpPr>
          <p:cNvPr id="18" name="Gruppieren 17">
            <a:extLst>
              <a:ext uri="{FF2B5EF4-FFF2-40B4-BE49-F238E27FC236}">
                <a16:creationId xmlns:a16="http://schemas.microsoft.com/office/drawing/2014/main" id="{D6E3DEB9-C732-49F3-8DC1-720D30B0E207}"/>
              </a:ext>
            </a:extLst>
          </p:cNvPr>
          <p:cNvGrpSpPr/>
          <p:nvPr/>
        </p:nvGrpSpPr>
        <p:grpSpPr>
          <a:xfrm>
            <a:off x="6400322" y="2040530"/>
            <a:ext cx="2214646" cy="2770373"/>
            <a:chOff x="1510014" y="1929468"/>
            <a:chExt cx="2214646" cy="2770373"/>
          </a:xfrm>
        </p:grpSpPr>
        <p:sp>
          <p:nvSpPr>
            <p:cNvPr id="19" name="Rechteck 18">
              <a:extLst>
                <a:ext uri="{FF2B5EF4-FFF2-40B4-BE49-F238E27FC236}">
                  <a16:creationId xmlns:a16="http://schemas.microsoft.com/office/drawing/2014/main" id="{2A311017-6714-4F2A-85A5-E36E3BA64233}"/>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DEF8969-3DAC-4579-AEF6-C97CF61C321D}"/>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47012A2D-9B77-4433-A3FE-68A50B206692}"/>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24326C4E-3C96-4407-8240-B240F33F2755}"/>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23" name="Textfeld 22">
              <a:extLst>
                <a:ext uri="{FF2B5EF4-FFF2-40B4-BE49-F238E27FC236}">
                  <a16:creationId xmlns:a16="http://schemas.microsoft.com/office/drawing/2014/main" id="{56D80766-5075-4138-85D9-2BE888EAF5CF}"/>
                </a:ext>
              </a:extLst>
            </p:cNvPr>
            <p:cNvSpPr txBox="1"/>
            <p:nvPr/>
          </p:nvSpPr>
          <p:spPr>
            <a:xfrm>
              <a:off x="2230851" y="2000695"/>
              <a:ext cx="883575" cy="369332"/>
            </a:xfrm>
            <a:prstGeom prst="rect">
              <a:avLst/>
            </a:prstGeom>
            <a:noFill/>
          </p:spPr>
          <p:txBody>
            <a:bodyPr wrap="none" rtlCol="0">
              <a:spAutoFit/>
            </a:bodyPr>
            <a:lstStyle/>
            <a:p>
              <a:r>
                <a:rPr lang="de-DE" i="1" dirty="0"/>
                <a:t>Klasse1</a:t>
              </a:r>
            </a:p>
          </p:txBody>
        </p:sp>
        <p:sp>
          <p:nvSpPr>
            <p:cNvPr id="24" name="Textfeld 23">
              <a:extLst>
                <a:ext uri="{FF2B5EF4-FFF2-40B4-BE49-F238E27FC236}">
                  <a16:creationId xmlns:a16="http://schemas.microsoft.com/office/drawing/2014/main" id="{F4B52A61-F3D5-4541-8FDB-3DD1801D5889}"/>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sp>
        <p:nvSpPr>
          <p:cNvPr id="10" name="Textfeld 9">
            <a:extLst>
              <a:ext uri="{FF2B5EF4-FFF2-40B4-BE49-F238E27FC236}">
                <a16:creationId xmlns:a16="http://schemas.microsoft.com/office/drawing/2014/main" id="{A4C6B65D-196A-4649-9D1C-A9AF9447CE8C}"/>
              </a:ext>
            </a:extLst>
          </p:cNvPr>
          <p:cNvSpPr txBox="1"/>
          <p:nvPr/>
        </p:nvSpPr>
        <p:spPr>
          <a:xfrm>
            <a:off x="2816597" y="1626348"/>
            <a:ext cx="2424766" cy="369332"/>
          </a:xfrm>
          <a:prstGeom prst="rect">
            <a:avLst/>
          </a:prstGeom>
          <a:noFill/>
        </p:spPr>
        <p:txBody>
          <a:bodyPr wrap="none" rtlCol="0">
            <a:spAutoFit/>
          </a:bodyPr>
          <a:lstStyle/>
          <a:p>
            <a:r>
              <a:rPr lang="de-DE" dirty="0"/>
              <a:t>Basisklasse/Elternklasse</a:t>
            </a:r>
          </a:p>
        </p:txBody>
      </p:sp>
      <p:sp>
        <p:nvSpPr>
          <p:cNvPr id="25" name="Textfeld 24">
            <a:extLst>
              <a:ext uri="{FF2B5EF4-FFF2-40B4-BE49-F238E27FC236}">
                <a16:creationId xmlns:a16="http://schemas.microsoft.com/office/drawing/2014/main" id="{ABF47C42-2864-4D1B-B1A5-87321A12FF87}"/>
              </a:ext>
            </a:extLst>
          </p:cNvPr>
          <p:cNvSpPr txBox="1"/>
          <p:nvPr/>
        </p:nvSpPr>
        <p:spPr>
          <a:xfrm>
            <a:off x="6880708" y="1626348"/>
            <a:ext cx="1253869" cy="369332"/>
          </a:xfrm>
          <a:prstGeom prst="rect">
            <a:avLst/>
          </a:prstGeom>
          <a:noFill/>
        </p:spPr>
        <p:txBody>
          <a:bodyPr wrap="none" rtlCol="0">
            <a:spAutoFit/>
          </a:bodyPr>
          <a:lstStyle/>
          <a:p>
            <a:r>
              <a:rPr lang="de-DE" dirty="0"/>
              <a:t>Kindsklasse</a:t>
            </a:r>
          </a:p>
        </p:txBody>
      </p:sp>
      <p:cxnSp>
        <p:nvCxnSpPr>
          <p:cNvPr id="11" name="Gerader Verbinder 10">
            <a:extLst>
              <a:ext uri="{FF2B5EF4-FFF2-40B4-BE49-F238E27FC236}">
                <a16:creationId xmlns:a16="http://schemas.microsoft.com/office/drawing/2014/main" id="{FB587D28-E073-411D-A716-3AF97F492745}"/>
              </a:ext>
            </a:extLst>
          </p:cNvPr>
          <p:cNvCxnSpPr>
            <a:cxnSpLocks/>
            <a:endCxn id="14" idx="3"/>
          </p:cNvCxnSpPr>
          <p:nvPr/>
        </p:nvCxnSpPr>
        <p:spPr>
          <a:xfrm flipH="1">
            <a:off x="5369989" y="3559938"/>
            <a:ext cx="103033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Gleichschenkliges Dreieck 13">
            <a:extLst>
              <a:ext uri="{FF2B5EF4-FFF2-40B4-BE49-F238E27FC236}">
                <a16:creationId xmlns:a16="http://schemas.microsoft.com/office/drawing/2014/main" id="{43D64C7D-B7D2-4205-B039-35EE7818AB34}"/>
              </a:ext>
            </a:extLst>
          </p:cNvPr>
          <p:cNvSpPr/>
          <p:nvPr/>
        </p:nvSpPr>
        <p:spPr>
          <a:xfrm rot="16200000">
            <a:off x="5132030" y="3449772"/>
            <a:ext cx="255586" cy="220332"/>
          </a:xfrm>
          <a:prstGeom prst="triangle">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4263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069D4667-2AE2-423F-93EE-0138416D5AD3}"/>
              </a:ext>
            </a:extLst>
          </p:cNvPr>
          <p:cNvSpPr/>
          <p:nvPr/>
        </p:nvSpPr>
        <p:spPr>
          <a:xfrm>
            <a:off x="647700" y="4828032"/>
            <a:ext cx="6648450" cy="1758950"/>
          </a:xfrm>
          <a:prstGeom prst="rect">
            <a:avLst/>
          </a:prstGeom>
          <a:solidFill>
            <a:schemeClr val="bg1">
              <a:lumMod val="6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1D58A17-9AAE-481A-B690-A23581CF5601}"/>
              </a:ext>
            </a:extLst>
          </p:cNvPr>
          <p:cNvSpPr>
            <a:spLocks noGrp="1"/>
          </p:cNvSpPr>
          <p:nvPr>
            <p:ph type="title"/>
          </p:nvPr>
        </p:nvSpPr>
        <p:spPr/>
        <p:txBody>
          <a:bodyPr/>
          <a:lstStyle/>
          <a:p>
            <a:r>
              <a:rPr lang="de-DE" dirty="0"/>
              <a:t>Abstrakte Klassen und Methoden</a:t>
            </a:r>
          </a:p>
        </p:txBody>
      </p:sp>
      <p:sp>
        <p:nvSpPr>
          <p:cNvPr id="4" name="Rechteck 3">
            <a:extLst>
              <a:ext uri="{FF2B5EF4-FFF2-40B4-BE49-F238E27FC236}">
                <a16:creationId xmlns:a16="http://schemas.microsoft.com/office/drawing/2014/main" id="{228A21BB-A003-476A-95F6-A52CBC281022}"/>
              </a:ext>
            </a:extLst>
          </p:cNvPr>
          <p:cNvSpPr/>
          <p:nvPr/>
        </p:nvSpPr>
        <p:spPr>
          <a:xfrm>
            <a:off x="990600" y="5353792"/>
            <a:ext cx="6096000" cy="923330"/>
          </a:xfrm>
          <a:prstGeom prst="rect">
            <a:avLst/>
          </a:prstGeom>
        </p:spPr>
        <p:txBody>
          <a:bodyPr>
            <a:spAutoFit/>
          </a:bodyPr>
          <a:lstStyle/>
          <a:p>
            <a:r>
              <a:rPr lang="de-DE" dirty="0">
                <a:latin typeface="Consolas" panose="020B0609020204030204" pitchFamily="49" charset="0"/>
              </a:rPr>
              <a:t>public abstract class </a:t>
            </a:r>
            <a:r>
              <a:rPr lang="de-DE" i="1" dirty="0">
                <a:latin typeface="Consolas" panose="020B0609020204030204" pitchFamily="49" charset="0"/>
              </a:rPr>
              <a:t>Klassename</a:t>
            </a:r>
            <a:r>
              <a:rPr lang="de-DE" dirty="0">
                <a:latin typeface="Consolas" panose="020B0609020204030204" pitchFamily="49" charset="0"/>
              </a:rPr>
              <a:t> {</a:t>
            </a:r>
            <a:br>
              <a:rPr lang="de-DE" dirty="0">
                <a:latin typeface="Consolas" panose="020B0609020204030204" pitchFamily="49" charset="0"/>
              </a:rPr>
            </a:br>
            <a:r>
              <a:rPr lang="de-DE" dirty="0">
                <a:latin typeface="Consolas" panose="020B0609020204030204" pitchFamily="49" charset="0"/>
              </a:rPr>
              <a:t>	public abstract void </a:t>
            </a:r>
            <a:r>
              <a:rPr lang="de-DE" i="1" dirty="0">
                <a:latin typeface="Consolas" panose="020B0609020204030204" pitchFamily="49" charset="0"/>
              </a:rPr>
              <a:t>methodename</a:t>
            </a:r>
            <a:r>
              <a:rPr lang="de-DE" dirty="0">
                <a:latin typeface="Consolas" panose="020B0609020204030204" pitchFamily="49" charset="0"/>
              </a:rPr>
              <a:t>();</a:t>
            </a:r>
            <a:br>
              <a:rPr lang="de-DE" dirty="0">
                <a:latin typeface="Consolas" panose="020B0609020204030204" pitchFamily="49" charset="0"/>
              </a:rPr>
            </a:br>
            <a:r>
              <a:rPr lang="de-DE" dirty="0">
                <a:latin typeface="Consolas" panose="020B0609020204030204" pitchFamily="49" charset="0"/>
              </a:rPr>
              <a:t>}</a:t>
            </a:r>
            <a:endParaRPr lang="de-DE" dirty="0"/>
          </a:p>
        </p:txBody>
      </p:sp>
      <p:sp>
        <p:nvSpPr>
          <p:cNvPr id="5" name="Textfeld 4">
            <a:extLst>
              <a:ext uri="{FF2B5EF4-FFF2-40B4-BE49-F238E27FC236}">
                <a16:creationId xmlns:a16="http://schemas.microsoft.com/office/drawing/2014/main" id="{58C5C2A4-9C2E-4D4A-B0CE-828F43DAE860}"/>
              </a:ext>
            </a:extLst>
          </p:cNvPr>
          <p:cNvSpPr txBox="1"/>
          <p:nvPr/>
        </p:nvSpPr>
        <p:spPr>
          <a:xfrm>
            <a:off x="846363" y="4917785"/>
            <a:ext cx="2249014" cy="369332"/>
          </a:xfrm>
          <a:prstGeom prst="rect">
            <a:avLst/>
          </a:prstGeom>
          <a:noFill/>
        </p:spPr>
        <p:txBody>
          <a:bodyPr wrap="none" rtlCol="0">
            <a:spAutoFit/>
          </a:bodyPr>
          <a:lstStyle/>
          <a:p>
            <a:r>
              <a:rPr lang="de-DE" b="1" dirty="0"/>
              <a:t>Implementation Java:</a:t>
            </a:r>
          </a:p>
        </p:txBody>
      </p:sp>
      <p:sp>
        <p:nvSpPr>
          <p:cNvPr id="7" name="L-Form 6">
            <a:extLst>
              <a:ext uri="{FF2B5EF4-FFF2-40B4-BE49-F238E27FC236}">
                <a16:creationId xmlns:a16="http://schemas.microsoft.com/office/drawing/2014/main" id="{DFBDDDA9-43C7-468F-AF1E-141D9BD52A52}"/>
              </a:ext>
            </a:extLst>
          </p:cNvPr>
          <p:cNvSpPr/>
          <p:nvPr/>
        </p:nvSpPr>
        <p:spPr>
          <a:xfrm rot="5400000">
            <a:off x="590550" y="4741863"/>
            <a:ext cx="511627" cy="511627"/>
          </a:xfrm>
          <a:prstGeom prst="corner">
            <a:avLst>
              <a:gd name="adj1" fmla="val 36154"/>
              <a:gd name="adj2" fmla="val 368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L-Form 7">
            <a:extLst>
              <a:ext uri="{FF2B5EF4-FFF2-40B4-BE49-F238E27FC236}">
                <a16:creationId xmlns:a16="http://schemas.microsoft.com/office/drawing/2014/main" id="{C942545A-2749-44E0-9A85-79672573356F}"/>
              </a:ext>
            </a:extLst>
          </p:cNvPr>
          <p:cNvSpPr/>
          <p:nvPr/>
        </p:nvSpPr>
        <p:spPr>
          <a:xfrm rot="16200000">
            <a:off x="6889298" y="6176110"/>
            <a:ext cx="511627" cy="511627"/>
          </a:xfrm>
          <a:prstGeom prst="corner">
            <a:avLst>
              <a:gd name="adj1" fmla="val 36154"/>
              <a:gd name="adj2" fmla="val 368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61FD7860-B47D-42E3-A599-FD128F839960}"/>
              </a:ext>
            </a:extLst>
          </p:cNvPr>
          <p:cNvSpPr txBox="1"/>
          <p:nvPr/>
        </p:nvSpPr>
        <p:spPr>
          <a:xfrm>
            <a:off x="583467" y="1556198"/>
            <a:ext cx="1358385" cy="369332"/>
          </a:xfrm>
          <a:prstGeom prst="rect">
            <a:avLst/>
          </a:prstGeom>
          <a:noFill/>
        </p:spPr>
        <p:txBody>
          <a:bodyPr wrap="none" rtlCol="0">
            <a:spAutoFit/>
          </a:bodyPr>
          <a:lstStyle/>
          <a:p>
            <a:r>
              <a:rPr lang="de-DE" b="1" dirty="0"/>
              <a:t>Was ist das?</a:t>
            </a:r>
          </a:p>
        </p:txBody>
      </p:sp>
      <p:sp>
        <p:nvSpPr>
          <p:cNvPr id="10" name="Textfeld 9">
            <a:extLst>
              <a:ext uri="{FF2B5EF4-FFF2-40B4-BE49-F238E27FC236}">
                <a16:creationId xmlns:a16="http://schemas.microsoft.com/office/drawing/2014/main" id="{83A0E8B1-4BF3-4A6E-9ACF-D7BC71BEA160}"/>
              </a:ext>
            </a:extLst>
          </p:cNvPr>
          <p:cNvSpPr txBox="1"/>
          <p:nvPr/>
        </p:nvSpPr>
        <p:spPr>
          <a:xfrm>
            <a:off x="1102177" y="1991973"/>
            <a:ext cx="7859010" cy="923330"/>
          </a:xfrm>
          <a:prstGeom prst="rect">
            <a:avLst/>
          </a:prstGeom>
          <a:noFill/>
        </p:spPr>
        <p:txBody>
          <a:bodyPr wrap="square" rtlCol="0">
            <a:spAutoFit/>
          </a:bodyPr>
          <a:lstStyle/>
          <a:p>
            <a:r>
              <a:rPr lang="de-DE" dirty="0"/>
              <a:t>Wenn eine Klasse abstrakt ist, können keine Objekte dieser Klasse erstellt werden.</a:t>
            </a:r>
          </a:p>
          <a:p>
            <a:r>
              <a:rPr lang="de-DE" dirty="0"/>
              <a:t>Bei abstrakte Methode wird nur die Signatur festgelegt. Unterklassen dieser abstrakten Klasse </a:t>
            </a:r>
            <a:r>
              <a:rPr lang="de-DE" u="sng" dirty="0"/>
              <a:t>müssen</a:t>
            </a:r>
            <a:r>
              <a:rPr lang="de-DE" dirty="0"/>
              <a:t> diese abstrakte Methode definieren.</a:t>
            </a:r>
          </a:p>
        </p:txBody>
      </p:sp>
      <p:sp>
        <p:nvSpPr>
          <p:cNvPr id="11" name="Textfeld 10">
            <a:extLst>
              <a:ext uri="{FF2B5EF4-FFF2-40B4-BE49-F238E27FC236}">
                <a16:creationId xmlns:a16="http://schemas.microsoft.com/office/drawing/2014/main" id="{84BFDEDC-E390-4A03-A020-AC6C1A496B8F}"/>
              </a:ext>
            </a:extLst>
          </p:cNvPr>
          <p:cNvSpPr txBox="1"/>
          <p:nvPr/>
        </p:nvSpPr>
        <p:spPr>
          <a:xfrm>
            <a:off x="583467" y="2936153"/>
            <a:ext cx="2396810" cy="369332"/>
          </a:xfrm>
          <a:prstGeom prst="rect">
            <a:avLst/>
          </a:prstGeom>
          <a:noFill/>
        </p:spPr>
        <p:txBody>
          <a:bodyPr wrap="none" rtlCol="0">
            <a:spAutoFit/>
          </a:bodyPr>
          <a:lstStyle/>
          <a:p>
            <a:r>
              <a:rPr lang="de-DE" b="1" dirty="0"/>
              <a:t>Wozu brauch man das?</a:t>
            </a:r>
          </a:p>
        </p:txBody>
      </p:sp>
      <p:sp>
        <p:nvSpPr>
          <p:cNvPr id="12" name="Textfeld 11">
            <a:extLst>
              <a:ext uri="{FF2B5EF4-FFF2-40B4-BE49-F238E27FC236}">
                <a16:creationId xmlns:a16="http://schemas.microsoft.com/office/drawing/2014/main" id="{3C1DF7D2-AFE3-4A5B-816D-99F17F8C5F62}"/>
              </a:ext>
            </a:extLst>
          </p:cNvPr>
          <p:cNvSpPr txBox="1"/>
          <p:nvPr/>
        </p:nvSpPr>
        <p:spPr>
          <a:xfrm>
            <a:off x="9078791" y="1745357"/>
            <a:ext cx="2904981" cy="3139321"/>
          </a:xfrm>
          <a:prstGeom prst="rect">
            <a:avLst/>
          </a:prstGeom>
          <a:solidFill>
            <a:srgbClr val="FF6E6E"/>
          </a:solidFill>
        </p:spPr>
        <p:txBody>
          <a:bodyPr wrap="square" rtlCol="0">
            <a:spAutoFit/>
          </a:bodyPr>
          <a:lstStyle/>
          <a:p>
            <a:r>
              <a:rPr lang="de-DE" b="1" dirty="0"/>
              <a:t>Wichtig</a:t>
            </a:r>
            <a:r>
              <a:rPr lang="de-DE" dirty="0"/>
              <a:t>:</a:t>
            </a:r>
          </a:p>
          <a:p>
            <a:r>
              <a:rPr lang="de-DE" dirty="0"/>
              <a:t>Wenn eine Klasse eine Abstrakte Methode enthält muss die Klasse auch Abstrakt sein!</a:t>
            </a:r>
          </a:p>
          <a:p>
            <a:endParaRPr lang="de-DE" dirty="0"/>
          </a:p>
          <a:p>
            <a:r>
              <a:rPr lang="de-DE" b="1" dirty="0"/>
              <a:t>Außerdem:</a:t>
            </a:r>
          </a:p>
          <a:p>
            <a:r>
              <a:rPr lang="de-DE" dirty="0"/>
              <a:t>Eine abstrakte Methode kann nicht </a:t>
            </a:r>
            <a:r>
              <a:rPr lang="de-DE" dirty="0" err="1"/>
              <a:t>static</a:t>
            </a:r>
            <a:r>
              <a:rPr lang="de-DE" dirty="0"/>
              <a:t> sein, da dafür ein Objekt existieren müsste.</a:t>
            </a:r>
          </a:p>
        </p:txBody>
      </p:sp>
      <p:sp>
        <p:nvSpPr>
          <p:cNvPr id="16" name="Textfeld 15">
            <a:extLst>
              <a:ext uri="{FF2B5EF4-FFF2-40B4-BE49-F238E27FC236}">
                <a16:creationId xmlns:a16="http://schemas.microsoft.com/office/drawing/2014/main" id="{B54D0EEC-2EB5-4BE2-80E3-604E80A800E0}"/>
              </a:ext>
            </a:extLst>
          </p:cNvPr>
          <p:cNvSpPr txBox="1"/>
          <p:nvPr/>
        </p:nvSpPr>
        <p:spPr>
          <a:xfrm>
            <a:off x="1102176" y="3402262"/>
            <a:ext cx="7859011" cy="1200329"/>
          </a:xfrm>
          <a:prstGeom prst="rect">
            <a:avLst/>
          </a:prstGeom>
          <a:noFill/>
        </p:spPr>
        <p:txBody>
          <a:bodyPr wrap="square" rtlCol="0">
            <a:spAutoFit/>
          </a:bodyPr>
          <a:lstStyle/>
          <a:p>
            <a:r>
              <a:rPr lang="de-DE" dirty="0"/>
              <a:t>Eine abstrakten Klasse kann in einer Klassenhierarchie als Oberklasse modelliert werden, welche abstrakte Methoden enthält, die erst in abgeleiteten Unterklassen implementiert werden. </a:t>
            </a:r>
          </a:p>
          <a:p>
            <a:r>
              <a:rPr lang="de-DE" dirty="0"/>
              <a:t>– Glossar Informatik Hessen 2022</a:t>
            </a:r>
          </a:p>
        </p:txBody>
      </p:sp>
    </p:spTree>
    <p:extLst>
      <p:ext uri="{BB962C8B-B14F-4D97-AF65-F5344CB8AC3E}">
        <p14:creationId xmlns:p14="http://schemas.microsoft.com/office/powerpoint/2010/main" val="376779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A90CD1-3C50-4C8F-A04E-D49D3CA0D9D2}"/>
              </a:ext>
            </a:extLst>
          </p:cNvPr>
          <p:cNvSpPr>
            <a:spLocks noGrp="1"/>
          </p:cNvSpPr>
          <p:nvPr>
            <p:ph type="ctrTitle"/>
          </p:nvPr>
        </p:nvSpPr>
        <p:spPr/>
        <p:txBody>
          <a:bodyPr/>
          <a:lstStyle/>
          <a:p>
            <a:r>
              <a:rPr lang="de-DE" dirty="0"/>
              <a:t>Anhang</a:t>
            </a:r>
          </a:p>
        </p:txBody>
      </p:sp>
      <p:sp>
        <p:nvSpPr>
          <p:cNvPr id="3" name="Untertitel 2">
            <a:extLst>
              <a:ext uri="{FF2B5EF4-FFF2-40B4-BE49-F238E27FC236}">
                <a16:creationId xmlns:a16="http://schemas.microsoft.com/office/drawing/2014/main" id="{C8CEC03F-D743-4D2C-83D1-6879D308BCE7}"/>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2003134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401948-8BB2-4707-95AE-465BB75A66B4}"/>
              </a:ext>
            </a:extLst>
          </p:cNvPr>
          <p:cNvSpPr>
            <a:spLocks noGrp="1"/>
          </p:cNvSpPr>
          <p:nvPr>
            <p:ph type="title"/>
          </p:nvPr>
        </p:nvSpPr>
        <p:spPr/>
        <p:txBody>
          <a:bodyPr/>
          <a:lstStyle/>
          <a:p>
            <a:r>
              <a:rPr lang="de-DE" dirty="0"/>
              <a:t>interface</a:t>
            </a:r>
          </a:p>
        </p:txBody>
      </p:sp>
      <p:sp>
        <p:nvSpPr>
          <p:cNvPr id="3" name="Inhaltsplatzhalter 2">
            <a:extLst>
              <a:ext uri="{FF2B5EF4-FFF2-40B4-BE49-F238E27FC236}">
                <a16:creationId xmlns:a16="http://schemas.microsoft.com/office/drawing/2014/main" id="{55BE582C-E6AC-4CCD-9F2D-0AD7A322E03E}"/>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227610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7EA457-A418-486D-B48E-E065B906F970}"/>
              </a:ext>
            </a:extLst>
          </p:cNvPr>
          <p:cNvSpPr>
            <a:spLocks noGrp="1"/>
          </p:cNvSpPr>
          <p:nvPr>
            <p:ph type="title"/>
          </p:nvPr>
        </p:nvSpPr>
        <p:spPr/>
        <p:txBody>
          <a:bodyPr/>
          <a:lstStyle/>
          <a:p>
            <a:r>
              <a:rPr lang="de-DE" dirty="0"/>
              <a:t>Fachbegriffe:</a:t>
            </a:r>
          </a:p>
        </p:txBody>
      </p:sp>
      <p:sp>
        <p:nvSpPr>
          <p:cNvPr id="3" name="Inhaltsplatzhalter 2">
            <a:extLst>
              <a:ext uri="{FF2B5EF4-FFF2-40B4-BE49-F238E27FC236}">
                <a16:creationId xmlns:a16="http://schemas.microsoft.com/office/drawing/2014/main" id="{48945719-7CA4-4090-B09B-61EA97BC3C17}"/>
              </a:ext>
            </a:extLst>
          </p:cNvPr>
          <p:cNvSpPr>
            <a:spLocks noGrp="1"/>
          </p:cNvSpPr>
          <p:nvPr>
            <p:ph idx="1"/>
          </p:nvPr>
        </p:nvSpPr>
        <p:spPr/>
        <p:txBody>
          <a:bodyPr>
            <a:normAutofit fontScale="25000" lnSpcReduction="20000"/>
          </a:bodyPr>
          <a:lstStyle/>
          <a:p>
            <a:r>
              <a:rPr lang="de-DE" b="1" dirty="0"/>
              <a:t>Vererbung – die ist-Beziehung</a:t>
            </a:r>
            <a:br>
              <a:rPr lang="de-DE" dirty="0"/>
            </a:br>
            <a:r>
              <a:rPr lang="de-DE" dirty="0"/>
              <a:t> In der objektorientierten Modellierung kann eine Klasse von einer anderen Klasse erben. Die erbende Unterklasse wird von der Oberklasse abgeleitet. Sie hat Zugriff auf die geerbten Attribute und Methoden der Oberklasse, hat aber weitere Attribute und Methoden.</a:t>
            </a:r>
            <a:br>
              <a:rPr lang="de-DE" dirty="0"/>
            </a:br>
            <a:r>
              <a:rPr lang="de-DE" dirty="0"/>
              <a:t>Die Vererbung wird mit einem geschlossenen Dreieckspfeil von der abgeleiteten Klasse zur Oberklasse dargestellt. Jedes Objekt der abgeleiteten Klasse muss im Wortsinn auch ein Objekt der Oberklasse (ist-Beziehung) sein.</a:t>
            </a:r>
            <a:br>
              <a:rPr lang="de-DE" dirty="0"/>
            </a:br>
            <a:r>
              <a:rPr lang="de-DE" dirty="0"/>
              <a:t>Die Umkehrung der Generalisierung ist die Spezialisierung, welche durch Vererbung realisiert wird.</a:t>
            </a:r>
            <a:br>
              <a:rPr lang="de-DE" dirty="0"/>
            </a:br>
            <a:r>
              <a:rPr lang="de-DE" dirty="0"/>
              <a:t>Beispiel: Ein Motorrad ist ein spezielles Kraftfahrzeug.</a:t>
            </a:r>
          </a:p>
          <a:p>
            <a:r>
              <a:rPr lang="de-DE" b="1" dirty="0"/>
              <a:t>UML</a:t>
            </a:r>
            <a:br>
              <a:rPr lang="de-DE" b="1" dirty="0"/>
            </a:br>
            <a:r>
              <a:rPr lang="de-DE" dirty="0"/>
              <a:t>Die Unified Modeling Language (UML, dt.: vereinheitlichte Modellierungssprache), ist eine standardisierte Beschreibungssprache, um Strukturen und Abläufe in objektorientierten Softwaresystemen darzustellen. Für den Informatikunterricht sind besonders das Klassendiagramm und das Zustandsdiagramm (theoretische Informatik) von Bedeutung.</a:t>
            </a:r>
          </a:p>
          <a:p>
            <a:r>
              <a:rPr lang="de-DE" b="1" dirty="0"/>
              <a:t>Sichtbarkeit</a:t>
            </a:r>
            <a:br>
              <a:rPr lang="de-DE" dirty="0"/>
            </a:br>
            <a:r>
              <a:rPr lang="de-DE" dirty="0"/>
              <a:t>Über die Sichtbarkeit legt man fest, wer auf Klassen, Attribute und Methoden Zugriff hat. Abiturrelevant sind folgende Stufen der Sichtbarkeit: private (-), </a:t>
            </a:r>
            <a:r>
              <a:rPr lang="de-DE" dirty="0" err="1"/>
              <a:t>protected</a:t>
            </a:r>
            <a:r>
              <a:rPr lang="de-DE" dirty="0"/>
              <a:t> (#) und public (+). Mit Hilfe der</a:t>
            </a:r>
            <a:br>
              <a:rPr lang="de-DE" dirty="0"/>
            </a:br>
            <a:r>
              <a:rPr lang="de-DE" dirty="0"/>
              <a:t>Sichtbarkeit realisiert man das Geheimnisprinzip.</a:t>
            </a:r>
          </a:p>
          <a:p>
            <a:r>
              <a:rPr lang="de-DE" b="1" dirty="0"/>
              <a:t>Objekt</a:t>
            </a:r>
            <a:br>
              <a:rPr lang="de-DE" b="1" dirty="0"/>
            </a:br>
            <a:r>
              <a:rPr lang="de-DE" dirty="0"/>
              <a:t>Ein Objekt ist ein Exemplar einer Klasse.</a:t>
            </a:r>
          </a:p>
          <a:p>
            <a:r>
              <a:rPr lang="de-DE" b="1" dirty="0"/>
              <a:t>Objektorientierte Analyse</a:t>
            </a:r>
            <a:br>
              <a:rPr lang="de-DE" b="1" dirty="0"/>
            </a:br>
            <a:r>
              <a:rPr lang="de-DE" dirty="0"/>
              <a:t>Phase des Entwurfsprozesses, in der das Fachkonzept entwickelt wird.</a:t>
            </a:r>
          </a:p>
          <a:p>
            <a:r>
              <a:rPr lang="de-DE" b="1" dirty="0"/>
              <a:t>Objektorientierter Entwurf</a:t>
            </a:r>
            <a:br>
              <a:rPr lang="de-DE" b="1" dirty="0"/>
            </a:br>
            <a:r>
              <a:rPr lang="de-DE" dirty="0"/>
              <a:t>Phase des Entwurfsprozesses, in der für das Fachkonzept eine Softwarearchitektur entwickelt wird, die die Benutzungsoberfläche und Datenhaltung mit einbezieht.</a:t>
            </a:r>
          </a:p>
          <a:p>
            <a:r>
              <a:rPr lang="de-DE" b="1" dirty="0"/>
              <a:t>Multiplizität</a:t>
            </a:r>
            <a:r>
              <a:rPr lang="de-DE" dirty="0"/>
              <a:t> Die Darstellung von Assoziationen kann man durch Angabe von Multiplizitäten verfeinern. Dabei wird in der </a:t>
            </a:r>
            <a:r>
              <a:rPr lang="de-DE" dirty="0" err="1"/>
              <a:t>Minimum..Maximum</a:t>
            </a:r>
            <a:r>
              <a:rPr lang="de-DE" dirty="0"/>
              <a:t>-Schreibweise angegeben, wie viele Objekte der einen Klasse mit wie vielen Objekten der anderen Klasse in Beziehung stehen können. Kunde 1 besitzt 0..3 Im Bild ist die Assoziation besitzt zwischen den Klassen Kunde und Konto modelliert. Die Multiplizität 0..3 gibt an, dass ein Kunde 0 bis 3 Konten besitzen kann; die Multiplizität 1 gibt an, dass ein Konto genau einem Kunden gehört.</a:t>
            </a:r>
          </a:p>
          <a:p>
            <a:r>
              <a:rPr lang="de-DE" b="1" dirty="0"/>
              <a:t>Klassendiagramm</a:t>
            </a:r>
            <a:br>
              <a:rPr lang="de-DE" dirty="0"/>
            </a:br>
            <a:r>
              <a:rPr lang="de-DE" dirty="0"/>
              <a:t>Ein Klassendiagramm stellt die Klassen und Beziehungen (Assoziation, Aggregation, Generalisierung/Vererbung) zwischen Klassen grafisch dar.</a:t>
            </a:r>
          </a:p>
          <a:p>
            <a:r>
              <a:rPr lang="de-DE" b="1" dirty="0"/>
              <a:t>Klasse</a:t>
            </a:r>
            <a:br>
              <a:rPr lang="de-DE" dirty="0"/>
            </a:br>
            <a:r>
              <a:rPr lang="de-DE" dirty="0"/>
              <a:t>Eine Klasse ist die Beschreibung der Attribute (Eigenschaften) und Methoden von Objekten. Grafisch werden Klassen durch Rechtecke mit Namen, Attributen und Methoden dargestellt. Das Wort „Objektklasse“ ist eine irreführende Vermischung von Objekt und Klasse.</a:t>
            </a:r>
          </a:p>
          <a:p>
            <a:r>
              <a:rPr lang="de-DE" b="1" dirty="0" err="1"/>
              <a:t>get</a:t>
            </a:r>
            <a:r>
              <a:rPr lang="de-DE" b="1" dirty="0"/>
              <a:t>/</a:t>
            </a:r>
            <a:r>
              <a:rPr lang="de-DE" b="1" dirty="0" err="1"/>
              <a:t>set</a:t>
            </a:r>
            <a:r>
              <a:rPr lang="de-DE" b="1" dirty="0"/>
              <a:t>-Methode</a:t>
            </a:r>
            <a:br>
              <a:rPr lang="de-DE" dirty="0"/>
            </a:br>
            <a:r>
              <a:rPr lang="de-DE" dirty="0"/>
              <a:t>Um ein Attribut A mit der Sichtbarkeit private von außerhalb der Klasse abfragen zu können, stellt man eine </a:t>
            </a:r>
            <a:r>
              <a:rPr lang="de-DE" dirty="0" err="1"/>
              <a:t>get</a:t>
            </a:r>
            <a:r>
              <a:rPr lang="de-DE" dirty="0"/>
              <a:t>-Methode </a:t>
            </a:r>
            <a:r>
              <a:rPr lang="de-DE" dirty="0" err="1"/>
              <a:t>getA</a:t>
            </a:r>
            <a:r>
              <a:rPr lang="de-DE" dirty="0"/>
              <a:t> zur Verfügung, die den Wert des Attributs liefert. Um ein Attribut A mit der Sichtbarkeit private von außerhalb der Klasse ändern zu können, stellt man eine </a:t>
            </a:r>
            <a:r>
              <a:rPr lang="de-DE" dirty="0" err="1"/>
              <a:t>set</a:t>
            </a:r>
            <a:r>
              <a:rPr lang="de-DE" dirty="0"/>
              <a:t>-Methode </a:t>
            </a:r>
            <a:r>
              <a:rPr lang="de-DE" dirty="0" err="1"/>
              <a:t>setA</a:t>
            </a:r>
            <a:r>
              <a:rPr lang="de-DE" dirty="0"/>
              <a:t> zur Verfügung, die den Wert des Attributs auf den neuen Wert setzt.</a:t>
            </a:r>
          </a:p>
          <a:p>
            <a:r>
              <a:rPr lang="de-DE" b="1" dirty="0"/>
              <a:t>Assoziation – die kennt-Beziehung</a:t>
            </a:r>
            <a:br>
              <a:rPr lang="de-DE" dirty="0"/>
            </a:br>
            <a:r>
              <a:rPr lang="de-DE" dirty="0"/>
              <a:t>Eine Assoziation beschreibt eine Beziehung zwischen zwei Klassen. Mit Hilfe einer gerichteten Assoziation kann dargestellt werden, dass diese Beziehung nur in einer Richtung existiert. Grafisch wird die ungerichtete Assoziation als Strecke und die gerichtete Assoziation als Pfeil dargestellt. Im Unterschied zur bidirektionalen Datenmodellierung im ER-Modell wird bei der objektorientierten Modellierung in der Regel mit gerichteten Assoziationen gearbeitet. Abteilung gehört zu Angestellter Schüler fährt Eine Assoziation heißt rekursiv, wenn die beiden beteiligten Klassen gleich sind. Beispiel: Eine lineare Liste besteht aus Elementen (Aggregation), wobei jedes Element mit Ausnahme des letzten auf das nachfolgende Element verweist (rekursive Assoziation).</a:t>
            </a:r>
          </a:p>
          <a:p>
            <a:r>
              <a:rPr lang="de-DE" b="1" dirty="0"/>
              <a:t>Aggregation – die besteht aus-Beziehung</a:t>
            </a:r>
            <a:br>
              <a:rPr lang="de-DE" dirty="0"/>
            </a:br>
            <a:r>
              <a:rPr lang="de-DE" dirty="0"/>
              <a:t>Die Aggregation ist eine Sonderform der Assoziation zwischen zwei Klassen. Sie liegt dann vor, wenn zwischen den Objekten der beteiligten Klassen eine Beziehung existiert, die sich als „besteht aus“ oder „ist Teil von“ beschreiben lässt. In der UML-Darstellung wird die Aggregatklasse mit einer Raute versehen. Die Raute symbolisiert das Behälterobjekt, in dem die Teile gesammelt werden.</a:t>
            </a:r>
          </a:p>
          <a:p>
            <a:r>
              <a:rPr lang="de-DE" b="1" dirty="0"/>
              <a:t>abstrakte Klasse/Methode</a:t>
            </a:r>
            <a:br>
              <a:rPr lang="de-DE" dirty="0"/>
            </a:br>
            <a:r>
              <a:rPr lang="de-DE" dirty="0"/>
              <a:t>Mit einer abstrakten Klasse kann in einer Klassenhierarchie eine Oberklasse modelliert werden, welche abstrakte Methoden enthält, die erst in abgeleiteten Unterklassen implementiert werden. Die abstrakte Oberklasse </a:t>
            </a:r>
            <a:r>
              <a:rPr lang="de-DE" dirty="0" err="1"/>
              <a:t>GeometrischeFigur</a:t>
            </a:r>
            <a:r>
              <a:rPr lang="de-DE" dirty="0"/>
              <a:t> kann beispielsweise die abstrakte Methode </a:t>
            </a:r>
            <a:r>
              <a:rPr lang="de-DE" dirty="0" err="1"/>
              <a:t>berechneFläche</a:t>
            </a:r>
            <a:r>
              <a:rPr lang="de-DE" dirty="0"/>
              <a:t>() definieren, die jeweils in den beiden Unterklassen Rechteck und Kreis implementiert wird.</a:t>
            </a:r>
          </a:p>
          <a:p>
            <a:r>
              <a:rPr lang="de-DE" b="1" dirty="0"/>
              <a:t>Single </a:t>
            </a:r>
            <a:r>
              <a:rPr lang="de-DE" b="1" dirty="0" err="1"/>
              <a:t>Responsibility</a:t>
            </a:r>
            <a:r>
              <a:rPr lang="de-DE" b="1" dirty="0"/>
              <a:t> Prinzip</a:t>
            </a:r>
            <a:br>
              <a:rPr lang="de-DE" dirty="0"/>
            </a:br>
            <a:r>
              <a:rPr lang="de-DE" dirty="0"/>
              <a:t>jede Klasse hat genau eine Aufgabe</a:t>
            </a:r>
          </a:p>
          <a:p>
            <a:endParaRPr lang="de-DE" dirty="0"/>
          </a:p>
          <a:p>
            <a:endParaRPr lang="de-DE" dirty="0"/>
          </a:p>
        </p:txBody>
      </p:sp>
      <p:pic>
        <p:nvPicPr>
          <p:cNvPr id="5" name="Grafik 4">
            <a:extLst>
              <a:ext uri="{FF2B5EF4-FFF2-40B4-BE49-F238E27FC236}">
                <a16:creationId xmlns:a16="http://schemas.microsoft.com/office/drawing/2014/main" id="{211FD48A-3ADB-4A56-9B1E-B79FD3BCF18B}"/>
              </a:ext>
            </a:extLst>
          </p:cNvPr>
          <p:cNvPicPr>
            <a:picLocks noChangeAspect="1"/>
          </p:cNvPicPr>
          <p:nvPr/>
        </p:nvPicPr>
        <p:blipFill>
          <a:blip r:embed="rId2"/>
          <a:stretch>
            <a:fillRect/>
          </a:stretch>
        </p:blipFill>
        <p:spPr>
          <a:xfrm>
            <a:off x="7703402" y="95250"/>
            <a:ext cx="4381500" cy="6762750"/>
          </a:xfrm>
          <a:prstGeom prst="rect">
            <a:avLst/>
          </a:prstGeom>
        </p:spPr>
      </p:pic>
      <p:pic>
        <p:nvPicPr>
          <p:cNvPr id="6" name="Grafik 5">
            <a:extLst>
              <a:ext uri="{FF2B5EF4-FFF2-40B4-BE49-F238E27FC236}">
                <a16:creationId xmlns:a16="http://schemas.microsoft.com/office/drawing/2014/main" id="{4B5549E4-DD4C-47FF-A986-E2C5BF2B2432}"/>
              </a:ext>
            </a:extLst>
          </p:cNvPr>
          <p:cNvPicPr>
            <a:picLocks noChangeAspect="1"/>
          </p:cNvPicPr>
          <p:nvPr/>
        </p:nvPicPr>
        <p:blipFill rotWithShape="1">
          <a:blip r:embed="rId3"/>
          <a:srcRect l="20923" t="16454" r="64109" b="22636"/>
          <a:stretch/>
        </p:blipFill>
        <p:spPr>
          <a:xfrm>
            <a:off x="3140014" y="612835"/>
            <a:ext cx="4563388" cy="5969120"/>
          </a:xfrm>
          <a:prstGeom prst="rect">
            <a:avLst/>
          </a:prstGeom>
        </p:spPr>
      </p:pic>
    </p:spTree>
    <p:extLst>
      <p:ext uri="{BB962C8B-B14F-4D97-AF65-F5344CB8AC3E}">
        <p14:creationId xmlns:p14="http://schemas.microsoft.com/office/powerpoint/2010/main" val="135137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856B40-9E8B-4A13-B87B-FDEF4CF25027}"/>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A04E9AF9-CB6F-4D97-9782-E4DC73C301F7}"/>
              </a:ext>
            </a:extLst>
          </p:cNvPr>
          <p:cNvSpPr>
            <a:spLocks noGrp="1"/>
          </p:cNvSpPr>
          <p:nvPr>
            <p:ph idx="1"/>
          </p:nvPr>
        </p:nvSpPr>
        <p:spPr/>
        <p:txBody>
          <a:bodyPr>
            <a:normAutofit fontScale="55000" lnSpcReduction="20000"/>
          </a:bodyPr>
          <a:lstStyle/>
          <a:p>
            <a:r>
              <a:rPr lang="de-DE" dirty="0"/>
              <a:t>Einführung</a:t>
            </a:r>
          </a:p>
          <a:p>
            <a:pPr lvl="1"/>
            <a:r>
              <a:rPr lang="de-DE" dirty="0"/>
              <a:t>Klassen</a:t>
            </a:r>
          </a:p>
          <a:p>
            <a:pPr lvl="1"/>
            <a:r>
              <a:rPr lang="de-DE" dirty="0"/>
              <a:t>Objekte</a:t>
            </a:r>
          </a:p>
          <a:p>
            <a:pPr lvl="1"/>
            <a:r>
              <a:rPr lang="de-DE" dirty="0"/>
              <a:t>Referenzvariablen</a:t>
            </a:r>
          </a:p>
          <a:p>
            <a:r>
              <a:rPr lang="de-DE" dirty="0"/>
              <a:t>Prinzipien der OOP</a:t>
            </a:r>
          </a:p>
          <a:p>
            <a:pPr lvl="1"/>
            <a:r>
              <a:rPr lang="de-DE" dirty="0"/>
              <a:t>Single </a:t>
            </a:r>
            <a:r>
              <a:rPr lang="de-DE" dirty="0" err="1"/>
              <a:t>responsibility</a:t>
            </a:r>
            <a:r>
              <a:rPr lang="de-DE" dirty="0"/>
              <a:t> Prinzip</a:t>
            </a:r>
          </a:p>
          <a:p>
            <a:pPr lvl="1"/>
            <a:r>
              <a:rPr lang="de-DE" dirty="0"/>
              <a:t>Datenkapselung</a:t>
            </a:r>
          </a:p>
          <a:p>
            <a:pPr lvl="1"/>
            <a:r>
              <a:rPr lang="de-DE" dirty="0"/>
              <a:t>Geheimnisprinzip</a:t>
            </a:r>
          </a:p>
          <a:p>
            <a:r>
              <a:rPr lang="de-DE" dirty="0"/>
              <a:t>UML Diagramm</a:t>
            </a:r>
          </a:p>
          <a:p>
            <a:pPr lvl="1"/>
            <a:r>
              <a:rPr lang="de-DE" dirty="0"/>
              <a:t>Darstellung von Klassen</a:t>
            </a:r>
          </a:p>
          <a:p>
            <a:pPr lvl="1"/>
            <a:r>
              <a:rPr lang="de-DE" dirty="0"/>
              <a:t>Beziehungen</a:t>
            </a:r>
          </a:p>
          <a:p>
            <a:pPr lvl="2"/>
            <a:r>
              <a:rPr lang="de-DE" dirty="0"/>
              <a:t>Assoziation</a:t>
            </a:r>
          </a:p>
          <a:p>
            <a:pPr lvl="2"/>
            <a:r>
              <a:rPr lang="de-DE" dirty="0"/>
              <a:t>Aggregation</a:t>
            </a:r>
          </a:p>
          <a:p>
            <a:pPr lvl="2"/>
            <a:r>
              <a:rPr lang="de-DE" dirty="0"/>
              <a:t>Vererbung</a:t>
            </a:r>
          </a:p>
          <a:p>
            <a:r>
              <a:rPr lang="de-DE" dirty="0"/>
              <a:t>Abstrakte Klassen und Methoden(können nicht </a:t>
            </a:r>
            <a:r>
              <a:rPr lang="de-DE" dirty="0" err="1"/>
              <a:t>static</a:t>
            </a:r>
            <a:r>
              <a:rPr lang="de-DE" dirty="0"/>
              <a:t> sein)</a:t>
            </a:r>
          </a:p>
          <a:p>
            <a:r>
              <a:rPr lang="de-DE" dirty="0"/>
              <a:t>Anhang</a:t>
            </a:r>
          </a:p>
          <a:p>
            <a:pPr lvl="1"/>
            <a:r>
              <a:rPr lang="de-DE" dirty="0"/>
              <a:t>interface</a:t>
            </a:r>
          </a:p>
          <a:p>
            <a:pPr lvl="1"/>
            <a:r>
              <a:rPr lang="de-DE" dirty="0"/>
              <a:t>Fachbegriffe</a:t>
            </a:r>
          </a:p>
          <a:p>
            <a:pPr lvl="1"/>
            <a:r>
              <a:rPr lang="de-DE" dirty="0"/>
              <a:t>Implementierung </a:t>
            </a:r>
            <a:r>
              <a:rPr lang="de-DE" dirty="0" err="1"/>
              <a:t>abstrackte</a:t>
            </a:r>
            <a:r>
              <a:rPr lang="de-DE" dirty="0"/>
              <a:t> </a:t>
            </a:r>
            <a:r>
              <a:rPr lang="de-DE" dirty="0" err="1"/>
              <a:t>klassen</a:t>
            </a:r>
            <a:r>
              <a:rPr lang="de-DE" dirty="0"/>
              <a:t>, </a:t>
            </a:r>
            <a:r>
              <a:rPr lang="de-DE" dirty="0" err="1"/>
              <a:t>assoziation</a:t>
            </a:r>
            <a:r>
              <a:rPr lang="de-DE" dirty="0"/>
              <a:t>, Aggregation, Vererbung</a:t>
            </a:r>
          </a:p>
        </p:txBody>
      </p:sp>
    </p:spTree>
    <p:extLst>
      <p:ext uri="{BB962C8B-B14F-4D97-AF65-F5344CB8AC3E}">
        <p14:creationId xmlns:p14="http://schemas.microsoft.com/office/powerpoint/2010/main" val="29657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3D02B6-63BA-4ACD-945C-F06CFC0C2107}"/>
              </a:ext>
            </a:extLst>
          </p:cNvPr>
          <p:cNvSpPr>
            <a:spLocks noGrp="1"/>
          </p:cNvSpPr>
          <p:nvPr>
            <p:ph type="title"/>
          </p:nvPr>
        </p:nvSpPr>
        <p:spPr/>
        <p:txBody>
          <a:bodyPr/>
          <a:lstStyle/>
          <a:p>
            <a:r>
              <a:rPr lang="de-DE" dirty="0"/>
              <a:t>Klassen</a:t>
            </a:r>
          </a:p>
        </p:txBody>
      </p:sp>
      <p:sp>
        <p:nvSpPr>
          <p:cNvPr id="3" name="Inhaltsplatzhalter 2">
            <a:extLst>
              <a:ext uri="{FF2B5EF4-FFF2-40B4-BE49-F238E27FC236}">
                <a16:creationId xmlns:a16="http://schemas.microsoft.com/office/drawing/2014/main" id="{453E5A26-1BED-48FF-83C4-10BBE8769FC2}"/>
              </a:ext>
            </a:extLst>
          </p:cNvPr>
          <p:cNvSpPr>
            <a:spLocks noGrp="1"/>
          </p:cNvSpPr>
          <p:nvPr>
            <p:ph idx="1"/>
          </p:nvPr>
        </p:nvSpPr>
        <p:spPr/>
        <p:txBody>
          <a:bodyPr/>
          <a:lstStyle/>
          <a:p>
            <a:r>
              <a:rPr lang="de-DE" dirty="0"/>
              <a:t>Klassen sind der Bauplan für Objekte</a:t>
            </a:r>
          </a:p>
          <a:p>
            <a:r>
              <a:rPr lang="de-DE" dirty="0">
                <a:solidFill>
                  <a:schemeClr val="bg1">
                    <a:lumMod val="65000"/>
                  </a:schemeClr>
                </a:solidFill>
              </a:rPr>
              <a:t>Das heißt ein erzeugtes Objekt einer klasse bekommt genau die Eigenschaften die in der Klasse für es definiert wurden</a:t>
            </a:r>
          </a:p>
          <a:p>
            <a:r>
              <a:rPr lang="de-DE" dirty="0" err="1"/>
              <a:t>Subclass</a:t>
            </a:r>
            <a:r>
              <a:rPr lang="de-DE" dirty="0"/>
              <a:t>(?)</a:t>
            </a:r>
          </a:p>
          <a:p>
            <a:r>
              <a:rPr lang="de-DE" dirty="0"/>
              <a:t>Java:</a:t>
            </a:r>
          </a:p>
          <a:p>
            <a:pPr marL="0" indent="0">
              <a:buNone/>
            </a:pPr>
            <a:r>
              <a:rPr lang="de-DE" dirty="0"/>
              <a:t>public class </a:t>
            </a:r>
            <a:r>
              <a:rPr lang="de-DE" i="1" dirty="0"/>
              <a:t>Klassenname</a:t>
            </a:r>
            <a:r>
              <a:rPr lang="de-DE" dirty="0"/>
              <a:t>{</a:t>
            </a:r>
          </a:p>
          <a:p>
            <a:pPr marL="0" indent="0">
              <a:buNone/>
            </a:pPr>
            <a:r>
              <a:rPr lang="de-DE" i="1" dirty="0"/>
              <a:t>…</a:t>
            </a:r>
          </a:p>
          <a:p>
            <a:pPr marL="0" indent="0">
              <a:buNone/>
            </a:pPr>
            <a:r>
              <a:rPr lang="de-DE" dirty="0"/>
              <a:t>}</a:t>
            </a:r>
          </a:p>
        </p:txBody>
      </p:sp>
    </p:spTree>
    <p:extLst>
      <p:ext uri="{BB962C8B-B14F-4D97-AF65-F5344CB8AC3E}">
        <p14:creationId xmlns:p14="http://schemas.microsoft.com/office/powerpoint/2010/main" val="289798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72133-FECB-4797-A342-0DADB8EA0003}"/>
              </a:ext>
            </a:extLst>
          </p:cNvPr>
          <p:cNvSpPr>
            <a:spLocks noGrp="1"/>
          </p:cNvSpPr>
          <p:nvPr>
            <p:ph type="title"/>
          </p:nvPr>
        </p:nvSpPr>
        <p:spPr/>
        <p:txBody>
          <a:bodyPr/>
          <a:lstStyle/>
          <a:p>
            <a:r>
              <a:rPr lang="de-DE" dirty="0"/>
              <a:t>Objekte</a:t>
            </a:r>
          </a:p>
        </p:txBody>
      </p:sp>
      <p:sp>
        <p:nvSpPr>
          <p:cNvPr id="3" name="Inhaltsplatzhalter 2">
            <a:extLst>
              <a:ext uri="{FF2B5EF4-FFF2-40B4-BE49-F238E27FC236}">
                <a16:creationId xmlns:a16="http://schemas.microsoft.com/office/drawing/2014/main" id="{AB2F2325-75F3-4A3B-8878-2E05D3862CD1}"/>
              </a:ext>
            </a:extLst>
          </p:cNvPr>
          <p:cNvSpPr>
            <a:spLocks noGrp="1"/>
          </p:cNvSpPr>
          <p:nvPr>
            <p:ph idx="1"/>
          </p:nvPr>
        </p:nvSpPr>
        <p:spPr/>
        <p:txBody>
          <a:bodyPr/>
          <a:lstStyle/>
          <a:p>
            <a:r>
              <a:rPr lang="de-DE" dirty="0"/>
              <a:t>Objekte sind Instanzen einer Klasse</a:t>
            </a:r>
          </a:p>
          <a:p>
            <a:r>
              <a:rPr lang="de-DE" dirty="0"/>
              <a:t>Code:</a:t>
            </a:r>
          </a:p>
          <a:p>
            <a:r>
              <a:rPr lang="de-DE" dirty="0" err="1"/>
              <a:t>new</a:t>
            </a:r>
            <a:r>
              <a:rPr lang="de-DE" dirty="0"/>
              <a:t> </a:t>
            </a:r>
            <a:r>
              <a:rPr lang="de-DE" i="1" dirty="0"/>
              <a:t>Klassenname</a:t>
            </a:r>
            <a:r>
              <a:rPr lang="de-DE" dirty="0"/>
              <a:t>(</a:t>
            </a:r>
            <a:r>
              <a:rPr lang="de-DE" i="1" dirty="0"/>
              <a:t>Parameter für den Konstruktor</a:t>
            </a:r>
            <a:r>
              <a:rPr lang="de-DE" dirty="0"/>
              <a:t>);</a:t>
            </a:r>
          </a:p>
        </p:txBody>
      </p:sp>
    </p:spTree>
    <p:extLst>
      <p:ext uri="{BB962C8B-B14F-4D97-AF65-F5344CB8AC3E}">
        <p14:creationId xmlns:p14="http://schemas.microsoft.com/office/powerpoint/2010/main" val="98235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FB6FFF-789B-418E-9243-EEFF575D320D}"/>
              </a:ext>
            </a:extLst>
          </p:cNvPr>
          <p:cNvSpPr>
            <a:spLocks noGrp="1"/>
          </p:cNvSpPr>
          <p:nvPr>
            <p:ph type="title"/>
          </p:nvPr>
        </p:nvSpPr>
        <p:spPr/>
        <p:txBody>
          <a:bodyPr/>
          <a:lstStyle/>
          <a:p>
            <a:r>
              <a:rPr lang="de-DE" dirty="0"/>
              <a:t>Referenzvariablen</a:t>
            </a:r>
          </a:p>
        </p:txBody>
      </p:sp>
      <p:sp>
        <p:nvSpPr>
          <p:cNvPr id="3" name="Inhaltsplatzhalter 2">
            <a:extLst>
              <a:ext uri="{FF2B5EF4-FFF2-40B4-BE49-F238E27FC236}">
                <a16:creationId xmlns:a16="http://schemas.microsoft.com/office/drawing/2014/main" id="{44840BA5-7CBF-4BC4-B5D4-0AFD3AB89FA2}"/>
              </a:ext>
            </a:extLst>
          </p:cNvPr>
          <p:cNvSpPr>
            <a:spLocks noGrp="1"/>
          </p:cNvSpPr>
          <p:nvPr>
            <p:ph idx="1"/>
          </p:nvPr>
        </p:nvSpPr>
        <p:spPr/>
        <p:txBody>
          <a:bodyPr/>
          <a:lstStyle/>
          <a:p>
            <a:r>
              <a:rPr lang="de-DE" dirty="0"/>
              <a:t>Wenn eine Referenzvariable initialisiert wird ist ihr Inhalt erstmal: </a:t>
            </a:r>
            <a:r>
              <a:rPr lang="de-DE" b="1" dirty="0"/>
              <a:t>null</a:t>
            </a:r>
            <a:r>
              <a:rPr lang="de-DE" dirty="0"/>
              <a:t> (also kein definierter Wert mit dem man rechnen könnte)</a:t>
            </a:r>
          </a:p>
          <a:p>
            <a:pPr marL="0" indent="0">
              <a:buNone/>
            </a:pPr>
            <a:r>
              <a:rPr lang="de-DE" dirty="0"/>
              <a:t>Code:</a:t>
            </a:r>
          </a:p>
          <a:p>
            <a:pPr marL="0" indent="0">
              <a:buNone/>
            </a:pPr>
            <a:r>
              <a:rPr lang="de-DE" i="1" dirty="0" err="1"/>
              <a:t>KlassenName</a:t>
            </a:r>
            <a:r>
              <a:rPr lang="de-DE" i="1" dirty="0"/>
              <a:t> </a:t>
            </a:r>
            <a:r>
              <a:rPr lang="de-DE" i="1" dirty="0" err="1"/>
              <a:t>VarName</a:t>
            </a:r>
            <a:r>
              <a:rPr lang="de-DE" dirty="0"/>
              <a:t>; e.g.: </a:t>
            </a:r>
            <a:r>
              <a:rPr lang="de-DE" dirty="0">
                <a:latin typeface="Consolas" panose="020B0609020204030204" pitchFamily="49" charset="0"/>
              </a:rPr>
              <a:t>Mensch Bob;</a:t>
            </a:r>
          </a:p>
          <a:p>
            <a:pPr marL="0" indent="0">
              <a:buNone/>
            </a:pPr>
            <a:endParaRPr lang="de-DE" dirty="0"/>
          </a:p>
          <a:p>
            <a:r>
              <a:rPr lang="de-DE" dirty="0"/>
              <a:t>Wenn man diese </a:t>
            </a:r>
          </a:p>
          <a:p>
            <a:r>
              <a:rPr lang="de-DE" dirty="0"/>
              <a:t>Wenn man ihr verschwindet das Object aber nicht einfach</a:t>
            </a:r>
          </a:p>
        </p:txBody>
      </p:sp>
      <p:sp>
        <p:nvSpPr>
          <p:cNvPr id="4" name="Textfeld 3">
            <a:extLst>
              <a:ext uri="{FF2B5EF4-FFF2-40B4-BE49-F238E27FC236}">
                <a16:creationId xmlns:a16="http://schemas.microsoft.com/office/drawing/2014/main" id="{92BE3B4E-56A5-4DA0-986A-E8F85F86A23F}"/>
              </a:ext>
            </a:extLst>
          </p:cNvPr>
          <p:cNvSpPr txBox="1"/>
          <p:nvPr/>
        </p:nvSpPr>
        <p:spPr>
          <a:xfrm>
            <a:off x="3351488" y="6492875"/>
            <a:ext cx="8904489" cy="369332"/>
          </a:xfrm>
          <a:prstGeom prst="rect">
            <a:avLst/>
          </a:prstGeom>
          <a:noFill/>
        </p:spPr>
        <p:txBody>
          <a:bodyPr wrap="none" rtlCol="0">
            <a:spAutoFit/>
          </a:bodyPr>
          <a:lstStyle/>
          <a:p>
            <a:r>
              <a:rPr lang="de-DE" dirty="0"/>
              <a:t>Wie kann ich aber jetzt ein Objekt endgültig löschen, wenn ich Speicherplatz sparen möchte?</a:t>
            </a:r>
          </a:p>
        </p:txBody>
      </p:sp>
    </p:spTree>
    <p:extLst>
      <p:ext uri="{BB962C8B-B14F-4D97-AF65-F5344CB8AC3E}">
        <p14:creationId xmlns:p14="http://schemas.microsoft.com/office/powerpoint/2010/main" val="762064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0AF0A-5B1B-453A-AB7B-FCD76C193A27}"/>
              </a:ext>
            </a:extLst>
          </p:cNvPr>
          <p:cNvSpPr>
            <a:spLocks noGrp="1"/>
          </p:cNvSpPr>
          <p:nvPr>
            <p:ph type="title"/>
          </p:nvPr>
        </p:nvSpPr>
        <p:spPr/>
        <p:txBody>
          <a:bodyPr/>
          <a:lstStyle/>
          <a:p>
            <a:r>
              <a:rPr lang="de-DE" dirty="0"/>
              <a:t>UML Diagramm</a:t>
            </a:r>
          </a:p>
        </p:txBody>
      </p:sp>
      <p:sp>
        <p:nvSpPr>
          <p:cNvPr id="4" name="Rechteck 3">
            <a:extLst>
              <a:ext uri="{FF2B5EF4-FFF2-40B4-BE49-F238E27FC236}">
                <a16:creationId xmlns:a16="http://schemas.microsoft.com/office/drawing/2014/main" id="{56C018FD-C9F5-403A-9DDB-E54BA53A0F1E}"/>
              </a:ext>
            </a:extLst>
          </p:cNvPr>
          <p:cNvSpPr/>
          <p:nvPr/>
        </p:nvSpPr>
        <p:spPr>
          <a:xfrm>
            <a:off x="2077934" y="225663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9F2DB1ED-67E6-4C16-A184-E19650D4AFAB}"/>
              </a:ext>
            </a:extLst>
          </p:cNvPr>
          <p:cNvSpPr/>
          <p:nvPr/>
        </p:nvSpPr>
        <p:spPr>
          <a:xfrm>
            <a:off x="2077934" y="2793533"/>
            <a:ext cx="2214643" cy="1266739"/>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8AC26F15-0814-4E53-9910-D99D3EB0EA2F}"/>
              </a:ext>
            </a:extLst>
          </p:cNvPr>
          <p:cNvSpPr/>
          <p:nvPr/>
        </p:nvSpPr>
        <p:spPr>
          <a:xfrm>
            <a:off x="2077933" y="406027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9DD6F0FE-9EAD-4C5C-B29B-7A2CEE31CB83}"/>
              </a:ext>
            </a:extLst>
          </p:cNvPr>
          <p:cNvSpPr txBox="1"/>
          <p:nvPr/>
        </p:nvSpPr>
        <p:spPr>
          <a:xfrm>
            <a:off x="2077932" y="4060272"/>
            <a:ext cx="2214645" cy="1200329"/>
          </a:xfrm>
          <a:prstGeom prst="rect">
            <a:avLst/>
          </a:prstGeom>
          <a:noFill/>
        </p:spPr>
        <p:txBody>
          <a:bodyPr wrap="none" rtlCol="0">
            <a:spAutoFit/>
          </a:bodyPr>
          <a:lstStyle/>
          <a:p>
            <a:r>
              <a:rPr lang="de-DE" dirty="0"/>
              <a:t>c </a:t>
            </a:r>
            <a:r>
              <a:rPr lang="de-DE" i="1" dirty="0"/>
              <a:t>Klassenname(): void</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0279A572-B233-48DB-B126-DF9B56D0C2E3}"/>
              </a:ext>
            </a:extLst>
          </p:cNvPr>
          <p:cNvSpPr txBox="1"/>
          <p:nvPr/>
        </p:nvSpPr>
        <p:spPr>
          <a:xfrm>
            <a:off x="2477368" y="2321482"/>
            <a:ext cx="1415772" cy="369332"/>
          </a:xfrm>
          <a:prstGeom prst="rect">
            <a:avLst/>
          </a:prstGeom>
          <a:noFill/>
        </p:spPr>
        <p:txBody>
          <a:bodyPr wrap="none" rtlCol="0">
            <a:spAutoFit/>
          </a:bodyPr>
          <a:lstStyle/>
          <a:p>
            <a:r>
              <a:rPr lang="de-DE" i="1" dirty="0"/>
              <a:t>Klassenname</a:t>
            </a:r>
          </a:p>
        </p:txBody>
      </p:sp>
      <p:sp>
        <p:nvSpPr>
          <p:cNvPr id="9" name="Textfeld 8">
            <a:extLst>
              <a:ext uri="{FF2B5EF4-FFF2-40B4-BE49-F238E27FC236}">
                <a16:creationId xmlns:a16="http://schemas.microsoft.com/office/drawing/2014/main" id="{664C1192-F6CC-4E98-94BA-2D002FCD2603}"/>
              </a:ext>
            </a:extLst>
          </p:cNvPr>
          <p:cNvSpPr txBox="1"/>
          <p:nvPr/>
        </p:nvSpPr>
        <p:spPr>
          <a:xfrm>
            <a:off x="4636167" y="3626947"/>
            <a:ext cx="7696402" cy="2031325"/>
          </a:xfrm>
          <a:prstGeom prst="rect">
            <a:avLst/>
          </a:prstGeom>
          <a:noFill/>
        </p:spPr>
        <p:txBody>
          <a:bodyPr wrap="none" rtlCol="0">
            <a:spAutoFit/>
          </a:bodyPr>
          <a:lstStyle/>
          <a:p>
            <a:r>
              <a:rPr lang="de-DE" dirty="0"/>
              <a:t>Es bei der Nomenklatur von Methoden bestimmte Konventionen: </a:t>
            </a:r>
          </a:p>
          <a:p>
            <a:r>
              <a:rPr lang="de-DE" dirty="0"/>
              <a:t>… </a:t>
            </a:r>
            <a:r>
              <a:rPr lang="de-DE" dirty="0" err="1"/>
              <a:t>get</a:t>
            </a:r>
            <a:r>
              <a:rPr lang="de-DE" i="1" dirty="0" err="1"/>
              <a:t>Attributname</a:t>
            </a:r>
            <a:r>
              <a:rPr lang="de-DE" dirty="0"/>
              <a:t> – Methode gibt private Attribut mit dem Namen zurück </a:t>
            </a:r>
          </a:p>
          <a:p>
            <a:r>
              <a:rPr lang="de-DE" dirty="0"/>
              <a:t>… </a:t>
            </a:r>
            <a:r>
              <a:rPr lang="de-DE" dirty="0" err="1"/>
              <a:t>set</a:t>
            </a:r>
            <a:r>
              <a:rPr lang="de-DE" i="1" dirty="0" err="1"/>
              <a:t>Attributname</a:t>
            </a:r>
            <a:r>
              <a:rPr lang="de-DE" i="1" dirty="0"/>
              <a:t> – </a:t>
            </a:r>
            <a:r>
              <a:rPr lang="de-DE" dirty="0"/>
              <a:t>Methode setzt private Attribut </a:t>
            </a:r>
          </a:p>
          <a:p>
            <a:r>
              <a:rPr lang="de-DE" dirty="0"/>
              <a:t>… </a:t>
            </a:r>
            <a:r>
              <a:rPr lang="de-DE" dirty="0" err="1"/>
              <a:t>mehtoden</a:t>
            </a:r>
            <a:r>
              <a:rPr lang="de-DE" dirty="0"/>
              <a:t> werden klein </a:t>
            </a:r>
            <a:r>
              <a:rPr lang="de-DE" dirty="0" err="1"/>
              <a:t>geschieben</a:t>
            </a:r>
            <a:endParaRPr lang="de-DE" dirty="0"/>
          </a:p>
          <a:p>
            <a:r>
              <a:rPr lang="de-DE" dirty="0"/>
              <a:t>…wenn ein Methode aus zusammengesetzten Wörtern besteht wird der Anfang </a:t>
            </a:r>
          </a:p>
          <a:p>
            <a:r>
              <a:rPr lang="de-DE" dirty="0"/>
              <a:t>    jedes Wortes groß geschrieben (z.B.: </a:t>
            </a:r>
            <a:r>
              <a:rPr lang="de-DE" dirty="0" err="1"/>
              <a:t>hasRoomObject</a:t>
            </a:r>
            <a:r>
              <a:rPr lang="de-DE" dirty="0"/>
              <a:t>())</a:t>
            </a:r>
          </a:p>
          <a:p>
            <a:r>
              <a:rPr lang="de-DE" dirty="0"/>
              <a:t>…Keine Umlaute (</a:t>
            </a:r>
            <a:r>
              <a:rPr lang="de-DE" dirty="0" err="1"/>
              <a:t>ä,ö,ü</a:t>
            </a:r>
            <a:r>
              <a:rPr lang="de-DE" dirty="0"/>
              <a:t>,…)!!!</a:t>
            </a:r>
          </a:p>
        </p:txBody>
      </p:sp>
      <p:sp>
        <p:nvSpPr>
          <p:cNvPr id="10" name="Textfeld 9">
            <a:extLst>
              <a:ext uri="{FF2B5EF4-FFF2-40B4-BE49-F238E27FC236}">
                <a16:creationId xmlns:a16="http://schemas.microsoft.com/office/drawing/2014/main" id="{A3F25D62-855C-4FD9-8379-DD1286FD362D}"/>
              </a:ext>
            </a:extLst>
          </p:cNvPr>
          <p:cNvSpPr txBox="1"/>
          <p:nvPr/>
        </p:nvSpPr>
        <p:spPr>
          <a:xfrm>
            <a:off x="216267" y="2701385"/>
            <a:ext cx="1029064" cy="369332"/>
          </a:xfrm>
          <a:prstGeom prst="rect">
            <a:avLst/>
          </a:prstGeom>
          <a:noFill/>
        </p:spPr>
        <p:txBody>
          <a:bodyPr wrap="none" rtlCol="0">
            <a:spAutoFit/>
          </a:bodyPr>
          <a:lstStyle/>
          <a:p>
            <a:r>
              <a:rPr lang="de-DE" dirty="0"/>
              <a:t>Attribute</a:t>
            </a:r>
          </a:p>
        </p:txBody>
      </p:sp>
      <p:sp>
        <p:nvSpPr>
          <p:cNvPr id="11" name="Textfeld 10">
            <a:extLst>
              <a:ext uri="{FF2B5EF4-FFF2-40B4-BE49-F238E27FC236}">
                <a16:creationId xmlns:a16="http://schemas.microsoft.com/office/drawing/2014/main" id="{CE65D192-23B3-46C4-8FD0-4972A5286915}"/>
              </a:ext>
            </a:extLst>
          </p:cNvPr>
          <p:cNvSpPr txBox="1"/>
          <p:nvPr/>
        </p:nvSpPr>
        <p:spPr>
          <a:xfrm>
            <a:off x="234522" y="4231976"/>
            <a:ext cx="1366374" cy="923330"/>
          </a:xfrm>
          <a:prstGeom prst="rect">
            <a:avLst/>
          </a:prstGeom>
          <a:noFill/>
        </p:spPr>
        <p:txBody>
          <a:bodyPr wrap="square" rtlCol="0">
            <a:spAutoFit/>
          </a:bodyPr>
          <a:lstStyle/>
          <a:p>
            <a:r>
              <a:rPr lang="de-DE" dirty="0"/>
              <a:t>Konstruktor</a:t>
            </a:r>
          </a:p>
          <a:p>
            <a:r>
              <a:rPr lang="de-DE" dirty="0"/>
              <a:t>und</a:t>
            </a:r>
          </a:p>
          <a:p>
            <a:r>
              <a:rPr lang="de-DE" dirty="0"/>
              <a:t>Methoden</a:t>
            </a:r>
          </a:p>
        </p:txBody>
      </p:sp>
      <p:sp>
        <p:nvSpPr>
          <p:cNvPr id="12" name="Textfeld 11">
            <a:extLst>
              <a:ext uri="{FF2B5EF4-FFF2-40B4-BE49-F238E27FC236}">
                <a16:creationId xmlns:a16="http://schemas.microsoft.com/office/drawing/2014/main" id="{B689E6F8-3C18-4221-9BAA-F5B71D9999B2}"/>
              </a:ext>
            </a:extLst>
          </p:cNvPr>
          <p:cNvSpPr txBox="1"/>
          <p:nvPr/>
        </p:nvSpPr>
        <p:spPr>
          <a:xfrm>
            <a:off x="2077931" y="2770367"/>
            <a:ext cx="352982" cy="923330"/>
          </a:xfrm>
          <a:prstGeom prst="rect">
            <a:avLst/>
          </a:prstGeom>
          <a:noFill/>
        </p:spPr>
        <p:txBody>
          <a:bodyPr wrap="none" rtlCol="0">
            <a:spAutoFit/>
          </a:bodyPr>
          <a:lstStyle/>
          <a:p>
            <a:r>
              <a:rPr lang="de-DE" dirty="0"/>
              <a:t>+ </a:t>
            </a:r>
          </a:p>
          <a:p>
            <a:r>
              <a:rPr lang="de-DE" dirty="0"/>
              <a:t>-</a:t>
            </a:r>
          </a:p>
          <a:p>
            <a:r>
              <a:rPr lang="de-DE" dirty="0"/>
              <a:t>#</a:t>
            </a:r>
          </a:p>
        </p:txBody>
      </p:sp>
      <p:sp>
        <p:nvSpPr>
          <p:cNvPr id="13" name="Textfeld 12">
            <a:extLst>
              <a:ext uri="{FF2B5EF4-FFF2-40B4-BE49-F238E27FC236}">
                <a16:creationId xmlns:a16="http://schemas.microsoft.com/office/drawing/2014/main" id="{BA259E36-1DEA-48A3-94F3-84A58B345E93}"/>
              </a:ext>
            </a:extLst>
          </p:cNvPr>
          <p:cNvSpPr txBox="1"/>
          <p:nvPr/>
        </p:nvSpPr>
        <p:spPr>
          <a:xfrm>
            <a:off x="4636167" y="1857242"/>
            <a:ext cx="6096000" cy="1569660"/>
          </a:xfrm>
          <a:prstGeom prst="rect">
            <a:avLst/>
          </a:prstGeom>
          <a:noFill/>
        </p:spPr>
        <p:txBody>
          <a:bodyPr wrap="square" rtlCol="0">
            <a:spAutoFit/>
          </a:bodyPr>
          <a:lstStyle/>
          <a:p>
            <a:r>
              <a:rPr lang="de-DE" b="1" dirty="0"/>
              <a:t>Konstruktor</a:t>
            </a:r>
            <a:r>
              <a:rPr lang="de-DE" dirty="0"/>
              <a:t>:</a:t>
            </a:r>
          </a:p>
          <a:p>
            <a:r>
              <a:rPr lang="de-DE" dirty="0"/>
              <a:t>Der Konstruktor wird aufgerufen, wenn Objekt der Klasse erstellt wird.</a:t>
            </a:r>
          </a:p>
          <a:p>
            <a:r>
              <a:rPr lang="de-DE" sz="1400" dirty="0">
                <a:solidFill>
                  <a:schemeClr val="bg1">
                    <a:lumMod val="50000"/>
                  </a:schemeClr>
                </a:solidFill>
              </a:rPr>
              <a:t>( - Wenn kein Konstruktor definiert wird trotzdem einer automatisch vom</a:t>
            </a:r>
            <a:br>
              <a:rPr lang="de-DE" sz="1400" dirty="0">
                <a:solidFill>
                  <a:schemeClr val="bg1">
                    <a:lumMod val="50000"/>
                  </a:schemeClr>
                </a:solidFill>
              </a:rPr>
            </a:br>
            <a:r>
              <a:rPr lang="de-DE" sz="1400" dirty="0">
                <a:solidFill>
                  <a:schemeClr val="bg1">
                    <a:lumMod val="50000"/>
                  </a:schemeClr>
                </a:solidFill>
              </a:rPr>
              <a:t>     Computer erzeugt, jedoch ohne Inhalt. </a:t>
            </a:r>
          </a:p>
          <a:p>
            <a:r>
              <a:rPr lang="de-DE" sz="1400" dirty="0">
                <a:solidFill>
                  <a:schemeClr val="bg1">
                    <a:lumMod val="50000"/>
                  </a:schemeClr>
                </a:solidFill>
              </a:rPr>
              <a:t> - Es kann mehrere Konstruktoren definiert werden(überladen))</a:t>
            </a:r>
          </a:p>
        </p:txBody>
      </p:sp>
      <p:sp>
        <p:nvSpPr>
          <p:cNvPr id="20" name="Freihandform: Form 19">
            <a:extLst>
              <a:ext uri="{FF2B5EF4-FFF2-40B4-BE49-F238E27FC236}">
                <a16:creationId xmlns:a16="http://schemas.microsoft.com/office/drawing/2014/main" id="{DF28E547-0B86-4DDF-8ADB-FDF3F963F27E}"/>
              </a:ext>
            </a:extLst>
          </p:cNvPr>
          <p:cNvSpPr/>
          <p:nvPr/>
        </p:nvSpPr>
        <p:spPr>
          <a:xfrm>
            <a:off x="1228725" y="2781300"/>
            <a:ext cx="809625" cy="1247775"/>
          </a:xfrm>
          <a:custGeom>
            <a:avLst/>
            <a:gdLst>
              <a:gd name="connsiteX0" fmla="*/ 809625 w 809625"/>
              <a:gd name="connsiteY0" fmla="*/ 0 h 1247775"/>
              <a:gd name="connsiteX1" fmla="*/ 352425 w 809625"/>
              <a:gd name="connsiteY1" fmla="*/ 0 h 1247775"/>
              <a:gd name="connsiteX2" fmla="*/ 352425 w 809625"/>
              <a:gd name="connsiteY2" fmla="*/ 123825 h 1247775"/>
              <a:gd name="connsiteX3" fmla="*/ 0 w 809625"/>
              <a:gd name="connsiteY3" fmla="*/ 123825 h 1247775"/>
              <a:gd name="connsiteX4" fmla="*/ 352425 w 809625"/>
              <a:gd name="connsiteY4" fmla="*/ 123825 h 1247775"/>
              <a:gd name="connsiteX5" fmla="*/ 352425 w 809625"/>
              <a:gd name="connsiteY5" fmla="*/ 1247775 h 1247775"/>
              <a:gd name="connsiteX6" fmla="*/ 800100 w 809625"/>
              <a:gd name="connsiteY6" fmla="*/ 1247775 h 124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25" h="1247775">
                <a:moveTo>
                  <a:pt x="809625" y="0"/>
                </a:moveTo>
                <a:lnTo>
                  <a:pt x="352425" y="0"/>
                </a:lnTo>
                <a:lnTo>
                  <a:pt x="352425" y="123825"/>
                </a:lnTo>
                <a:lnTo>
                  <a:pt x="0" y="123825"/>
                </a:lnTo>
                <a:lnTo>
                  <a:pt x="352425" y="123825"/>
                </a:lnTo>
                <a:lnTo>
                  <a:pt x="352425" y="1247775"/>
                </a:lnTo>
                <a:lnTo>
                  <a:pt x="800100" y="1247775"/>
                </a:lnTo>
              </a:path>
            </a:pathLst>
          </a:cu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Form 25">
            <a:extLst>
              <a:ext uri="{FF2B5EF4-FFF2-40B4-BE49-F238E27FC236}">
                <a16:creationId xmlns:a16="http://schemas.microsoft.com/office/drawing/2014/main" id="{11061AA7-AAB2-497D-90B4-76C7681E673F}"/>
              </a:ext>
            </a:extLst>
          </p:cNvPr>
          <p:cNvSpPr/>
          <p:nvPr/>
        </p:nvSpPr>
        <p:spPr>
          <a:xfrm>
            <a:off x="1438275" y="4076700"/>
            <a:ext cx="600075" cy="1219200"/>
          </a:xfrm>
          <a:custGeom>
            <a:avLst/>
            <a:gdLst>
              <a:gd name="connsiteX0" fmla="*/ 609600 w 619125"/>
              <a:gd name="connsiteY0" fmla="*/ 0 h 1219200"/>
              <a:gd name="connsiteX1" fmla="*/ 152400 w 619125"/>
              <a:gd name="connsiteY1" fmla="*/ 0 h 1219200"/>
              <a:gd name="connsiteX2" fmla="*/ 152400 w 619125"/>
              <a:gd name="connsiteY2" fmla="*/ 590550 h 1219200"/>
              <a:gd name="connsiteX3" fmla="*/ 0 w 619125"/>
              <a:gd name="connsiteY3" fmla="*/ 590550 h 1219200"/>
              <a:gd name="connsiteX4" fmla="*/ 152400 w 619125"/>
              <a:gd name="connsiteY4" fmla="*/ 590550 h 1219200"/>
              <a:gd name="connsiteX5" fmla="*/ 152400 w 619125"/>
              <a:gd name="connsiteY5" fmla="*/ 1219200 h 1219200"/>
              <a:gd name="connsiteX6" fmla="*/ 619125 w 619125"/>
              <a:gd name="connsiteY6" fmla="*/ 121920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125" h="1219200">
                <a:moveTo>
                  <a:pt x="609600" y="0"/>
                </a:moveTo>
                <a:lnTo>
                  <a:pt x="152400" y="0"/>
                </a:lnTo>
                <a:lnTo>
                  <a:pt x="152400" y="590550"/>
                </a:lnTo>
                <a:lnTo>
                  <a:pt x="0" y="590550"/>
                </a:lnTo>
                <a:lnTo>
                  <a:pt x="152400" y="590550"/>
                </a:lnTo>
                <a:lnTo>
                  <a:pt x="152400" y="1219200"/>
                </a:lnTo>
                <a:lnTo>
                  <a:pt x="619125" y="1219200"/>
                </a:lnTo>
              </a:path>
            </a:pathLst>
          </a:custGeom>
          <a:noFill/>
          <a:ln>
            <a:solidFill>
              <a:srgbClr val="8FAA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5784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3D9DD6-07D8-45DE-A49A-FD3ACE2DCC93}"/>
              </a:ext>
            </a:extLst>
          </p:cNvPr>
          <p:cNvSpPr>
            <a:spLocks noGrp="1"/>
          </p:cNvSpPr>
          <p:nvPr>
            <p:ph type="title"/>
          </p:nvPr>
        </p:nvSpPr>
        <p:spPr/>
        <p:txBody>
          <a:bodyPr/>
          <a:lstStyle/>
          <a:p>
            <a:r>
              <a:rPr lang="de-DE" dirty="0"/>
              <a:t>Geheimnisprinzip</a:t>
            </a:r>
          </a:p>
        </p:txBody>
      </p:sp>
      <p:sp>
        <p:nvSpPr>
          <p:cNvPr id="3" name="Inhaltsplatzhalter 2">
            <a:extLst>
              <a:ext uri="{FF2B5EF4-FFF2-40B4-BE49-F238E27FC236}">
                <a16:creationId xmlns:a16="http://schemas.microsoft.com/office/drawing/2014/main" id="{AB5C4C84-2179-4B0E-87FC-1C072C28F410}"/>
              </a:ext>
            </a:extLst>
          </p:cNvPr>
          <p:cNvSpPr>
            <a:spLocks noGrp="1"/>
          </p:cNvSpPr>
          <p:nvPr>
            <p:ph idx="1"/>
          </p:nvPr>
        </p:nvSpPr>
        <p:spPr/>
        <p:txBody>
          <a:bodyPr>
            <a:normAutofit fontScale="92500"/>
          </a:bodyPr>
          <a:lstStyle/>
          <a:p>
            <a:pPr marL="0" indent="0">
              <a:buNone/>
            </a:pPr>
            <a:r>
              <a:rPr lang="de-DE" dirty="0"/>
              <a:t>Das Geheimnisprinzip besagt, dass das </a:t>
            </a:r>
            <a:r>
              <a:rPr lang="de-DE" i="1" dirty="0"/>
              <a:t>sowenig Information zwischen den Klassen ausgetauscht werden sollen wie möglich</a:t>
            </a:r>
            <a:r>
              <a:rPr lang="de-DE" dirty="0"/>
              <a:t>. Um dies umzusetzen gibt es verschiedene </a:t>
            </a:r>
            <a:r>
              <a:rPr lang="de-DE" u="sng" dirty="0"/>
              <a:t>Sichtbarkeiten</a:t>
            </a:r>
            <a:r>
              <a:rPr lang="de-DE" dirty="0"/>
              <a:t> für Methoden und Attribute.</a:t>
            </a:r>
          </a:p>
          <a:p>
            <a:pPr marL="0" indent="0">
              <a:buNone/>
            </a:pPr>
            <a:endParaRPr lang="de-DE" dirty="0"/>
          </a:p>
          <a:p>
            <a:pPr marL="0" indent="0">
              <a:buNone/>
            </a:pPr>
            <a:r>
              <a:rPr lang="de-DE" dirty="0"/>
              <a:t>Sichtbarkeiten:</a:t>
            </a:r>
          </a:p>
          <a:p>
            <a:r>
              <a:rPr lang="de-DE" b="1" dirty="0"/>
              <a:t>Public</a:t>
            </a:r>
            <a:r>
              <a:rPr lang="de-DE" dirty="0"/>
              <a:t>(+) 		  – alle Klassen können darauf zugreifen</a:t>
            </a:r>
          </a:p>
          <a:p>
            <a:r>
              <a:rPr lang="de-DE" b="1" dirty="0"/>
              <a:t>Private</a:t>
            </a:r>
            <a:r>
              <a:rPr lang="de-DE" dirty="0"/>
              <a:t>(-) 		  – ist nur für die eigene Klasse sichtbar</a:t>
            </a:r>
          </a:p>
          <a:p>
            <a:r>
              <a:rPr lang="de-DE" b="1" dirty="0" err="1"/>
              <a:t>Protected</a:t>
            </a:r>
            <a:r>
              <a:rPr lang="de-DE" dirty="0"/>
              <a:t>(#) 	  – alle Klassen im Package können darauf zugreifen</a:t>
            </a:r>
          </a:p>
          <a:p>
            <a:r>
              <a:rPr lang="de-DE" dirty="0"/>
              <a:t>Nichts angegeben – Im selbem Package aber nicht in Unterklasse sichtbar</a:t>
            </a:r>
          </a:p>
        </p:txBody>
      </p:sp>
    </p:spTree>
    <p:extLst>
      <p:ext uri="{BB962C8B-B14F-4D97-AF65-F5344CB8AC3E}">
        <p14:creationId xmlns:p14="http://schemas.microsoft.com/office/powerpoint/2010/main" val="345204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40AF0A-5B1B-453A-AB7B-FCD76C193A27}"/>
              </a:ext>
            </a:extLst>
          </p:cNvPr>
          <p:cNvSpPr>
            <a:spLocks noGrp="1"/>
          </p:cNvSpPr>
          <p:nvPr>
            <p:ph type="title"/>
          </p:nvPr>
        </p:nvSpPr>
        <p:spPr/>
        <p:txBody>
          <a:bodyPr/>
          <a:lstStyle/>
          <a:p>
            <a:r>
              <a:rPr lang="de-DE" dirty="0"/>
              <a:t>UML Diagramm - Sichtbarkeit</a:t>
            </a:r>
          </a:p>
        </p:txBody>
      </p:sp>
      <p:sp>
        <p:nvSpPr>
          <p:cNvPr id="4" name="Rechteck 3">
            <a:extLst>
              <a:ext uri="{FF2B5EF4-FFF2-40B4-BE49-F238E27FC236}">
                <a16:creationId xmlns:a16="http://schemas.microsoft.com/office/drawing/2014/main" id="{56C018FD-C9F5-403A-9DDB-E54BA53A0F1E}"/>
              </a:ext>
            </a:extLst>
          </p:cNvPr>
          <p:cNvSpPr/>
          <p:nvPr/>
        </p:nvSpPr>
        <p:spPr>
          <a:xfrm>
            <a:off x="2077934" y="225663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9F2DB1ED-67E6-4C16-A184-E19650D4AFAB}"/>
              </a:ext>
            </a:extLst>
          </p:cNvPr>
          <p:cNvSpPr/>
          <p:nvPr/>
        </p:nvSpPr>
        <p:spPr>
          <a:xfrm>
            <a:off x="2077934" y="2793533"/>
            <a:ext cx="2214643" cy="1266739"/>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8AC26F15-0814-4E53-9910-D99D3EB0EA2F}"/>
              </a:ext>
            </a:extLst>
          </p:cNvPr>
          <p:cNvSpPr/>
          <p:nvPr/>
        </p:nvSpPr>
        <p:spPr>
          <a:xfrm>
            <a:off x="2077933" y="406027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9DD6F0FE-9EAD-4C5C-B29B-7A2CEE31CB83}"/>
              </a:ext>
            </a:extLst>
          </p:cNvPr>
          <p:cNvSpPr txBox="1"/>
          <p:nvPr/>
        </p:nvSpPr>
        <p:spPr>
          <a:xfrm>
            <a:off x="2077932" y="4060272"/>
            <a:ext cx="2214645" cy="1200329"/>
          </a:xfrm>
          <a:prstGeom prst="rect">
            <a:avLst/>
          </a:prstGeom>
          <a:noFill/>
        </p:spPr>
        <p:txBody>
          <a:bodyPr wrap="none" rtlCol="0">
            <a:spAutoFit/>
          </a:bodyPr>
          <a:lstStyle/>
          <a:p>
            <a:r>
              <a:rPr lang="de-DE" dirty="0"/>
              <a:t>c </a:t>
            </a:r>
            <a:r>
              <a:rPr lang="de-DE" i="1" dirty="0"/>
              <a:t>Klassenname(): void</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0279A572-B233-48DB-B126-DF9B56D0C2E3}"/>
              </a:ext>
            </a:extLst>
          </p:cNvPr>
          <p:cNvSpPr txBox="1"/>
          <p:nvPr/>
        </p:nvSpPr>
        <p:spPr>
          <a:xfrm>
            <a:off x="2477368" y="2321482"/>
            <a:ext cx="1415772" cy="369332"/>
          </a:xfrm>
          <a:prstGeom prst="rect">
            <a:avLst/>
          </a:prstGeom>
          <a:noFill/>
        </p:spPr>
        <p:txBody>
          <a:bodyPr wrap="none" rtlCol="0">
            <a:spAutoFit/>
          </a:bodyPr>
          <a:lstStyle/>
          <a:p>
            <a:r>
              <a:rPr lang="de-DE" i="1" dirty="0"/>
              <a:t>Klassenname</a:t>
            </a:r>
          </a:p>
        </p:txBody>
      </p:sp>
      <p:sp>
        <p:nvSpPr>
          <p:cNvPr id="12" name="Textfeld 11">
            <a:extLst>
              <a:ext uri="{FF2B5EF4-FFF2-40B4-BE49-F238E27FC236}">
                <a16:creationId xmlns:a16="http://schemas.microsoft.com/office/drawing/2014/main" id="{B689E6F8-3C18-4221-9BAA-F5B71D9999B2}"/>
              </a:ext>
            </a:extLst>
          </p:cNvPr>
          <p:cNvSpPr txBox="1"/>
          <p:nvPr/>
        </p:nvSpPr>
        <p:spPr>
          <a:xfrm>
            <a:off x="2077931" y="2770367"/>
            <a:ext cx="352982" cy="923330"/>
          </a:xfrm>
          <a:prstGeom prst="rect">
            <a:avLst/>
          </a:prstGeom>
          <a:noFill/>
        </p:spPr>
        <p:txBody>
          <a:bodyPr wrap="none" rtlCol="0">
            <a:spAutoFit/>
          </a:bodyPr>
          <a:lstStyle/>
          <a:p>
            <a:r>
              <a:rPr lang="de-DE" dirty="0"/>
              <a:t>+ </a:t>
            </a:r>
          </a:p>
          <a:p>
            <a:r>
              <a:rPr lang="de-DE" dirty="0"/>
              <a:t>-</a:t>
            </a:r>
          </a:p>
          <a:p>
            <a:r>
              <a:rPr lang="de-DE" dirty="0"/>
              <a:t>#</a:t>
            </a:r>
          </a:p>
        </p:txBody>
      </p:sp>
      <p:sp>
        <p:nvSpPr>
          <p:cNvPr id="3" name="Textfeld 2">
            <a:extLst>
              <a:ext uri="{FF2B5EF4-FFF2-40B4-BE49-F238E27FC236}">
                <a16:creationId xmlns:a16="http://schemas.microsoft.com/office/drawing/2014/main" id="{76AAE367-79BB-4242-82CE-A2849CF35B2E}"/>
              </a:ext>
            </a:extLst>
          </p:cNvPr>
          <p:cNvSpPr txBox="1"/>
          <p:nvPr/>
        </p:nvSpPr>
        <p:spPr>
          <a:xfrm>
            <a:off x="491614" y="2800321"/>
            <a:ext cx="753732" cy="369332"/>
          </a:xfrm>
          <a:prstGeom prst="rect">
            <a:avLst/>
          </a:prstGeom>
          <a:noFill/>
        </p:spPr>
        <p:txBody>
          <a:bodyPr wrap="none" rtlCol="0">
            <a:spAutoFit/>
          </a:bodyPr>
          <a:lstStyle/>
          <a:p>
            <a:r>
              <a:rPr lang="de-DE" dirty="0">
                <a:solidFill>
                  <a:schemeClr val="bg1">
                    <a:lumMod val="50000"/>
                  </a:schemeClr>
                </a:solidFill>
              </a:rPr>
              <a:t>public</a:t>
            </a:r>
          </a:p>
        </p:txBody>
      </p:sp>
      <p:sp>
        <p:nvSpPr>
          <p:cNvPr id="14" name="Textfeld 13">
            <a:extLst>
              <a:ext uri="{FF2B5EF4-FFF2-40B4-BE49-F238E27FC236}">
                <a16:creationId xmlns:a16="http://schemas.microsoft.com/office/drawing/2014/main" id="{47CDE28A-6DE3-4DE7-90B6-554D99463EE5}"/>
              </a:ext>
            </a:extLst>
          </p:cNvPr>
          <p:cNvSpPr txBox="1"/>
          <p:nvPr/>
        </p:nvSpPr>
        <p:spPr>
          <a:xfrm>
            <a:off x="491614" y="3090100"/>
            <a:ext cx="838691" cy="369332"/>
          </a:xfrm>
          <a:prstGeom prst="rect">
            <a:avLst/>
          </a:prstGeom>
          <a:noFill/>
        </p:spPr>
        <p:txBody>
          <a:bodyPr wrap="none" rtlCol="0">
            <a:spAutoFit/>
          </a:bodyPr>
          <a:lstStyle/>
          <a:p>
            <a:r>
              <a:rPr lang="de-DE" dirty="0">
                <a:solidFill>
                  <a:schemeClr val="bg1">
                    <a:lumMod val="50000"/>
                  </a:schemeClr>
                </a:solidFill>
              </a:rPr>
              <a:t>private</a:t>
            </a:r>
          </a:p>
        </p:txBody>
      </p:sp>
      <p:sp>
        <p:nvSpPr>
          <p:cNvPr id="15" name="Textfeld 14">
            <a:extLst>
              <a:ext uri="{FF2B5EF4-FFF2-40B4-BE49-F238E27FC236}">
                <a16:creationId xmlns:a16="http://schemas.microsoft.com/office/drawing/2014/main" id="{B2D9B707-4364-4898-91DB-D6B24A0BB2CD}"/>
              </a:ext>
            </a:extLst>
          </p:cNvPr>
          <p:cNvSpPr txBox="1"/>
          <p:nvPr/>
        </p:nvSpPr>
        <p:spPr>
          <a:xfrm>
            <a:off x="491614" y="3379879"/>
            <a:ext cx="1104085" cy="369332"/>
          </a:xfrm>
          <a:prstGeom prst="rect">
            <a:avLst/>
          </a:prstGeom>
          <a:noFill/>
        </p:spPr>
        <p:txBody>
          <a:bodyPr wrap="none" rtlCol="0">
            <a:spAutoFit/>
          </a:bodyPr>
          <a:lstStyle/>
          <a:p>
            <a:r>
              <a:rPr lang="de-DE" dirty="0" err="1">
                <a:solidFill>
                  <a:schemeClr val="bg1">
                    <a:lumMod val="50000"/>
                  </a:schemeClr>
                </a:solidFill>
              </a:rPr>
              <a:t>protected</a:t>
            </a:r>
            <a:endParaRPr lang="de-DE" dirty="0">
              <a:solidFill>
                <a:schemeClr val="bg1">
                  <a:lumMod val="50000"/>
                </a:schemeClr>
              </a:solidFill>
            </a:endParaRPr>
          </a:p>
        </p:txBody>
      </p:sp>
      <p:sp>
        <p:nvSpPr>
          <p:cNvPr id="16" name="Textfeld 15">
            <a:extLst>
              <a:ext uri="{FF2B5EF4-FFF2-40B4-BE49-F238E27FC236}">
                <a16:creationId xmlns:a16="http://schemas.microsoft.com/office/drawing/2014/main" id="{1C72BF46-AA58-4F23-90CE-C71AFF310619}"/>
              </a:ext>
            </a:extLst>
          </p:cNvPr>
          <p:cNvSpPr txBox="1"/>
          <p:nvPr/>
        </p:nvSpPr>
        <p:spPr>
          <a:xfrm>
            <a:off x="492829" y="4327108"/>
            <a:ext cx="753732" cy="369332"/>
          </a:xfrm>
          <a:prstGeom prst="rect">
            <a:avLst/>
          </a:prstGeom>
          <a:noFill/>
        </p:spPr>
        <p:txBody>
          <a:bodyPr wrap="none" rtlCol="0">
            <a:spAutoFit/>
          </a:bodyPr>
          <a:lstStyle/>
          <a:p>
            <a:r>
              <a:rPr lang="de-DE" dirty="0">
                <a:solidFill>
                  <a:schemeClr val="bg1">
                    <a:lumMod val="50000"/>
                  </a:schemeClr>
                </a:solidFill>
              </a:rPr>
              <a:t>public</a:t>
            </a:r>
          </a:p>
        </p:txBody>
      </p:sp>
      <p:sp>
        <p:nvSpPr>
          <p:cNvPr id="17" name="Textfeld 16">
            <a:extLst>
              <a:ext uri="{FF2B5EF4-FFF2-40B4-BE49-F238E27FC236}">
                <a16:creationId xmlns:a16="http://schemas.microsoft.com/office/drawing/2014/main" id="{8C92B1C2-D6EB-4384-A358-F9B9B76DF077}"/>
              </a:ext>
            </a:extLst>
          </p:cNvPr>
          <p:cNvSpPr txBox="1"/>
          <p:nvPr/>
        </p:nvSpPr>
        <p:spPr>
          <a:xfrm>
            <a:off x="492829" y="4609189"/>
            <a:ext cx="838691" cy="369332"/>
          </a:xfrm>
          <a:prstGeom prst="rect">
            <a:avLst/>
          </a:prstGeom>
          <a:noFill/>
        </p:spPr>
        <p:txBody>
          <a:bodyPr wrap="none" rtlCol="0">
            <a:spAutoFit/>
          </a:bodyPr>
          <a:lstStyle/>
          <a:p>
            <a:r>
              <a:rPr lang="de-DE" dirty="0">
                <a:solidFill>
                  <a:schemeClr val="bg1">
                    <a:lumMod val="50000"/>
                  </a:schemeClr>
                </a:solidFill>
              </a:rPr>
              <a:t>private</a:t>
            </a:r>
          </a:p>
        </p:txBody>
      </p:sp>
      <p:sp>
        <p:nvSpPr>
          <p:cNvPr id="18" name="Textfeld 17">
            <a:extLst>
              <a:ext uri="{FF2B5EF4-FFF2-40B4-BE49-F238E27FC236}">
                <a16:creationId xmlns:a16="http://schemas.microsoft.com/office/drawing/2014/main" id="{999C63AF-75CE-4D19-B73F-015214385060}"/>
              </a:ext>
            </a:extLst>
          </p:cNvPr>
          <p:cNvSpPr txBox="1"/>
          <p:nvPr/>
        </p:nvSpPr>
        <p:spPr>
          <a:xfrm>
            <a:off x="492829" y="4891269"/>
            <a:ext cx="1104085" cy="369332"/>
          </a:xfrm>
          <a:prstGeom prst="rect">
            <a:avLst/>
          </a:prstGeom>
          <a:noFill/>
        </p:spPr>
        <p:txBody>
          <a:bodyPr wrap="none" rtlCol="0">
            <a:spAutoFit/>
          </a:bodyPr>
          <a:lstStyle/>
          <a:p>
            <a:r>
              <a:rPr lang="de-DE" dirty="0" err="1">
                <a:solidFill>
                  <a:schemeClr val="bg1">
                    <a:lumMod val="50000"/>
                  </a:schemeClr>
                </a:solidFill>
              </a:rPr>
              <a:t>protected</a:t>
            </a:r>
            <a:endParaRPr lang="de-DE" dirty="0">
              <a:solidFill>
                <a:schemeClr val="bg1">
                  <a:lumMod val="50000"/>
                </a:schemeClr>
              </a:solidFill>
            </a:endParaRPr>
          </a:p>
        </p:txBody>
      </p:sp>
      <p:sp>
        <p:nvSpPr>
          <p:cNvPr id="24" name="Textfeld 23">
            <a:extLst>
              <a:ext uri="{FF2B5EF4-FFF2-40B4-BE49-F238E27FC236}">
                <a16:creationId xmlns:a16="http://schemas.microsoft.com/office/drawing/2014/main" id="{F1DFF3C3-253C-40A5-AD17-627B4E1520B1}"/>
              </a:ext>
            </a:extLst>
          </p:cNvPr>
          <p:cNvSpPr txBox="1"/>
          <p:nvPr/>
        </p:nvSpPr>
        <p:spPr>
          <a:xfrm>
            <a:off x="4773596" y="4449405"/>
            <a:ext cx="6795826" cy="646331"/>
          </a:xfrm>
          <a:prstGeom prst="rect">
            <a:avLst/>
          </a:prstGeom>
          <a:noFill/>
        </p:spPr>
        <p:txBody>
          <a:bodyPr wrap="square" rtlCol="0">
            <a:spAutoFit/>
          </a:bodyPr>
          <a:lstStyle/>
          <a:p>
            <a:r>
              <a:rPr lang="de-DE" dirty="0"/>
              <a:t>Mit </a:t>
            </a:r>
            <a:r>
              <a:rPr lang="de-DE" u="sng" dirty="0"/>
              <a:t>Getter-,Setter-Methoden </a:t>
            </a:r>
            <a:r>
              <a:rPr lang="de-DE" dirty="0"/>
              <a:t>ermöglicht man das geregelte zugreifen auf Attribute und erfüllt das </a:t>
            </a:r>
            <a:r>
              <a:rPr lang="de-DE" u="sng" dirty="0"/>
              <a:t>Geheimnis Prinzip</a:t>
            </a:r>
          </a:p>
        </p:txBody>
      </p:sp>
      <p:sp>
        <p:nvSpPr>
          <p:cNvPr id="19" name="Textfeld 18">
            <a:extLst>
              <a:ext uri="{FF2B5EF4-FFF2-40B4-BE49-F238E27FC236}">
                <a16:creationId xmlns:a16="http://schemas.microsoft.com/office/drawing/2014/main" id="{FC6EC78D-BCFB-4C62-84AB-38BD0B8ADAA2}"/>
              </a:ext>
            </a:extLst>
          </p:cNvPr>
          <p:cNvSpPr txBox="1"/>
          <p:nvPr/>
        </p:nvSpPr>
        <p:spPr>
          <a:xfrm>
            <a:off x="5000625" y="2770367"/>
            <a:ext cx="7054945" cy="369332"/>
          </a:xfrm>
          <a:prstGeom prst="rect">
            <a:avLst/>
          </a:prstGeom>
          <a:noFill/>
        </p:spPr>
        <p:txBody>
          <a:bodyPr wrap="none" rtlCol="0">
            <a:spAutoFit/>
          </a:bodyPr>
          <a:lstStyle/>
          <a:p>
            <a:r>
              <a:rPr lang="de-DE" dirty="0"/>
              <a:t>Sowohl Attributen als auch Methoden wird eine Sichtbarkeit zugeordnet.</a:t>
            </a:r>
          </a:p>
        </p:txBody>
      </p:sp>
      <p:sp>
        <p:nvSpPr>
          <p:cNvPr id="20" name="Rechteck 19">
            <a:extLst>
              <a:ext uri="{FF2B5EF4-FFF2-40B4-BE49-F238E27FC236}">
                <a16:creationId xmlns:a16="http://schemas.microsoft.com/office/drawing/2014/main" id="{3FE6BA0E-6EEB-48AD-A661-9B031D8B6D6A}"/>
              </a:ext>
            </a:extLst>
          </p:cNvPr>
          <p:cNvSpPr/>
          <p:nvPr/>
        </p:nvSpPr>
        <p:spPr>
          <a:xfrm>
            <a:off x="2116031" y="2828896"/>
            <a:ext cx="197241" cy="864801"/>
          </a:xfrm>
          <a:prstGeom prst="rect">
            <a:avLst/>
          </a:prstGeom>
          <a:noFill/>
          <a:ln w="25400">
            <a:solidFill>
              <a:srgbClr val="FF6E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a:extLst>
              <a:ext uri="{FF2B5EF4-FFF2-40B4-BE49-F238E27FC236}">
                <a16:creationId xmlns:a16="http://schemas.microsoft.com/office/drawing/2014/main" id="{9D2D7375-529F-4317-8675-3EBC7A01555E}"/>
              </a:ext>
            </a:extLst>
          </p:cNvPr>
          <p:cNvSpPr/>
          <p:nvPr/>
        </p:nvSpPr>
        <p:spPr>
          <a:xfrm>
            <a:off x="2125731" y="4372691"/>
            <a:ext cx="197241" cy="864801"/>
          </a:xfrm>
          <a:prstGeom prst="rect">
            <a:avLst/>
          </a:prstGeom>
          <a:noFill/>
          <a:ln w="25400">
            <a:solidFill>
              <a:srgbClr val="FF6E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reihandform: Form 20">
            <a:extLst>
              <a:ext uri="{FF2B5EF4-FFF2-40B4-BE49-F238E27FC236}">
                <a16:creationId xmlns:a16="http://schemas.microsoft.com/office/drawing/2014/main" id="{150E2FAA-9DA7-495C-A4D1-15405C06854D}"/>
              </a:ext>
            </a:extLst>
          </p:cNvPr>
          <p:cNvSpPr/>
          <p:nvPr/>
        </p:nvSpPr>
        <p:spPr>
          <a:xfrm>
            <a:off x="1457325" y="4352925"/>
            <a:ext cx="666750" cy="942975"/>
          </a:xfrm>
          <a:custGeom>
            <a:avLst/>
            <a:gdLst>
              <a:gd name="connsiteX0" fmla="*/ 666750 w 666750"/>
              <a:gd name="connsiteY0" fmla="*/ 428625 h 942975"/>
              <a:gd name="connsiteX1" fmla="*/ 285750 w 666750"/>
              <a:gd name="connsiteY1" fmla="*/ 428625 h 942975"/>
              <a:gd name="connsiteX2" fmla="*/ 285750 w 666750"/>
              <a:gd name="connsiteY2" fmla="*/ 0 h 942975"/>
              <a:gd name="connsiteX3" fmla="*/ 0 w 666750"/>
              <a:gd name="connsiteY3" fmla="*/ 0 h 942975"/>
              <a:gd name="connsiteX4" fmla="*/ 285750 w 666750"/>
              <a:gd name="connsiteY4" fmla="*/ 0 h 942975"/>
              <a:gd name="connsiteX5" fmla="*/ 285750 w 666750"/>
              <a:gd name="connsiteY5" fmla="*/ 942975 h 942975"/>
              <a:gd name="connsiteX6" fmla="*/ 0 w 666750"/>
              <a:gd name="connsiteY6" fmla="*/ 942975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942975">
                <a:moveTo>
                  <a:pt x="666750" y="428625"/>
                </a:moveTo>
                <a:lnTo>
                  <a:pt x="285750" y="428625"/>
                </a:lnTo>
                <a:lnTo>
                  <a:pt x="285750" y="0"/>
                </a:lnTo>
                <a:lnTo>
                  <a:pt x="0" y="0"/>
                </a:lnTo>
                <a:lnTo>
                  <a:pt x="285750" y="0"/>
                </a:lnTo>
                <a:lnTo>
                  <a:pt x="285750" y="942975"/>
                </a:lnTo>
                <a:lnTo>
                  <a:pt x="0" y="942975"/>
                </a:lnTo>
              </a:path>
            </a:pathLst>
          </a:custGeom>
          <a:noFill/>
          <a:ln w="22225">
            <a:solidFill>
              <a:srgbClr val="FF6E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Form 25">
            <a:extLst>
              <a:ext uri="{FF2B5EF4-FFF2-40B4-BE49-F238E27FC236}">
                <a16:creationId xmlns:a16="http://schemas.microsoft.com/office/drawing/2014/main" id="{5E22EE7A-A175-445E-8E26-D6E6C5990C7C}"/>
              </a:ext>
            </a:extLst>
          </p:cNvPr>
          <p:cNvSpPr/>
          <p:nvPr/>
        </p:nvSpPr>
        <p:spPr>
          <a:xfrm>
            <a:off x="1449280" y="2838245"/>
            <a:ext cx="666750" cy="942975"/>
          </a:xfrm>
          <a:custGeom>
            <a:avLst/>
            <a:gdLst>
              <a:gd name="connsiteX0" fmla="*/ 666750 w 666750"/>
              <a:gd name="connsiteY0" fmla="*/ 428625 h 942975"/>
              <a:gd name="connsiteX1" fmla="*/ 285750 w 666750"/>
              <a:gd name="connsiteY1" fmla="*/ 428625 h 942975"/>
              <a:gd name="connsiteX2" fmla="*/ 285750 w 666750"/>
              <a:gd name="connsiteY2" fmla="*/ 0 h 942975"/>
              <a:gd name="connsiteX3" fmla="*/ 0 w 666750"/>
              <a:gd name="connsiteY3" fmla="*/ 0 h 942975"/>
              <a:gd name="connsiteX4" fmla="*/ 285750 w 666750"/>
              <a:gd name="connsiteY4" fmla="*/ 0 h 942975"/>
              <a:gd name="connsiteX5" fmla="*/ 285750 w 666750"/>
              <a:gd name="connsiteY5" fmla="*/ 942975 h 942975"/>
              <a:gd name="connsiteX6" fmla="*/ 0 w 666750"/>
              <a:gd name="connsiteY6" fmla="*/ 942975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0" h="942975">
                <a:moveTo>
                  <a:pt x="666750" y="428625"/>
                </a:moveTo>
                <a:lnTo>
                  <a:pt x="285750" y="428625"/>
                </a:lnTo>
                <a:lnTo>
                  <a:pt x="285750" y="0"/>
                </a:lnTo>
                <a:lnTo>
                  <a:pt x="0" y="0"/>
                </a:lnTo>
                <a:lnTo>
                  <a:pt x="285750" y="0"/>
                </a:lnTo>
                <a:lnTo>
                  <a:pt x="285750" y="942975"/>
                </a:lnTo>
                <a:lnTo>
                  <a:pt x="0" y="942975"/>
                </a:lnTo>
              </a:path>
            </a:pathLst>
          </a:custGeom>
          <a:noFill/>
          <a:ln w="22225">
            <a:solidFill>
              <a:srgbClr val="FF6E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75544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2CE7BC-D855-4B20-8877-C9DD44CF4F9D}"/>
              </a:ext>
            </a:extLst>
          </p:cNvPr>
          <p:cNvSpPr>
            <a:spLocks noGrp="1"/>
          </p:cNvSpPr>
          <p:nvPr>
            <p:ph type="title"/>
          </p:nvPr>
        </p:nvSpPr>
        <p:spPr/>
        <p:txBody>
          <a:bodyPr/>
          <a:lstStyle/>
          <a:p>
            <a:r>
              <a:rPr lang="de-DE" dirty="0"/>
              <a:t>Beziehungen</a:t>
            </a:r>
            <a:br>
              <a:rPr lang="de-DE" dirty="0"/>
            </a:br>
            <a:r>
              <a:rPr lang="de-DE" sz="2800" dirty="0">
                <a:solidFill>
                  <a:schemeClr val="bg1">
                    <a:lumMod val="75000"/>
                  </a:schemeClr>
                </a:solidFill>
              </a:rPr>
              <a:t>- Assoziation -</a:t>
            </a:r>
            <a:endParaRPr lang="de-DE" dirty="0">
              <a:solidFill>
                <a:schemeClr val="bg1">
                  <a:lumMod val="75000"/>
                </a:schemeClr>
              </a:solidFill>
            </a:endParaRPr>
          </a:p>
        </p:txBody>
      </p:sp>
      <p:grpSp>
        <p:nvGrpSpPr>
          <p:cNvPr id="17" name="Gruppieren 16">
            <a:extLst>
              <a:ext uri="{FF2B5EF4-FFF2-40B4-BE49-F238E27FC236}">
                <a16:creationId xmlns:a16="http://schemas.microsoft.com/office/drawing/2014/main" id="{89A88DDE-0AE1-43B9-AE5F-1AF419B1CDE4}"/>
              </a:ext>
            </a:extLst>
          </p:cNvPr>
          <p:cNvGrpSpPr/>
          <p:nvPr/>
        </p:nvGrpSpPr>
        <p:grpSpPr>
          <a:xfrm>
            <a:off x="2921659" y="2046913"/>
            <a:ext cx="2214646" cy="2770373"/>
            <a:chOff x="1510014" y="1929468"/>
            <a:chExt cx="2214646" cy="2770373"/>
          </a:xfrm>
        </p:grpSpPr>
        <p:sp>
          <p:nvSpPr>
            <p:cNvPr id="4" name="Rechteck 3">
              <a:extLst>
                <a:ext uri="{FF2B5EF4-FFF2-40B4-BE49-F238E27FC236}">
                  <a16:creationId xmlns:a16="http://schemas.microsoft.com/office/drawing/2014/main" id="{AF1EC51F-7536-477C-86AB-296920D47CC5}"/>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Rechteck 4">
              <a:extLst>
                <a:ext uri="{FF2B5EF4-FFF2-40B4-BE49-F238E27FC236}">
                  <a16:creationId xmlns:a16="http://schemas.microsoft.com/office/drawing/2014/main" id="{1BE165BD-7477-4F61-8575-B61137DE6641}"/>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A974DD69-A7FC-44A1-A9D6-A923602BB5BD}"/>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C674F73-4A2B-4524-B01C-23582C027E91}"/>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8" name="Textfeld 7">
              <a:extLst>
                <a:ext uri="{FF2B5EF4-FFF2-40B4-BE49-F238E27FC236}">
                  <a16:creationId xmlns:a16="http://schemas.microsoft.com/office/drawing/2014/main" id="{A422D8FB-696E-4A83-941B-9D3AC1E76A0E}"/>
                </a:ext>
              </a:extLst>
            </p:cNvPr>
            <p:cNvSpPr txBox="1"/>
            <p:nvPr/>
          </p:nvSpPr>
          <p:spPr>
            <a:xfrm>
              <a:off x="2175548" y="1994312"/>
              <a:ext cx="883575" cy="369332"/>
            </a:xfrm>
            <a:prstGeom prst="rect">
              <a:avLst/>
            </a:prstGeom>
            <a:noFill/>
          </p:spPr>
          <p:txBody>
            <a:bodyPr wrap="none" rtlCol="0">
              <a:spAutoFit/>
            </a:bodyPr>
            <a:lstStyle/>
            <a:p>
              <a:r>
                <a:rPr lang="de-DE" i="1" dirty="0"/>
                <a:t>Klasse0</a:t>
              </a:r>
            </a:p>
          </p:txBody>
        </p:sp>
        <p:sp>
          <p:nvSpPr>
            <p:cNvPr id="9" name="Textfeld 8">
              <a:extLst>
                <a:ext uri="{FF2B5EF4-FFF2-40B4-BE49-F238E27FC236}">
                  <a16:creationId xmlns:a16="http://schemas.microsoft.com/office/drawing/2014/main" id="{E25CADDF-0E71-43BD-95A6-BCB13D6463CF}"/>
                </a:ext>
              </a:extLst>
            </p:cNvPr>
            <p:cNvSpPr txBox="1"/>
            <p:nvPr/>
          </p:nvSpPr>
          <p:spPr>
            <a:xfrm>
              <a:off x="1510014" y="2443197"/>
              <a:ext cx="1835439" cy="369332"/>
            </a:xfrm>
            <a:prstGeom prst="rect">
              <a:avLst/>
            </a:prstGeom>
            <a:noFill/>
          </p:spPr>
          <p:txBody>
            <a:bodyPr wrap="none" rtlCol="0">
              <a:spAutoFit/>
            </a:bodyPr>
            <a:lstStyle/>
            <a:p>
              <a:r>
                <a:rPr lang="de-DE" dirty="0"/>
                <a:t>- </a:t>
              </a:r>
              <a:r>
                <a:rPr lang="de-DE" i="1" dirty="0" err="1"/>
                <a:t>attribut</a:t>
              </a:r>
              <a:r>
                <a:rPr lang="de-DE" dirty="0"/>
                <a:t> :Klasse1</a:t>
              </a:r>
            </a:p>
          </p:txBody>
        </p:sp>
      </p:grpSp>
      <p:sp>
        <p:nvSpPr>
          <p:cNvPr id="16" name="Textfeld 15">
            <a:extLst>
              <a:ext uri="{FF2B5EF4-FFF2-40B4-BE49-F238E27FC236}">
                <a16:creationId xmlns:a16="http://schemas.microsoft.com/office/drawing/2014/main" id="{9C78366B-AE22-4D47-8276-EEA91EEA3145}"/>
              </a:ext>
            </a:extLst>
          </p:cNvPr>
          <p:cNvSpPr txBox="1"/>
          <p:nvPr/>
        </p:nvSpPr>
        <p:spPr>
          <a:xfrm>
            <a:off x="1282354" y="5520795"/>
            <a:ext cx="9014171" cy="923330"/>
          </a:xfrm>
          <a:prstGeom prst="rect">
            <a:avLst/>
          </a:prstGeom>
          <a:noFill/>
        </p:spPr>
        <p:txBody>
          <a:bodyPr wrap="square" rtlCol="0">
            <a:spAutoFit/>
          </a:bodyPr>
          <a:lstStyle/>
          <a:p>
            <a:r>
              <a:rPr lang="de-DE" b="1" dirty="0"/>
              <a:t>Assoziation</a:t>
            </a:r>
          </a:p>
          <a:p>
            <a:r>
              <a:rPr lang="de-DE" dirty="0"/>
              <a:t>Eine Assoziation beschreibt eine Beziehung zwischen zwei Klassen. Sie wird gezeichnet, wenn eine Klasse ein Objekt einer anderen Klasse als Attribut besitzt. </a:t>
            </a:r>
          </a:p>
        </p:txBody>
      </p:sp>
      <p:grpSp>
        <p:nvGrpSpPr>
          <p:cNvPr id="18" name="Gruppieren 17">
            <a:extLst>
              <a:ext uri="{FF2B5EF4-FFF2-40B4-BE49-F238E27FC236}">
                <a16:creationId xmlns:a16="http://schemas.microsoft.com/office/drawing/2014/main" id="{D6E3DEB9-C732-49F3-8DC1-720D30B0E207}"/>
              </a:ext>
            </a:extLst>
          </p:cNvPr>
          <p:cNvGrpSpPr/>
          <p:nvPr/>
        </p:nvGrpSpPr>
        <p:grpSpPr>
          <a:xfrm>
            <a:off x="6400322" y="2040530"/>
            <a:ext cx="2214646" cy="2770373"/>
            <a:chOff x="1510014" y="1929468"/>
            <a:chExt cx="2214646" cy="2770373"/>
          </a:xfrm>
        </p:grpSpPr>
        <p:sp>
          <p:nvSpPr>
            <p:cNvPr id="19" name="Rechteck 18">
              <a:extLst>
                <a:ext uri="{FF2B5EF4-FFF2-40B4-BE49-F238E27FC236}">
                  <a16:creationId xmlns:a16="http://schemas.microsoft.com/office/drawing/2014/main" id="{2A311017-6714-4F2A-85A5-E36E3BA64233}"/>
                </a:ext>
              </a:extLst>
            </p:cNvPr>
            <p:cNvSpPr/>
            <p:nvPr/>
          </p:nvSpPr>
          <p:spPr>
            <a:xfrm>
              <a:off x="1510017" y="1929468"/>
              <a:ext cx="2214642" cy="536895"/>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DEF8969-3DAC-4579-AEF6-C97CF61C321D}"/>
                </a:ext>
              </a:extLst>
            </p:cNvPr>
            <p:cNvSpPr/>
            <p:nvPr/>
          </p:nvSpPr>
          <p:spPr>
            <a:xfrm>
              <a:off x="1510017" y="2466363"/>
              <a:ext cx="2214643" cy="962637"/>
            </a:xfrm>
            <a:prstGeom prst="rect">
              <a:avLst/>
            </a:prstGeom>
            <a:solidFill>
              <a:srgbClr val="92D05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47012A2D-9B77-4433-A3FE-68A50B206692}"/>
                </a:ext>
              </a:extLst>
            </p:cNvPr>
            <p:cNvSpPr/>
            <p:nvPr/>
          </p:nvSpPr>
          <p:spPr>
            <a:xfrm>
              <a:off x="1510015" y="3433102"/>
              <a:ext cx="2214644" cy="1266739"/>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24326C4E-3C96-4407-8240-B240F33F2755}"/>
                </a:ext>
              </a:extLst>
            </p:cNvPr>
            <p:cNvSpPr txBox="1"/>
            <p:nvPr/>
          </p:nvSpPr>
          <p:spPr>
            <a:xfrm>
              <a:off x="1510014" y="3433287"/>
              <a:ext cx="1770036" cy="1200329"/>
            </a:xfrm>
            <a:prstGeom prst="rect">
              <a:avLst/>
            </a:prstGeom>
            <a:noFill/>
          </p:spPr>
          <p:txBody>
            <a:bodyPr wrap="none" rtlCol="0">
              <a:spAutoFit/>
            </a:bodyPr>
            <a:lstStyle/>
            <a:p>
              <a:r>
                <a:rPr lang="de-DE" dirty="0"/>
                <a:t>c </a:t>
              </a:r>
              <a:r>
                <a:rPr lang="de-DE" i="1" dirty="0"/>
                <a:t>Klassenname()</a:t>
              </a:r>
            </a:p>
            <a:p>
              <a:r>
                <a:rPr lang="de-DE" dirty="0"/>
                <a:t>+ </a:t>
              </a:r>
            </a:p>
            <a:p>
              <a:r>
                <a:rPr lang="de-DE" dirty="0"/>
                <a:t>-</a:t>
              </a:r>
            </a:p>
            <a:p>
              <a:r>
                <a:rPr lang="de-DE" dirty="0"/>
                <a:t>#</a:t>
              </a:r>
            </a:p>
          </p:txBody>
        </p:sp>
        <p:sp>
          <p:nvSpPr>
            <p:cNvPr id="23" name="Textfeld 22">
              <a:extLst>
                <a:ext uri="{FF2B5EF4-FFF2-40B4-BE49-F238E27FC236}">
                  <a16:creationId xmlns:a16="http://schemas.microsoft.com/office/drawing/2014/main" id="{56D80766-5075-4138-85D9-2BE888EAF5CF}"/>
                </a:ext>
              </a:extLst>
            </p:cNvPr>
            <p:cNvSpPr txBox="1"/>
            <p:nvPr/>
          </p:nvSpPr>
          <p:spPr>
            <a:xfrm>
              <a:off x="2230851" y="2000695"/>
              <a:ext cx="883575" cy="369332"/>
            </a:xfrm>
            <a:prstGeom prst="rect">
              <a:avLst/>
            </a:prstGeom>
            <a:noFill/>
          </p:spPr>
          <p:txBody>
            <a:bodyPr wrap="none" rtlCol="0">
              <a:spAutoFit/>
            </a:bodyPr>
            <a:lstStyle/>
            <a:p>
              <a:r>
                <a:rPr lang="de-DE" i="1" dirty="0"/>
                <a:t>Klasse1</a:t>
              </a:r>
            </a:p>
          </p:txBody>
        </p:sp>
        <p:sp>
          <p:nvSpPr>
            <p:cNvPr id="24" name="Textfeld 23">
              <a:extLst>
                <a:ext uri="{FF2B5EF4-FFF2-40B4-BE49-F238E27FC236}">
                  <a16:creationId xmlns:a16="http://schemas.microsoft.com/office/drawing/2014/main" id="{F4B52A61-F3D5-4541-8FDB-3DD1801D5889}"/>
                </a:ext>
              </a:extLst>
            </p:cNvPr>
            <p:cNvSpPr txBox="1"/>
            <p:nvPr/>
          </p:nvSpPr>
          <p:spPr>
            <a:xfrm>
              <a:off x="1510014" y="2443197"/>
              <a:ext cx="352982" cy="923330"/>
            </a:xfrm>
            <a:prstGeom prst="rect">
              <a:avLst/>
            </a:prstGeom>
            <a:noFill/>
          </p:spPr>
          <p:txBody>
            <a:bodyPr wrap="none" rtlCol="0">
              <a:spAutoFit/>
            </a:bodyPr>
            <a:lstStyle/>
            <a:p>
              <a:r>
                <a:rPr lang="de-DE" dirty="0"/>
                <a:t>+ </a:t>
              </a:r>
            </a:p>
            <a:p>
              <a:r>
                <a:rPr lang="de-DE" dirty="0"/>
                <a:t>-</a:t>
              </a:r>
            </a:p>
            <a:p>
              <a:r>
                <a:rPr lang="de-DE" dirty="0"/>
                <a:t>#</a:t>
              </a:r>
            </a:p>
          </p:txBody>
        </p:sp>
      </p:grpSp>
      <p:cxnSp>
        <p:nvCxnSpPr>
          <p:cNvPr id="31" name="Gerade Verbindung mit Pfeil 30">
            <a:extLst>
              <a:ext uri="{FF2B5EF4-FFF2-40B4-BE49-F238E27FC236}">
                <a16:creationId xmlns:a16="http://schemas.microsoft.com/office/drawing/2014/main" id="{14D19B00-6729-4AA9-B660-BFB34A945E71}"/>
              </a:ext>
            </a:extLst>
          </p:cNvPr>
          <p:cNvCxnSpPr>
            <a:cxnSpLocks/>
          </p:cNvCxnSpPr>
          <p:nvPr/>
        </p:nvCxnSpPr>
        <p:spPr>
          <a:xfrm>
            <a:off x="5136304" y="3546445"/>
            <a:ext cx="12640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39893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Words>
  <Application>Microsoft Office PowerPoint</Application>
  <PresentationFormat>Breitbild</PresentationFormat>
  <Paragraphs>189</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Arial Black</vt:lpstr>
      <vt:lpstr>Calibri</vt:lpstr>
      <vt:lpstr>Calibri Light</vt:lpstr>
      <vt:lpstr>Consolas</vt:lpstr>
      <vt:lpstr>Office</vt:lpstr>
      <vt:lpstr>PowerPoint-Präsentation</vt:lpstr>
      <vt:lpstr>Inhalt</vt:lpstr>
      <vt:lpstr>Klassen</vt:lpstr>
      <vt:lpstr>Objekte</vt:lpstr>
      <vt:lpstr>Referenzvariablen</vt:lpstr>
      <vt:lpstr>UML Diagramm</vt:lpstr>
      <vt:lpstr>Geheimnisprinzip</vt:lpstr>
      <vt:lpstr>UML Diagramm - Sichtbarkeit</vt:lpstr>
      <vt:lpstr>Beziehungen - Assoziation -</vt:lpstr>
      <vt:lpstr>Beziehungen - Aggregation -</vt:lpstr>
      <vt:lpstr>Beziehungen - Vererbung -</vt:lpstr>
      <vt:lpstr>Abstrakte Klassen und Methoden</vt:lpstr>
      <vt:lpstr>Anhang</vt:lpstr>
      <vt:lpstr>interface</vt:lpstr>
      <vt:lpstr>Fachbegriffe: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Algorithmik &amp; oop</dc:title>
  <dc:creator>Arbeitsplatz</dc:creator>
  <cp:lastModifiedBy>Frei</cp:lastModifiedBy>
  <cp:revision>39</cp:revision>
  <dcterms:created xsi:type="dcterms:W3CDTF">2022-01-09T10:33:03Z</dcterms:created>
  <dcterms:modified xsi:type="dcterms:W3CDTF">2022-05-07T22:03:11Z</dcterms:modified>
</cp:coreProperties>
</file>