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E5C9334-1FF4-4765-BF1E-F7017D216639}"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C68261A-950D-4094-A6D8-C75A0FBA841F}"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8797F51-A4DE-4DBF-963E-1FC5A266316F}"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9B379F6-9D05-4C18-B088-8B314E07814F}"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DEEEA32-8096-4B10-AF77-E9984800150A}"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47B22FD-35B9-4A11-BCE9-A199B373F883}"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95B84EC-7F1E-4520-B07C-7E568C4F07A4}"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7AE9BE1-6196-445A-B03C-88E1ECA6BA16}"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0E30B77-4F66-49D2-848B-6036A6B36B85}"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839E252-C57C-4D66-B2E4-B2720C0A654C}"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F19128F-730B-4CB7-A3B3-0D481952D537}"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8D6743-4830-4B47-94A4-AA4657EFD3DB}"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5EFD9C0-EF6E-4C7A-971F-79954F3AF3E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C999A8C-C608-41CF-A02A-B713D5327D88}"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33FFF56-01CC-4AD8-A094-7B4260FFA39F}"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CDBA802-7818-4F10-9C4F-3D4485A179F8}"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F9428A6-3E27-4A84-BB2A-975C0D872966}"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9A0E733-8F0E-4EE0-92F1-66F6B1C55549}"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9B36FF1-6363-47FF-83C3-C6E405AFBDB4}"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11AFCA4-B2D7-4313-A72D-589E5499B304}"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6F6A3B9-105D-476C-9DD4-3E97A246F9F1}"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3072D68-489B-4BA4-BF2B-5D5C60820F1D}"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D1340CF-BD0A-4497-A5C6-D1A7E9CDEF40}"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de-D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0A4DCA-39BE-4DAA-B1BC-338C2960DE2A}"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de-DE" sz="6000" spc="-1" strike="noStrike">
                <a:solidFill>
                  <a:srgbClr val="000000"/>
                </a:solidFill>
                <a:latin typeface="Calibri Light"/>
              </a:rPr>
              <a:t>Mastertitelformat bearbeiten</a:t>
            </a:r>
            <a:endParaRPr b="0" lang="de-DE"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de-DE" sz="1200" spc="-1" strike="noStrike">
                <a:solidFill>
                  <a:srgbClr val="8b8b8b"/>
                </a:solidFill>
                <a:latin typeface="Calibri"/>
              </a:defRPr>
            </a:lvl1pPr>
          </a:lstStyle>
          <a:p>
            <a:pPr>
              <a:lnSpc>
                <a:spcPct val="100000"/>
              </a:lnSpc>
              <a:buNone/>
            </a:pPr>
            <a:r>
              <a:rPr b="0" lang="de-DE" sz="1200" spc="-1" strike="noStrike">
                <a:solidFill>
                  <a:srgbClr val="8b8b8b"/>
                </a:solidFill>
                <a:latin typeface="Calibri"/>
              </a:rPr>
              <a:t> </a:t>
            </a:r>
            <a:endParaRPr b="0" lang="en-GB"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 </a:t>
            </a:r>
            <a:endParaRPr b="0" lang="en-GB"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de-DE" sz="1200" spc="-1" strike="noStrike">
                <a:solidFill>
                  <a:srgbClr val="8b8b8b"/>
                </a:solidFill>
                <a:latin typeface="Calibri"/>
              </a:defRPr>
            </a:lvl1pPr>
          </a:lstStyle>
          <a:p>
            <a:pPr algn="r">
              <a:lnSpc>
                <a:spcPct val="100000"/>
              </a:lnSpc>
              <a:buNone/>
            </a:pPr>
            <a:fld id="{F2FDDBF7-B613-4B56-8A08-881F23942FBE}" type="slidenum">
              <a:rPr b="0" lang="de-DE" sz="1200" spc="-1" strike="noStrike">
                <a:solidFill>
                  <a:srgbClr val="8b8b8b"/>
                </a:solidFill>
                <a:latin typeface="Calibri"/>
              </a:rPr>
              <a:t>10</a:t>
            </a:fld>
            <a:endParaRPr b="0" lang="en-GB"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Calibri"/>
              </a:rPr>
              <a:t>Second Outline Level</a:t>
            </a:r>
            <a:endParaRPr b="0" lang="de-DE"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Calibri"/>
              </a:rPr>
              <a:t>Third Outline Level</a:t>
            </a:r>
            <a:endParaRPr b="0" lang="de-DE"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Calibri"/>
              </a:rPr>
              <a:t>Fourth Outline Level</a:t>
            </a:r>
            <a:endParaRPr b="0" lang="de-DE"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Mastertitelformat bearbeiten</a:t>
            </a:r>
            <a:endParaRPr b="0" lang="de-DE"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Mastertextformat bearbeiten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Zweite Ebene</a:t>
            </a:r>
            <a:endParaRPr b="0" lang="de-DE"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de-DE" sz="2000" spc="-1" strike="noStrike">
                <a:solidFill>
                  <a:srgbClr val="000000"/>
                </a:solidFill>
                <a:latin typeface="Calibri"/>
              </a:rPr>
              <a:t>Dritte Ebene</a:t>
            </a:r>
            <a:endParaRPr b="0" lang="de-DE"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de-DE" sz="1800" spc="-1" strike="noStrike">
                <a:solidFill>
                  <a:srgbClr val="000000"/>
                </a:solidFill>
                <a:latin typeface="Calibri"/>
              </a:rPr>
              <a:t>Vierte Ebene</a:t>
            </a:r>
            <a:endParaRPr b="0" lang="de-DE"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de-DE" sz="1800" spc="-1" strike="noStrike">
                <a:solidFill>
                  <a:srgbClr val="000000"/>
                </a:solidFill>
                <a:latin typeface="Calibri"/>
              </a:rPr>
              <a:t>Fünfte Ebene</a:t>
            </a:r>
            <a:endParaRPr b="0" lang="de-DE"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de-DE" sz="1200" spc="-1" strike="noStrike">
                <a:solidFill>
                  <a:srgbClr val="8b8b8b"/>
                </a:solidFill>
                <a:latin typeface="Calibri"/>
              </a:defRPr>
            </a:lvl1pPr>
          </a:lstStyle>
          <a:p>
            <a:pPr>
              <a:lnSpc>
                <a:spcPct val="100000"/>
              </a:lnSpc>
              <a:buNone/>
            </a:pPr>
            <a:r>
              <a:rPr b="0" lang="de-DE" sz="1200" spc="-1" strike="noStrike">
                <a:solidFill>
                  <a:srgbClr val="8b8b8b"/>
                </a:solidFill>
                <a:latin typeface="Calibri"/>
              </a:rPr>
              <a:t>&lt;date/time&gt;</a:t>
            </a:r>
            <a:endParaRPr b="0" lang="en-GB"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de-DE" sz="1200" spc="-1" strike="noStrike">
                <a:solidFill>
                  <a:srgbClr val="8b8b8b"/>
                </a:solidFill>
                <a:latin typeface="Calibri"/>
              </a:defRPr>
            </a:lvl1pPr>
          </a:lstStyle>
          <a:p>
            <a:pPr algn="r">
              <a:lnSpc>
                <a:spcPct val="100000"/>
              </a:lnSpc>
              <a:buNone/>
            </a:pPr>
            <a:fld id="{55A8AF89-DB14-488B-A26C-B5E2666BA1A9}" type="slidenum">
              <a:rPr b="0" lang="de-DE" sz="1200" spc="-1" strike="noStrike">
                <a:solidFill>
                  <a:srgbClr val="8b8b8b"/>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de-DE" sz="6000" spc="-1" strike="noStrike">
                <a:solidFill>
                  <a:srgbClr val="000000"/>
                </a:solidFill>
                <a:latin typeface="Calibri Light"/>
              </a:rPr>
              <a:t>Algorithmik</a:t>
            </a:r>
            <a:endParaRPr b="0" lang="de-DE"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Binarysearch</a:t>
            </a:r>
            <a:endParaRPr b="0" lang="de-DE" sz="4400" spc="-1" strike="noStrike">
              <a:solidFill>
                <a:srgbClr val="000000"/>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de-DE" sz="2800" spc="-1" strike="noStrike">
              <a:solidFill>
                <a:srgbClr val="000000"/>
              </a:solidFill>
              <a:latin typeface="Calibri"/>
            </a:endParaRPr>
          </a:p>
        </p:txBody>
      </p:sp>
      <p:sp>
        <p:nvSpPr>
          <p:cNvPr id="106" name="Textfeld 3"/>
          <p:cNvSpPr/>
          <p:nvPr/>
        </p:nvSpPr>
        <p:spPr>
          <a:xfrm>
            <a:off x="248400" y="5773680"/>
            <a:ext cx="963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1800" spc="-1" strike="noStrike">
                <a:solidFill>
                  <a:srgbClr val="000000"/>
                </a:solidFill>
                <a:latin typeface="Calibri"/>
              </a:rPr>
              <a:t>Laufzeit: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Inhalt</a:t>
            </a:r>
            <a:endParaRPr b="0" lang="de-DE" sz="4400" spc="-1" strike="noStrike">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pP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Sortieralgorithmen</a:t>
            </a:r>
            <a:endParaRPr b="0" lang="de-D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de-DE" sz="2800" spc="-1" strike="noStrike">
                <a:solidFill>
                  <a:srgbClr val="000000"/>
                </a:solidFill>
                <a:latin typeface="Calibri"/>
              </a:rPr>
              <a:t>Einfache Sortieralgorithmen</a:t>
            </a:r>
            <a:endParaRPr b="0" lang="de-DE" sz="28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2800" spc="-1" strike="noStrike">
                <a:solidFill>
                  <a:srgbClr val="000000"/>
                </a:solidFill>
                <a:latin typeface="Calibri"/>
              </a:rPr>
              <a:t>Bubble sort</a:t>
            </a:r>
            <a:endParaRPr b="0" lang="de-DE" sz="28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2800" spc="-1" strike="noStrike">
                <a:solidFill>
                  <a:srgbClr val="000000"/>
                </a:solidFill>
                <a:latin typeface="Calibri"/>
              </a:rPr>
              <a:t>Selection sort</a:t>
            </a:r>
            <a:endParaRPr b="0" lang="de-DE" sz="28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2800" spc="-1" strike="noStrike">
                <a:solidFill>
                  <a:srgbClr val="000000"/>
                </a:solidFill>
                <a:latin typeface="Calibri"/>
              </a:rPr>
              <a:t>Insertion sort</a:t>
            </a:r>
            <a:endParaRPr b="0" lang="de-D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de-DE" sz="2800" spc="-1" strike="noStrike">
                <a:solidFill>
                  <a:srgbClr val="000000"/>
                </a:solidFill>
                <a:latin typeface="Calibri"/>
              </a:rPr>
              <a:t>Effiziente Sortieralgorithmen</a:t>
            </a:r>
            <a:endParaRPr b="0" lang="de-DE" sz="28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de-DE" sz="2800" spc="-1" strike="noStrike">
                <a:solidFill>
                  <a:srgbClr val="000000"/>
                </a:solidFill>
                <a:latin typeface="Calibri"/>
              </a:rPr>
              <a:t> </a:t>
            </a:r>
            <a:r>
              <a:rPr b="0" lang="de-DE" sz="2800" spc="-1" strike="noStrike">
                <a:solidFill>
                  <a:srgbClr val="000000"/>
                </a:solidFill>
                <a:latin typeface="Calibri"/>
              </a:rPr>
              <a:t>Quicksort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Suchalgorithmen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Sortieren einfache dynamische Liste</a:t>
            </a:r>
            <a:endParaRPr b="0" lang="de-DE" sz="4400" spc="-1" strike="noStrike">
              <a:solidFill>
                <a:srgbClr val="000000"/>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Bubblesort</a:t>
            </a:r>
            <a:endParaRPr b="0" lang="de-DE" sz="4400" spc="-1" strike="noStrike">
              <a:solidFill>
                <a:srgbClr val="000000"/>
              </a:solidFill>
              <a:latin typeface="Calibri"/>
            </a:endParaRPr>
          </a:p>
        </p:txBody>
      </p:sp>
      <p:sp>
        <p:nvSpPr>
          <p:cNvPr id="89" name="Rechteck 3"/>
          <p:cNvSpPr/>
          <p:nvPr/>
        </p:nvSpPr>
        <p:spPr>
          <a:xfrm>
            <a:off x="123120" y="1661040"/>
            <a:ext cx="11977920" cy="923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de-DE" sz="1800" spc="-1" strike="noStrike">
                <a:solidFill>
                  <a:srgbClr val="000000"/>
                </a:solidFill>
                <a:latin typeface="Calibri"/>
              </a:rPr>
              <a:t>Beim bubblesort werden immer zwei nebeneinandersehende Elemente verglichen. Wenn das fordere Element größer ist werden die beider Felder getauscht. Dieser Zyklus  wird einmal für alle Element in der Liste gemacht. Danach wiederholt sich der Zyklus, bis alle Elemente sortiert sind.</a:t>
            </a:r>
            <a:endParaRPr b="0" lang="en-GB" sz="1800" spc="-1" strike="noStrike">
              <a:latin typeface="Arial"/>
            </a:endParaRPr>
          </a:p>
        </p:txBody>
      </p:sp>
      <p:sp>
        <p:nvSpPr>
          <p:cNvPr id="90" name="Textfeld 4"/>
          <p:cNvSpPr/>
          <p:nvPr/>
        </p:nvSpPr>
        <p:spPr>
          <a:xfrm>
            <a:off x="248400" y="5773680"/>
            <a:ext cx="963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1800" spc="-1" strike="noStrike">
                <a:solidFill>
                  <a:srgbClr val="000000"/>
                </a:solidFill>
                <a:latin typeface="Calibri"/>
              </a:rPr>
              <a:t>Laufzeit: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Selectionsort</a:t>
            </a:r>
            <a:endParaRPr b="0" lang="de-DE" sz="4400" spc="-1" strike="noStrike">
              <a:solidFill>
                <a:srgbClr val="000000"/>
              </a:solidFill>
              <a:latin typeface="Calibri"/>
            </a:endParaRPr>
          </a:p>
        </p:txBody>
      </p:sp>
      <p:sp>
        <p:nvSpPr>
          <p:cNvPr id="92" name="Textfeld 3"/>
          <p:cNvSpPr/>
          <p:nvPr/>
        </p:nvSpPr>
        <p:spPr>
          <a:xfrm>
            <a:off x="88920" y="1682280"/>
            <a:ext cx="12026520" cy="923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de-DE" sz="1800" spc="-1" strike="noStrike">
                <a:solidFill>
                  <a:srgbClr val="000000"/>
                </a:solidFill>
                <a:latin typeface="Calibri"/>
              </a:rPr>
              <a:t>Der Selectionsort nimmt sich das erste Element und geht die ganze liste durch bist er das kleinste Element findet. Dann nimmt er das zweite Element und sucht sich von der verbleibenden liste wieder das kleinste Element aus und tauscht es mit sich selbst. Dies macht es solange, bis es die Ganze liste durch gegangen ist.</a:t>
            </a:r>
            <a:endParaRPr b="0" lang="en-GB" sz="1800" spc="-1" strike="noStrike">
              <a:latin typeface="Arial"/>
            </a:endParaRPr>
          </a:p>
        </p:txBody>
      </p:sp>
      <p:sp>
        <p:nvSpPr>
          <p:cNvPr id="93" name="Textfeld 4"/>
          <p:cNvSpPr/>
          <p:nvPr/>
        </p:nvSpPr>
        <p:spPr>
          <a:xfrm>
            <a:off x="248400" y="5773680"/>
            <a:ext cx="963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1800" spc="-1" strike="noStrike">
                <a:solidFill>
                  <a:srgbClr val="000000"/>
                </a:solidFill>
                <a:latin typeface="Calibri"/>
              </a:rPr>
              <a:t>Laufzeit: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Insertionsort</a:t>
            </a:r>
            <a:endParaRPr b="0" lang="de-DE" sz="4400" spc="-1" strike="noStrike">
              <a:solidFill>
                <a:srgbClr val="000000"/>
              </a:solidFill>
              <a:latin typeface="Calibri"/>
            </a:endParaRPr>
          </a:p>
        </p:txBody>
      </p:sp>
      <p:sp>
        <p:nvSpPr>
          <p:cNvPr id="95" name="Rechteck 3"/>
          <p:cNvSpPr/>
          <p:nvPr/>
        </p:nvSpPr>
        <p:spPr>
          <a:xfrm>
            <a:off x="90720" y="1674360"/>
            <a:ext cx="12010320" cy="369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de-DE" sz="1800" spc="-1" strike="noStrike">
                <a:solidFill>
                  <a:srgbClr val="000000"/>
                </a:solidFill>
                <a:latin typeface="Calibri"/>
              </a:rPr>
              <a:t>Insertionsort nimmt das erste Element und fügt entweder weitere Elemente sortiert vor oder hinter sich ein. </a:t>
            </a:r>
            <a:endParaRPr b="0" lang="en-GB" sz="1800" spc="-1" strike="noStrike">
              <a:latin typeface="Arial"/>
            </a:endParaRPr>
          </a:p>
        </p:txBody>
      </p:sp>
      <p:sp>
        <p:nvSpPr>
          <p:cNvPr id="96" name="Textfeld 4"/>
          <p:cNvSpPr/>
          <p:nvPr/>
        </p:nvSpPr>
        <p:spPr>
          <a:xfrm>
            <a:off x="265320" y="5421240"/>
            <a:ext cx="963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1800" spc="-1" strike="noStrike">
                <a:solidFill>
                  <a:srgbClr val="000000"/>
                </a:solidFill>
                <a:latin typeface="Calibri"/>
              </a:rPr>
              <a:t>Laufzeit: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Quicksort</a:t>
            </a:r>
            <a:endParaRPr b="0" lang="de-DE" sz="4400" spc="-1" strike="noStrike">
              <a:solidFill>
                <a:srgbClr val="000000"/>
              </a:solidFill>
              <a:latin typeface="Calibri"/>
            </a:endParaRPr>
          </a:p>
        </p:txBody>
      </p:sp>
      <p:sp>
        <p:nvSpPr>
          <p:cNvPr id="98" name="Rechteck 3"/>
          <p:cNvSpPr/>
          <p:nvPr/>
        </p:nvSpPr>
        <p:spPr>
          <a:xfrm>
            <a:off x="96480" y="1694520"/>
            <a:ext cx="12004560" cy="6458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de-DE" sz="1800" spc="-1" strike="noStrike">
                <a:solidFill>
                  <a:srgbClr val="000000"/>
                </a:solidFill>
                <a:latin typeface="Calibri"/>
              </a:rPr>
              <a:t>Das erste Element() in der Liste wird genommen und alle Elemente, die kleiner sind als dieses, werden vor es sortiert. Dazu durchläuft man das Feld mit zwei Cursorn durchlaufen. Einer guck nach zahlen die größer sind als  </a:t>
            </a:r>
            <a:endParaRPr b="0" lang="en-GB" sz="1800" spc="-1" strike="noStrike">
              <a:latin typeface="Arial"/>
            </a:endParaRPr>
          </a:p>
        </p:txBody>
      </p:sp>
      <p:sp>
        <p:nvSpPr>
          <p:cNvPr id="99" name="Textfeld 4"/>
          <p:cNvSpPr/>
          <p:nvPr/>
        </p:nvSpPr>
        <p:spPr>
          <a:xfrm>
            <a:off x="248400" y="5773680"/>
            <a:ext cx="963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de-DE" sz="1800" spc="-1" strike="noStrike">
                <a:solidFill>
                  <a:srgbClr val="000000"/>
                </a:solidFill>
                <a:latin typeface="Calibri"/>
              </a:rPr>
              <a:t>Laufzeit: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Suchalgorithmen</a:t>
            </a:r>
            <a:endParaRPr b="0" lang="de-DE" sz="4400" spc="-1" strike="noStrike">
              <a:solidFill>
                <a:srgbClr val="000000"/>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de-DE" sz="4400" spc="-1" strike="noStrike">
                <a:solidFill>
                  <a:srgbClr val="000000"/>
                </a:solidFill>
                <a:latin typeface="Calibri Light"/>
              </a:rPr>
              <a:t>Linearsearch</a:t>
            </a:r>
            <a:endParaRPr b="0" lang="de-DE" sz="4400" spc="-1" strike="noStrike">
              <a:solidFill>
                <a:srgbClr val="000000"/>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LibreOffice/7.3.2.2$Windows_X86_64 LibreOffice_project/49f2b1bff42cfccbd8f788c8dc32c1c309559be0</Application>
  <AppVersion>15.0000</AppVersion>
  <Words>188</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2022-01-27T20:35:57Z</dcterms:created>
  <dc:creator>Frei</dc:creator>
  <dc:description/>
  <dc:language>en-GB</dc:language>
  <cp:lastModifiedBy/>
  <dcterms:modified xsi:type="dcterms:W3CDTF">2022-04-17T20:07:35Z</dcterms:modified>
  <cp:revision>10</cp:revision>
  <dc:subject/>
  <dc:title>Such- und Sortieralgorithmen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10</vt:i4>
  </property>
</Properties>
</file>