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2C0C87-ACFB-42BE-92CD-1EDFFB70FD0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2E873B-1A31-4B70-A656-AE6F1A776B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560167-A4DE-40ED-B746-CBEB41B1F0B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1740B1-BAA5-4B31-B6A1-DA068385380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031C5A-3646-4E38-8A38-94C391D5DBA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82D079-378C-4C22-AC4C-1EAFDBC75B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9F353E0-CF15-40A8-9756-7B6573DEE6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DEA9F2-1461-48F6-8843-D1710DC50F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92C942D-E938-422A-B134-005DC54A4F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84D4A7-27CA-4B36-B148-3054072EA7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C194B53-1B72-49B9-BC1D-D133D5F418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27BC25-91B9-42F3-A98A-6EB594910F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A430051-8583-4F02-AC9A-A0A43E75A6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E2FCCC-6319-4E0C-9EC8-8075169DC4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F6ADA7-EDAC-4408-9C3D-B214C88E9D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4E4E791-BF1F-431F-A045-55D16D487CF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F789B41-0180-4877-A2DA-76C8993C358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503AFD-10E0-471C-8CC2-B3F6AB2427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5EAC6F-BF61-4DCF-8A36-09BC94C0D2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65EEDF-6549-4F0F-973D-47D5B63F75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02E723-944C-4FCB-BC49-6578A6B307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C02579-86CD-4CBE-9624-71A558B9AC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E257A8-4C40-4F70-BE2F-1C9D6C75FD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DE626C-737C-489A-B2DB-248DF5EC36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84E83F-3A12-46C8-AB26-3CBB3E169430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Mastertextformat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4275E3-9CA1-4D77-9868-5FE9EEFC4DC8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Höhere Datenstrukturen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Java version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Baum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Ellipse 3"/>
          <p:cNvSpPr/>
          <p:nvPr/>
        </p:nvSpPr>
        <p:spPr>
          <a:xfrm>
            <a:off x="8531640" y="1422720"/>
            <a:ext cx="603720" cy="60372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Textfeld 4"/>
          <p:cNvSpPr/>
          <p:nvPr/>
        </p:nvSpPr>
        <p:spPr>
          <a:xfrm>
            <a:off x="9139320" y="1342800"/>
            <a:ext cx="574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root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6" name="Ellipse 5"/>
          <p:cNvSpPr/>
          <p:nvPr/>
        </p:nvSpPr>
        <p:spPr>
          <a:xfrm>
            <a:off x="7435440" y="2556360"/>
            <a:ext cx="603720" cy="60372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Ellipse 6"/>
          <p:cNvSpPr/>
          <p:nvPr/>
        </p:nvSpPr>
        <p:spPr>
          <a:xfrm>
            <a:off x="7839360" y="3625200"/>
            <a:ext cx="603720" cy="60372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Ellipse 7"/>
          <p:cNvSpPr/>
          <p:nvPr/>
        </p:nvSpPr>
        <p:spPr>
          <a:xfrm>
            <a:off x="6831360" y="3588120"/>
            <a:ext cx="603720" cy="60372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Ellipse 8"/>
          <p:cNvSpPr/>
          <p:nvPr/>
        </p:nvSpPr>
        <p:spPr>
          <a:xfrm>
            <a:off x="8593200" y="2556360"/>
            <a:ext cx="603720" cy="60372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Ellipse 9"/>
          <p:cNvSpPr/>
          <p:nvPr/>
        </p:nvSpPr>
        <p:spPr>
          <a:xfrm>
            <a:off x="9871200" y="2556360"/>
            <a:ext cx="603720" cy="60372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Ellipse 10"/>
          <p:cNvSpPr/>
          <p:nvPr/>
        </p:nvSpPr>
        <p:spPr>
          <a:xfrm>
            <a:off x="8607240" y="3660120"/>
            <a:ext cx="603720" cy="60372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Gerader Verbinder 19"/>
          <p:cNvSpPr/>
          <p:nvPr/>
        </p:nvSpPr>
        <p:spPr>
          <a:xfrm flipV="1">
            <a:off x="7950960" y="1938240"/>
            <a:ext cx="668880" cy="70632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Gerader Verbinder 21"/>
          <p:cNvSpPr/>
          <p:nvPr/>
        </p:nvSpPr>
        <p:spPr>
          <a:xfrm flipV="1">
            <a:off x="7133400" y="3071880"/>
            <a:ext cx="390240" cy="51588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Gerader Verbinder 23"/>
          <p:cNvSpPr/>
          <p:nvPr/>
        </p:nvSpPr>
        <p:spPr>
          <a:xfrm>
            <a:off x="7950960" y="3071880"/>
            <a:ext cx="190440" cy="55332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Gerader Verbinder 26"/>
          <p:cNvSpPr/>
          <p:nvPr/>
        </p:nvSpPr>
        <p:spPr>
          <a:xfrm>
            <a:off x="8833320" y="2026800"/>
            <a:ext cx="61560" cy="5295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Gerader Verbinder 28"/>
          <p:cNvSpPr/>
          <p:nvPr/>
        </p:nvSpPr>
        <p:spPr>
          <a:xfrm>
            <a:off x="9046800" y="1938240"/>
            <a:ext cx="912960" cy="70632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Gerader Verbinder 35"/>
          <p:cNvSpPr/>
          <p:nvPr/>
        </p:nvSpPr>
        <p:spPr>
          <a:xfrm>
            <a:off x="8894880" y="3160440"/>
            <a:ext cx="14040" cy="49932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Textfeld 37"/>
          <p:cNvSpPr/>
          <p:nvPr/>
        </p:nvSpPr>
        <p:spPr>
          <a:xfrm>
            <a:off x="1067040" y="4815360"/>
            <a:ext cx="1110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Ausgefüllt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9" name="Textfeld 38"/>
          <p:cNvSpPr/>
          <p:nvPr/>
        </p:nvSpPr>
        <p:spPr>
          <a:xfrm>
            <a:off x="4046400" y="4815360"/>
            <a:ext cx="1176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vollständig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0" name="Textfeld 39"/>
          <p:cNvSpPr/>
          <p:nvPr/>
        </p:nvSpPr>
        <p:spPr>
          <a:xfrm>
            <a:off x="6100920" y="2556360"/>
            <a:ext cx="825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Niveau</a:t>
            </a:r>
            <a:endParaRPr b="0" lang="en-GB" sz="1800" spc="-1" strike="noStrike">
              <a:latin typeface="Arial"/>
            </a:endParaRPr>
          </a:p>
        </p:txBody>
      </p:sp>
      <p:grpSp>
        <p:nvGrpSpPr>
          <p:cNvPr id="191" name="Gruppieren 65"/>
          <p:cNvGrpSpPr/>
          <p:nvPr/>
        </p:nvGrpSpPr>
        <p:grpSpPr>
          <a:xfrm>
            <a:off x="3525120" y="5278680"/>
            <a:ext cx="1909080" cy="1393200"/>
            <a:chOff x="3525120" y="5278680"/>
            <a:chExt cx="1909080" cy="1393200"/>
          </a:xfrm>
        </p:grpSpPr>
        <p:sp>
          <p:nvSpPr>
            <p:cNvPr id="192" name="Ellipse 40"/>
            <p:cNvSpPr/>
            <p:nvPr/>
          </p:nvSpPr>
          <p:spPr>
            <a:xfrm>
              <a:off x="4470120" y="5278680"/>
              <a:ext cx="299160" cy="2991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" name="Ellipse 41"/>
            <p:cNvSpPr/>
            <p:nvPr/>
          </p:nvSpPr>
          <p:spPr>
            <a:xfrm>
              <a:off x="3926160" y="5841000"/>
              <a:ext cx="299160" cy="2991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" name="Ellipse 42"/>
            <p:cNvSpPr/>
            <p:nvPr/>
          </p:nvSpPr>
          <p:spPr>
            <a:xfrm>
              <a:off x="4364280" y="6372720"/>
              <a:ext cx="299160" cy="2991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" name="Ellipse 43"/>
            <p:cNvSpPr/>
            <p:nvPr/>
          </p:nvSpPr>
          <p:spPr>
            <a:xfrm>
              <a:off x="3525120" y="6372720"/>
              <a:ext cx="299160" cy="2991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" name="Ellipse 44"/>
            <p:cNvSpPr/>
            <p:nvPr/>
          </p:nvSpPr>
          <p:spPr>
            <a:xfrm>
              <a:off x="4484880" y="5846040"/>
              <a:ext cx="299160" cy="2991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" name="Ellipse 45"/>
            <p:cNvSpPr/>
            <p:nvPr/>
          </p:nvSpPr>
          <p:spPr>
            <a:xfrm>
              <a:off x="5135040" y="5841000"/>
              <a:ext cx="299160" cy="2991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Gerader Verbinder 47"/>
            <p:cNvSpPr/>
            <p:nvPr/>
          </p:nvSpPr>
          <p:spPr>
            <a:xfrm flipV="1">
              <a:off x="4181760" y="5534280"/>
              <a:ext cx="332280" cy="35064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Gerader Verbinder 48"/>
            <p:cNvSpPr/>
            <p:nvPr/>
          </p:nvSpPr>
          <p:spPr>
            <a:xfrm flipV="1">
              <a:off x="3780720" y="6096600"/>
              <a:ext cx="189360" cy="31968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" name="Gerader Verbinder 49"/>
            <p:cNvSpPr/>
            <p:nvPr/>
          </p:nvSpPr>
          <p:spPr>
            <a:xfrm>
              <a:off x="4181760" y="6096600"/>
              <a:ext cx="226080" cy="31968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1" name="Gerader Verbinder 50"/>
            <p:cNvSpPr/>
            <p:nvPr/>
          </p:nvSpPr>
          <p:spPr>
            <a:xfrm>
              <a:off x="4619880" y="5578200"/>
              <a:ext cx="14760" cy="26748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" name="Gerader Verbinder 51"/>
            <p:cNvSpPr/>
            <p:nvPr/>
          </p:nvSpPr>
          <p:spPr>
            <a:xfrm>
              <a:off x="4725720" y="5534280"/>
              <a:ext cx="452880" cy="35064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3" name="Ellipse 57"/>
            <p:cNvSpPr/>
            <p:nvPr/>
          </p:nvSpPr>
          <p:spPr>
            <a:xfrm>
              <a:off x="3926160" y="6372720"/>
              <a:ext cx="299160" cy="2991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4" name="Gerader Verbinder 58"/>
            <p:cNvSpPr/>
            <p:nvPr/>
          </p:nvSpPr>
          <p:spPr>
            <a:xfrm flipV="1">
              <a:off x="4075920" y="6140520"/>
              <a:ext cx="360" cy="23184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5" name="Gruppieren 137"/>
          <p:cNvGrpSpPr/>
          <p:nvPr/>
        </p:nvGrpSpPr>
        <p:grpSpPr>
          <a:xfrm>
            <a:off x="128520" y="5367960"/>
            <a:ext cx="2959560" cy="1303920"/>
            <a:chOff x="128520" y="5367960"/>
            <a:chExt cx="2959560" cy="1303920"/>
          </a:xfrm>
        </p:grpSpPr>
        <p:sp>
          <p:nvSpPr>
            <p:cNvPr id="206" name="Ellipse 80"/>
            <p:cNvSpPr/>
            <p:nvPr/>
          </p:nvSpPr>
          <p:spPr>
            <a:xfrm>
              <a:off x="1481760" y="5367960"/>
              <a:ext cx="280800" cy="28080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" name="Ellipse 81"/>
            <p:cNvSpPr/>
            <p:nvPr/>
          </p:nvSpPr>
          <p:spPr>
            <a:xfrm>
              <a:off x="463680" y="5880960"/>
              <a:ext cx="280800" cy="28080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" name="Ellipse 82"/>
            <p:cNvSpPr/>
            <p:nvPr/>
          </p:nvSpPr>
          <p:spPr>
            <a:xfrm>
              <a:off x="798480" y="6391080"/>
              <a:ext cx="280800" cy="28080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" name="Ellipse 83"/>
            <p:cNvSpPr/>
            <p:nvPr/>
          </p:nvSpPr>
          <p:spPr>
            <a:xfrm>
              <a:off x="128520" y="6391080"/>
              <a:ext cx="280800" cy="28080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" name="Ellipse 84"/>
            <p:cNvSpPr/>
            <p:nvPr/>
          </p:nvSpPr>
          <p:spPr>
            <a:xfrm>
              <a:off x="1468080" y="5880960"/>
              <a:ext cx="280800" cy="28080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" name="Ellipse 85"/>
            <p:cNvSpPr/>
            <p:nvPr/>
          </p:nvSpPr>
          <p:spPr>
            <a:xfrm>
              <a:off x="2471760" y="5919480"/>
              <a:ext cx="280800" cy="28080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2" name="Ellipse 86"/>
            <p:cNvSpPr/>
            <p:nvPr/>
          </p:nvSpPr>
          <p:spPr>
            <a:xfrm>
              <a:off x="1133280" y="6391080"/>
              <a:ext cx="280800" cy="28080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3" name="Gerader Verbinder 87"/>
            <p:cNvSpPr/>
            <p:nvPr/>
          </p:nvSpPr>
          <p:spPr>
            <a:xfrm flipV="1">
              <a:off x="703080" y="5607720"/>
              <a:ext cx="819720" cy="31428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Gerader Verbinder 88"/>
            <p:cNvSpPr/>
            <p:nvPr/>
          </p:nvSpPr>
          <p:spPr>
            <a:xfrm flipV="1">
              <a:off x="268920" y="6120720"/>
              <a:ext cx="235440" cy="27036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" name="Gerader Verbinder 89"/>
            <p:cNvSpPr/>
            <p:nvPr/>
          </p:nvSpPr>
          <p:spPr>
            <a:xfrm>
              <a:off x="703080" y="6120720"/>
              <a:ext cx="235800" cy="27036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6" name="Gerader Verbinder 90"/>
            <p:cNvSpPr/>
            <p:nvPr/>
          </p:nvSpPr>
          <p:spPr>
            <a:xfrm flipH="1">
              <a:off x="1608480" y="5648760"/>
              <a:ext cx="13680" cy="23184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7" name="Gerader Verbinder 91"/>
            <p:cNvSpPr/>
            <p:nvPr/>
          </p:nvSpPr>
          <p:spPr>
            <a:xfrm>
              <a:off x="1721520" y="5607720"/>
              <a:ext cx="791280" cy="35244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Gerader Verbinder 92"/>
            <p:cNvSpPr/>
            <p:nvPr/>
          </p:nvSpPr>
          <p:spPr>
            <a:xfrm flipH="1">
              <a:off x="1273680" y="6120720"/>
              <a:ext cx="235440" cy="27036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Ellipse 102"/>
            <p:cNvSpPr/>
            <p:nvPr/>
          </p:nvSpPr>
          <p:spPr>
            <a:xfrm>
              <a:off x="463680" y="6391080"/>
              <a:ext cx="280800" cy="28080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" name="Ellipse 104"/>
            <p:cNvSpPr/>
            <p:nvPr/>
          </p:nvSpPr>
          <p:spPr>
            <a:xfrm>
              <a:off x="1468080" y="6391080"/>
              <a:ext cx="280800" cy="28080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" name="Ellipse 105"/>
            <p:cNvSpPr/>
            <p:nvPr/>
          </p:nvSpPr>
          <p:spPr>
            <a:xfrm>
              <a:off x="1802880" y="6391080"/>
              <a:ext cx="280800" cy="28080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" name="Ellipse 106"/>
            <p:cNvSpPr/>
            <p:nvPr/>
          </p:nvSpPr>
          <p:spPr>
            <a:xfrm>
              <a:off x="2137680" y="6391080"/>
              <a:ext cx="280800" cy="28080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Ellipse 107"/>
            <p:cNvSpPr/>
            <p:nvPr/>
          </p:nvSpPr>
          <p:spPr>
            <a:xfrm>
              <a:off x="2472480" y="6391080"/>
              <a:ext cx="280800" cy="28080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" name="Ellipse 108"/>
            <p:cNvSpPr/>
            <p:nvPr/>
          </p:nvSpPr>
          <p:spPr>
            <a:xfrm>
              <a:off x="2807280" y="6391080"/>
              <a:ext cx="280800" cy="28080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" name="Gerader Verbinder 125"/>
            <p:cNvSpPr/>
            <p:nvPr/>
          </p:nvSpPr>
          <p:spPr>
            <a:xfrm>
              <a:off x="603720" y="6161760"/>
              <a:ext cx="0" cy="22932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" name="Gerader Verbinder 127"/>
            <p:cNvSpPr/>
            <p:nvPr/>
          </p:nvSpPr>
          <p:spPr>
            <a:xfrm>
              <a:off x="1608480" y="6161760"/>
              <a:ext cx="360" cy="22932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" name="Gerader Verbinder 130"/>
            <p:cNvSpPr/>
            <p:nvPr/>
          </p:nvSpPr>
          <p:spPr>
            <a:xfrm>
              <a:off x="1707840" y="6120720"/>
              <a:ext cx="235440" cy="27036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Gerader Verbinder 132"/>
            <p:cNvSpPr/>
            <p:nvPr/>
          </p:nvSpPr>
          <p:spPr>
            <a:xfrm flipV="1">
              <a:off x="2278080" y="6158880"/>
              <a:ext cx="234720" cy="23220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Gerader Verbinder 134"/>
            <p:cNvSpPr/>
            <p:nvPr/>
          </p:nvSpPr>
          <p:spPr>
            <a:xfrm flipH="1" flipV="1">
              <a:off x="2612160" y="6200280"/>
              <a:ext cx="720" cy="19080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" name="Gerader Verbinder 136"/>
            <p:cNvSpPr/>
            <p:nvPr/>
          </p:nvSpPr>
          <p:spPr>
            <a:xfrm>
              <a:off x="2711520" y="6158880"/>
              <a:ext cx="236160" cy="23220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31" name="Textfeld 138"/>
          <p:cNvSpPr/>
          <p:nvPr/>
        </p:nvSpPr>
        <p:spPr>
          <a:xfrm>
            <a:off x="742680" y="1981080"/>
            <a:ext cx="444060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Beginnt mit einer Wurzel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Die  innere Knoten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Die äußersten Knoten werden Blätter genannt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Preorder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0.   notriere die Wurzel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Nimm das rechte Kind des Knotens und notiere es 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Wiederhole 1. bis es kein Element rechts mehr gibt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Nimm das linke Kind des ersten knoten in der Reihe, die gerade runter gelaufen bist und notiere es. Geh wieder zu Schritt 1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Postorder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Nimm das linke Kind des Knotens und notiere es 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Wiederhole 1. bis es kein Element links mehr gibt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Nimm das rechte Kind des ersten knoten in der Reihe, die gerade runter gelaufen bist und notiere es. Geh wieder zu Schritt 1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Inorder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Geh am Baum ganz nach links, dann notiere dir den Knoten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Sollte der Knoten auf der rechten Seite weitere Knoten besitzen 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Anhang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hteck 3"/>
          <p:cNvSpPr/>
          <p:nvPr/>
        </p:nvSpPr>
        <p:spPr>
          <a:xfrm>
            <a:off x="4865400" y="974880"/>
            <a:ext cx="1474920" cy="15091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feld 4"/>
          <p:cNvSpPr/>
          <p:nvPr/>
        </p:nvSpPr>
        <p:spPr>
          <a:xfrm>
            <a:off x="5260320" y="981720"/>
            <a:ext cx="684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Node</a:t>
            </a:r>
            <a:endParaRPr b="0" lang="en-GB" sz="1800" spc="-1" strike="noStrike">
              <a:latin typeface="Arial"/>
            </a:endParaRPr>
          </a:p>
        </p:txBody>
      </p:sp>
      <p:grpSp>
        <p:nvGrpSpPr>
          <p:cNvPr id="242" name="Gruppieren 17"/>
          <p:cNvGrpSpPr/>
          <p:nvPr/>
        </p:nvGrpSpPr>
        <p:grpSpPr>
          <a:xfrm>
            <a:off x="3896640" y="2881440"/>
            <a:ext cx="1474920" cy="1509120"/>
            <a:chOff x="3896640" y="2881440"/>
            <a:chExt cx="1474920" cy="1509120"/>
          </a:xfrm>
        </p:grpSpPr>
        <p:sp>
          <p:nvSpPr>
            <p:cNvPr id="243" name="Rechteck 5"/>
            <p:cNvSpPr/>
            <p:nvPr/>
          </p:nvSpPr>
          <p:spPr>
            <a:xfrm>
              <a:off x="3896640" y="2881440"/>
              <a:ext cx="1474920" cy="15091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" name="Textfeld 6"/>
            <p:cNvSpPr/>
            <p:nvPr/>
          </p:nvSpPr>
          <p:spPr>
            <a:xfrm>
              <a:off x="4191480" y="2881440"/>
              <a:ext cx="8852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A-Node</a:t>
              </a:r>
              <a:endParaRPr b="0" lang="en-GB" sz="1800" spc="-1" strike="noStrike">
                <a:latin typeface="Arial"/>
              </a:endParaRPr>
            </a:p>
          </p:txBody>
        </p:sp>
      </p:grpSp>
      <p:grpSp>
        <p:nvGrpSpPr>
          <p:cNvPr id="245" name="Gruppieren 18"/>
          <p:cNvGrpSpPr/>
          <p:nvPr/>
        </p:nvGrpSpPr>
        <p:grpSpPr>
          <a:xfrm>
            <a:off x="5918760" y="2881440"/>
            <a:ext cx="1474920" cy="1509120"/>
            <a:chOff x="5918760" y="2881440"/>
            <a:chExt cx="1474920" cy="1509120"/>
          </a:xfrm>
        </p:grpSpPr>
        <p:sp>
          <p:nvSpPr>
            <p:cNvPr id="246" name="Rechteck 7"/>
            <p:cNvSpPr/>
            <p:nvPr/>
          </p:nvSpPr>
          <p:spPr>
            <a:xfrm>
              <a:off x="5918760" y="2881440"/>
              <a:ext cx="1474920" cy="15091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" name="Textfeld 8"/>
            <p:cNvSpPr/>
            <p:nvPr/>
          </p:nvSpPr>
          <p:spPr>
            <a:xfrm>
              <a:off x="6212520" y="2881440"/>
              <a:ext cx="8791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B-Node</a:t>
              </a:r>
              <a:endParaRPr b="0" lang="en-GB" sz="1800" spc="-1" strike="noStrike">
                <a:latin typeface="Arial"/>
              </a:endParaRPr>
            </a:p>
          </p:txBody>
        </p:sp>
      </p:grpSp>
      <p:sp>
        <p:nvSpPr>
          <p:cNvPr id="248" name="Textfeld 9"/>
          <p:cNvSpPr/>
          <p:nvPr/>
        </p:nvSpPr>
        <p:spPr>
          <a:xfrm>
            <a:off x="3523320" y="276120"/>
            <a:ext cx="4254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Inventar mit verschiedenen Arten von Items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9" name="Textfeld 10"/>
          <p:cNvSpPr/>
          <p:nvPr/>
        </p:nvSpPr>
        <p:spPr>
          <a:xfrm>
            <a:off x="697320" y="6397200"/>
            <a:ext cx="10812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Vielleicht doch besser getrennte listen wenn man nach bestimten eigenschaften sucht die nur eine entry klasse hat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0" name="Gerade Verbindung mit Pfeil 20"/>
          <p:cNvSpPr/>
          <p:nvPr/>
        </p:nvSpPr>
        <p:spPr>
          <a:xfrm flipH="1">
            <a:off x="4633560" y="2484360"/>
            <a:ext cx="968040" cy="39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Gerade Verbindung mit Pfeil 22"/>
          <p:cNvSpPr/>
          <p:nvPr/>
        </p:nvSpPr>
        <p:spPr>
          <a:xfrm>
            <a:off x="5602680" y="2484360"/>
            <a:ext cx="1049040" cy="39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uppieren 30"/>
          <p:cNvGrpSpPr/>
          <p:nvPr/>
        </p:nvGrpSpPr>
        <p:grpSpPr>
          <a:xfrm>
            <a:off x="3896640" y="4627080"/>
            <a:ext cx="1474920" cy="1509120"/>
            <a:chOff x="3896640" y="4627080"/>
            <a:chExt cx="1474920" cy="1509120"/>
          </a:xfrm>
        </p:grpSpPr>
        <p:sp>
          <p:nvSpPr>
            <p:cNvPr id="253" name="Rechteck 23"/>
            <p:cNvSpPr/>
            <p:nvPr/>
          </p:nvSpPr>
          <p:spPr>
            <a:xfrm>
              <a:off x="3896640" y="4627080"/>
              <a:ext cx="1474920" cy="15091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" name="Textfeld 24"/>
            <p:cNvSpPr/>
            <p:nvPr/>
          </p:nvSpPr>
          <p:spPr>
            <a:xfrm>
              <a:off x="4191480" y="4627080"/>
              <a:ext cx="8715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A-Entry</a:t>
              </a:r>
              <a:endParaRPr b="0" lang="en-GB" sz="1800" spc="-1" strike="noStrike">
                <a:latin typeface="Arial"/>
              </a:endParaRPr>
            </a:p>
          </p:txBody>
        </p:sp>
      </p:grpSp>
      <p:grpSp>
        <p:nvGrpSpPr>
          <p:cNvPr id="255" name="Gruppieren 27"/>
          <p:cNvGrpSpPr/>
          <p:nvPr/>
        </p:nvGrpSpPr>
        <p:grpSpPr>
          <a:xfrm>
            <a:off x="5929560" y="4627080"/>
            <a:ext cx="1474920" cy="1509120"/>
            <a:chOff x="5929560" y="4627080"/>
            <a:chExt cx="1474920" cy="1509120"/>
          </a:xfrm>
        </p:grpSpPr>
        <p:sp>
          <p:nvSpPr>
            <p:cNvPr id="256" name="Rechteck 28"/>
            <p:cNvSpPr/>
            <p:nvPr/>
          </p:nvSpPr>
          <p:spPr>
            <a:xfrm>
              <a:off x="5929560" y="4627080"/>
              <a:ext cx="1474920" cy="15091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7" name="Textfeld 29"/>
            <p:cNvSpPr/>
            <p:nvPr/>
          </p:nvSpPr>
          <p:spPr>
            <a:xfrm>
              <a:off x="6223320" y="4627080"/>
              <a:ext cx="8654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B-Entry</a:t>
              </a:r>
              <a:endParaRPr b="0" lang="en-GB" sz="1800" spc="-1" strike="noStrike">
                <a:latin typeface="Arial"/>
              </a:endParaRPr>
            </a:p>
          </p:txBody>
        </p:sp>
      </p:grpSp>
      <p:sp>
        <p:nvSpPr>
          <p:cNvPr id="258" name="Gerade Verbindung mit Pfeil 32"/>
          <p:cNvSpPr/>
          <p:nvPr/>
        </p:nvSpPr>
        <p:spPr>
          <a:xfrm flipH="1">
            <a:off x="4627440" y="4390920"/>
            <a:ext cx="6480" cy="23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Gerade Verbindung mit Pfeil 34"/>
          <p:cNvSpPr/>
          <p:nvPr/>
        </p:nvSpPr>
        <p:spPr>
          <a:xfrm>
            <a:off x="6656400" y="4390920"/>
            <a:ext cx="360" cy="23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Freihandform: Form 35"/>
          <p:cNvSpPr/>
          <p:nvPr/>
        </p:nvSpPr>
        <p:spPr>
          <a:xfrm>
            <a:off x="6249960" y="816840"/>
            <a:ext cx="327960" cy="345960"/>
          </a:xfrm>
          <a:custGeom>
            <a:avLst/>
            <a:gdLst/>
            <a:ahLst/>
            <a:rect l="l" t="t" r="r" b="b"/>
            <a:pathLst>
              <a:path w="328474" h="346229">
                <a:moveTo>
                  <a:pt x="79899" y="346229"/>
                </a:moveTo>
                <a:lnTo>
                  <a:pt x="328474" y="346229"/>
                </a:lnTo>
                <a:lnTo>
                  <a:pt x="328474" y="0"/>
                </a:lnTo>
                <a:lnTo>
                  <a:pt x="0" y="0"/>
                </a:lnTo>
                <a:lnTo>
                  <a:pt x="0" y="142042"/>
                </a:lnTo>
              </a:path>
            </a:pathLst>
          </a:custGeom>
          <a:noFill/>
          <a:ln>
            <a:solidFill>
              <a:srgbClr val="325490"/>
            </a:solidFill>
            <a:tailEnd len="med" type="arrow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Rechteck 36"/>
          <p:cNvSpPr/>
          <p:nvPr/>
        </p:nvSpPr>
        <p:spPr>
          <a:xfrm>
            <a:off x="1825920" y="974160"/>
            <a:ext cx="1474920" cy="15091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Textfeld 37"/>
          <p:cNvSpPr/>
          <p:nvPr/>
        </p:nvSpPr>
        <p:spPr>
          <a:xfrm>
            <a:off x="2032920" y="990000"/>
            <a:ext cx="10605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inventory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3" name="Gerader Verbinder 39"/>
          <p:cNvSpPr/>
          <p:nvPr/>
        </p:nvSpPr>
        <p:spPr>
          <a:xfrm flipH="1" flipV="1">
            <a:off x="3300840" y="1728720"/>
            <a:ext cx="1564200" cy="72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Rechteck 40"/>
          <p:cNvSpPr/>
          <p:nvPr/>
        </p:nvSpPr>
        <p:spPr>
          <a:xfrm rot="18900000">
            <a:off x="3352680" y="1654920"/>
            <a:ext cx="147960" cy="1479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Inhalt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1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Dynamische Listen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Operationen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Suchen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Einfügen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Löschen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zählen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Queue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stack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Baum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Traversierung und zurück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Inorder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Preorder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postorder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Was kann man bereits aus der Traversierung schlussfolgern?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Anhang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Implementierung eines Baumes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Implementierung der Traversierungen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Fachbegriffe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Binärbaum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Grad</a:t>
            </a:r>
            <a:br>
              <a:rPr sz="2800"/>
            </a:b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Anzahl der Kinder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Tiefe</a:t>
            </a:r>
            <a:br>
              <a:rPr sz="2800"/>
            </a:b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abstand von der Wurzel bis zum Knoten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Höhe</a:t>
            </a:r>
            <a:br>
              <a:rPr sz="2800"/>
            </a:b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Tiefe des tiefsten Knoten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Niveau</a:t>
            </a:r>
            <a:br>
              <a:rPr sz="2800"/>
            </a:b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Knoten die die selbe tiefe haben liegen auf einem Niveau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Dynamische listen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Vor-Nachteile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Speicher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Länge nicht festgelegt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Einfache Dynamische Liste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Rechteck 3"/>
          <p:cNvSpPr/>
          <p:nvPr/>
        </p:nvSpPr>
        <p:spPr>
          <a:xfrm>
            <a:off x="2785320" y="1929600"/>
            <a:ext cx="1341720" cy="6602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Rechteck 4"/>
          <p:cNvSpPr/>
          <p:nvPr/>
        </p:nvSpPr>
        <p:spPr>
          <a:xfrm>
            <a:off x="4955040" y="1929600"/>
            <a:ext cx="1341720" cy="6602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Rechteck 5"/>
          <p:cNvSpPr/>
          <p:nvPr/>
        </p:nvSpPr>
        <p:spPr>
          <a:xfrm>
            <a:off x="7125120" y="1929600"/>
            <a:ext cx="1341720" cy="6602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Gerade Verbindung mit Pfeil 7"/>
          <p:cNvSpPr/>
          <p:nvPr/>
        </p:nvSpPr>
        <p:spPr>
          <a:xfrm flipV="1">
            <a:off x="4127400" y="2259000"/>
            <a:ext cx="827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Gerade Verbindung mit Pfeil 9"/>
          <p:cNvSpPr/>
          <p:nvPr/>
        </p:nvSpPr>
        <p:spPr>
          <a:xfrm>
            <a:off x="6297480" y="2259720"/>
            <a:ext cx="827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Gerade Verbindung mit Pfeil 10"/>
          <p:cNvSpPr/>
          <p:nvPr/>
        </p:nvSpPr>
        <p:spPr>
          <a:xfrm flipV="1">
            <a:off x="8467200" y="2254680"/>
            <a:ext cx="82728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Textfeld 12"/>
          <p:cNvSpPr/>
          <p:nvPr/>
        </p:nvSpPr>
        <p:spPr>
          <a:xfrm>
            <a:off x="9298800" y="2070000"/>
            <a:ext cx="525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null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8" name="Textfeld 2"/>
          <p:cNvSpPr/>
          <p:nvPr/>
        </p:nvSpPr>
        <p:spPr>
          <a:xfrm>
            <a:off x="1398960" y="3429000"/>
            <a:ext cx="4544280" cy="14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Prinzip einer referenzvariable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Wird nicht wie eine Kopie behandelt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Was machen wenn man eine Kopie haben will?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Doppel dynamische Liste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Rechteck 3"/>
          <p:cNvSpPr/>
          <p:nvPr/>
        </p:nvSpPr>
        <p:spPr>
          <a:xfrm>
            <a:off x="2785320" y="1929600"/>
            <a:ext cx="1341720" cy="6602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Rechteck 4"/>
          <p:cNvSpPr/>
          <p:nvPr/>
        </p:nvSpPr>
        <p:spPr>
          <a:xfrm>
            <a:off x="4955040" y="1929600"/>
            <a:ext cx="1341720" cy="6602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Rechteck 5"/>
          <p:cNvSpPr/>
          <p:nvPr/>
        </p:nvSpPr>
        <p:spPr>
          <a:xfrm>
            <a:off x="7125120" y="1929600"/>
            <a:ext cx="1341720" cy="6602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Gerade Verbindung mit Pfeil 6"/>
          <p:cNvSpPr/>
          <p:nvPr/>
        </p:nvSpPr>
        <p:spPr>
          <a:xfrm flipV="1">
            <a:off x="4127400" y="2141640"/>
            <a:ext cx="827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Gerade Verbindung mit Pfeil 7"/>
          <p:cNvSpPr/>
          <p:nvPr/>
        </p:nvSpPr>
        <p:spPr>
          <a:xfrm>
            <a:off x="6297480" y="2142360"/>
            <a:ext cx="827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Gerade Verbindung mit Pfeil 8"/>
          <p:cNvSpPr/>
          <p:nvPr/>
        </p:nvSpPr>
        <p:spPr>
          <a:xfrm flipV="1">
            <a:off x="8467200" y="2136960"/>
            <a:ext cx="82728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Textfeld 9"/>
          <p:cNvSpPr/>
          <p:nvPr/>
        </p:nvSpPr>
        <p:spPr>
          <a:xfrm>
            <a:off x="9279360" y="1952280"/>
            <a:ext cx="525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null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7" name="Gerade Verbindung mit Pfeil 10"/>
          <p:cNvSpPr/>
          <p:nvPr/>
        </p:nvSpPr>
        <p:spPr>
          <a:xfrm flipH="1" flipV="1">
            <a:off x="4111920" y="2352600"/>
            <a:ext cx="827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Gerade Verbindung mit Pfeil 11"/>
          <p:cNvSpPr/>
          <p:nvPr/>
        </p:nvSpPr>
        <p:spPr>
          <a:xfrm flipH="1">
            <a:off x="6282000" y="2353320"/>
            <a:ext cx="827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Gerade Verbindung mit Pfeil 12"/>
          <p:cNvSpPr/>
          <p:nvPr/>
        </p:nvSpPr>
        <p:spPr>
          <a:xfrm flipH="1" flipV="1">
            <a:off x="1950480" y="2348280"/>
            <a:ext cx="82728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Textfeld 13"/>
          <p:cNvSpPr/>
          <p:nvPr/>
        </p:nvSpPr>
        <p:spPr>
          <a:xfrm>
            <a:off x="1468440" y="2163600"/>
            <a:ext cx="525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null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uppieren 28"/>
          <p:cNvGrpSpPr/>
          <p:nvPr/>
        </p:nvGrpSpPr>
        <p:grpSpPr>
          <a:xfrm>
            <a:off x="7597440" y="2942640"/>
            <a:ext cx="887400" cy="257760"/>
            <a:chOff x="7597440" y="2942640"/>
            <a:chExt cx="887400" cy="257760"/>
          </a:xfrm>
        </p:grpSpPr>
        <p:sp>
          <p:nvSpPr>
            <p:cNvPr id="112" name="Gleichschenkliges Dreieck 25"/>
            <p:cNvSpPr/>
            <p:nvPr/>
          </p:nvSpPr>
          <p:spPr>
            <a:xfrm rot="15300000">
              <a:off x="7633080" y="2955600"/>
              <a:ext cx="204840" cy="23148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Freihandform: Form 27"/>
            <p:cNvSpPr/>
            <p:nvPr/>
          </p:nvSpPr>
          <p:spPr>
            <a:xfrm>
              <a:off x="7765560" y="2982960"/>
              <a:ext cx="719280" cy="176040"/>
            </a:xfrm>
            <a:custGeom>
              <a:avLst/>
              <a:gdLst/>
              <a:ahLst/>
              <a:rect l="l" t="t" r="r" b="b"/>
              <a:pathLst>
                <a:path w="719549" h="176274">
                  <a:moveTo>
                    <a:pt x="41279" y="16685"/>
                  </a:moveTo>
                  <a:cubicBezTo>
                    <a:pt x="77791" y="5969"/>
                    <a:pt x="161136" y="413"/>
                    <a:pt x="219873" y="16"/>
                  </a:cubicBezTo>
                  <a:cubicBezTo>
                    <a:pt x="278610" y="-381"/>
                    <a:pt x="344889" y="6366"/>
                    <a:pt x="393704" y="14303"/>
                  </a:cubicBezTo>
                  <a:cubicBezTo>
                    <a:pt x="442519" y="22240"/>
                    <a:pt x="466729" y="28591"/>
                    <a:pt x="512766" y="47641"/>
                  </a:cubicBezTo>
                  <a:cubicBezTo>
                    <a:pt x="558803" y="66691"/>
                    <a:pt x="636592" y="107172"/>
                    <a:pt x="669929" y="128603"/>
                  </a:cubicBezTo>
                  <a:cubicBezTo>
                    <a:pt x="703266" y="150034"/>
                    <a:pt x="733428" y="174641"/>
                    <a:pt x="712791" y="176228"/>
                  </a:cubicBezTo>
                  <a:cubicBezTo>
                    <a:pt x="692154" y="177815"/>
                    <a:pt x="546104" y="138128"/>
                    <a:pt x="546104" y="138128"/>
                  </a:cubicBezTo>
                  <a:cubicBezTo>
                    <a:pt x="487367" y="125031"/>
                    <a:pt x="413150" y="105188"/>
                    <a:pt x="360366" y="97647"/>
                  </a:cubicBezTo>
                  <a:cubicBezTo>
                    <a:pt x="307582" y="90107"/>
                    <a:pt x="271864" y="90504"/>
                    <a:pt x="229398" y="92885"/>
                  </a:cubicBezTo>
                  <a:cubicBezTo>
                    <a:pt x="186933" y="95266"/>
                    <a:pt x="136926" y="106776"/>
                    <a:pt x="105573" y="111935"/>
                  </a:cubicBezTo>
                  <a:cubicBezTo>
                    <a:pt x="74220" y="117094"/>
                    <a:pt x="58741" y="131778"/>
                    <a:pt x="41279" y="123841"/>
                  </a:cubicBezTo>
                  <a:cubicBezTo>
                    <a:pt x="23817" y="115904"/>
                    <a:pt x="4370" y="82169"/>
                    <a:pt x="798" y="64310"/>
                  </a:cubicBezTo>
                  <a:cubicBezTo>
                    <a:pt x="-2774" y="46451"/>
                    <a:pt x="4767" y="27401"/>
                    <a:pt x="41279" y="1668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14" name="Gruppieren 29"/>
          <p:cNvGrpSpPr/>
          <p:nvPr/>
        </p:nvGrpSpPr>
        <p:grpSpPr>
          <a:xfrm>
            <a:off x="9597240" y="3965040"/>
            <a:ext cx="813240" cy="661320"/>
            <a:chOff x="9597240" y="3965040"/>
            <a:chExt cx="813240" cy="661320"/>
          </a:xfrm>
        </p:grpSpPr>
        <p:sp>
          <p:nvSpPr>
            <p:cNvPr id="115" name="Gleichschenkliges Dreieck 30"/>
            <p:cNvSpPr/>
            <p:nvPr/>
          </p:nvSpPr>
          <p:spPr>
            <a:xfrm flipV="1" rot="8434800">
              <a:off x="9647280" y="4003200"/>
              <a:ext cx="204840" cy="231840"/>
            </a:xfrm>
            <a:prstGeom prst="triangle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" name="Freihandform: Form 31"/>
            <p:cNvSpPr/>
            <p:nvPr/>
          </p:nvSpPr>
          <p:spPr>
            <a:xfrm flipV="1" rot="2134800">
              <a:off x="9706680" y="4256640"/>
              <a:ext cx="719280" cy="176400"/>
            </a:xfrm>
            <a:custGeom>
              <a:avLst/>
              <a:gdLst/>
              <a:ahLst/>
              <a:rect l="l" t="t" r="r" b="b"/>
              <a:pathLst>
                <a:path w="719549" h="176274">
                  <a:moveTo>
                    <a:pt x="41279" y="16685"/>
                  </a:moveTo>
                  <a:cubicBezTo>
                    <a:pt x="77791" y="5969"/>
                    <a:pt x="161136" y="413"/>
                    <a:pt x="219873" y="16"/>
                  </a:cubicBezTo>
                  <a:cubicBezTo>
                    <a:pt x="278610" y="-381"/>
                    <a:pt x="344889" y="6366"/>
                    <a:pt x="393704" y="14303"/>
                  </a:cubicBezTo>
                  <a:cubicBezTo>
                    <a:pt x="442519" y="22240"/>
                    <a:pt x="466729" y="28591"/>
                    <a:pt x="512766" y="47641"/>
                  </a:cubicBezTo>
                  <a:cubicBezTo>
                    <a:pt x="558803" y="66691"/>
                    <a:pt x="636592" y="107172"/>
                    <a:pt x="669929" y="128603"/>
                  </a:cubicBezTo>
                  <a:cubicBezTo>
                    <a:pt x="703266" y="150034"/>
                    <a:pt x="733428" y="174641"/>
                    <a:pt x="712791" y="176228"/>
                  </a:cubicBezTo>
                  <a:cubicBezTo>
                    <a:pt x="692154" y="177815"/>
                    <a:pt x="546104" y="138128"/>
                    <a:pt x="546104" y="138128"/>
                  </a:cubicBezTo>
                  <a:cubicBezTo>
                    <a:pt x="487367" y="125031"/>
                    <a:pt x="413150" y="105188"/>
                    <a:pt x="360366" y="97647"/>
                  </a:cubicBezTo>
                  <a:cubicBezTo>
                    <a:pt x="307582" y="90107"/>
                    <a:pt x="271864" y="90504"/>
                    <a:pt x="229398" y="92885"/>
                  </a:cubicBezTo>
                  <a:cubicBezTo>
                    <a:pt x="186933" y="95266"/>
                    <a:pt x="136926" y="106776"/>
                    <a:pt x="105573" y="111935"/>
                  </a:cubicBezTo>
                  <a:cubicBezTo>
                    <a:pt x="74220" y="117094"/>
                    <a:pt x="58741" y="131778"/>
                    <a:pt x="41279" y="123841"/>
                  </a:cubicBezTo>
                  <a:cubicBezTo>
                    <a:pt x="23817" y="115904"/>
                    <a:pt x="4370" y="82169"/>
                    <a:pt x="798" y="64310"/>
                  </a:cubicBezTo>
                  <a:cubicBezTo>
                    <a:pt x="-2774" y="46451"/>
                    <a:pt x="4767" y="27401"/>
                    <a:pt x="41279" y="16685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Queue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feld 3"/>
          <p:cNvSpPr/>
          <p:nvPr/>
        </p:nvSpPr>
        <p:spPr>
          <a:xfrm>
            <a:off x="849600" y="2097360"/>
            <a:ext cx="21135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First come first sufed</a:t>
            </a:r>
            <a:endParaRPr b="0" lang="en-GB" sz="1800" spc="-1" strike="noStrike">
              <a:latin typeface="Arial"/>
            </a:endParaRPr>
          </a:p>
        </p:txBody>
      </p:sp>
      <p:grpSp>
        <p:nvGrpSpPr>
          <p:cNvPr id="119" name="Gruppieren 7"/>
          <p:cNvGrpSpPr/>
          <p:nvPr/>
        </p:nvGrpSpPr>
        <p:grpSpPr>
          <a:xfrm>
            <a:off x="8406000" y="2223000"/>
            <a:ext cx="695520" cy="1144080"/>
            <a:chOff x="8406000" y="2223000"/>
            <a:chExt cx="695520" cy="1144080"/>
          </a:xfrm>
        </p:grpSpPr>
        <p:sp>
          <p:nvSpPr>
            <p:cNvPr id="120" name="Flussdiagramm: Verzögerung 5"/>
            <p:cNvSpPr/>
            <p:nvPr/>
          </p:nvSpPr>
          <p:spPr>
            <a:xfrm rot="16200000">
              <a:off x="8447400" y="2712960"/>
              <a:ext cx="612360" cy="695520"/>
            </a:xfrm>
            <a:prstGeom prst="flowChartDelay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" name="Ellipse 6"/>
            <p:cNvSpPr/>
            <p:nvPr/>
          </p:nvSpPr>
          <p:spPr>
            <a:xfrm>
              <a:off x="8426880" y="2223000"/>
              <a:ext cx="653760" cy="653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Ellipse 4"/>
            <p:cNvSpPr/>
            <p:nvPr/>
          </p:nvSpPr>
          <p:spPr>
            <a:xfrm>
              <a:off x="8464320" y="2265120"/>
              <a:ext cx="578520" cy="57852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3" name="Gruppieren 8"/>
          <p:cNvGrpSpPr/>
          <p:nvPr/>
        </p:nvGrpSpPr>
        <p:grpSpPr>
          <a:xfrm>
            <a:off x="8639640" y="2391840"/>
            <a:ext cx="695520" cy="1144080"/>
            <a:chOff x="8639640" y="2391840"/>
            <a:chExt cx="695520" cy="1144080"/>
          </a:xfrm>
        </p:grpSpPr>
        <p:sp>
          <p:nvSpPr>
            <p:cNvPr id="124" name="Flussdiagramm: Verzögerung 9"/>
            <p:cNvSpPr/>
            <p:nvPr/>
          </p:nvSpPr>
          <p:spPr>
            <a:xfrm rot="16200000">
              <a:off x="8681040" y="2881800"/>
              <a:ext cx="612360" cy="695520"/>
            </a:xfrm>
            <a:prstGeom prst="flowChartDelay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Ellipse 10"/>
            <p:cNvSpPr/>
            <p:nvPr/>
          </p:nvSpPr>
          <p:spPr>
            <a:xfrm>
              <a:off x="8660520" y="2391840"/>
              <a:ext cx="653760" cy="653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" name="Ellipse 11"/>
            <p:cNvSpPr/>
            <p:nvPr/>
          </p:nvSpPr>
          <p:spPr>
            <a:xfrm>
              <a:off x="8698320" y="2433960"/>
              <a:ext cx="578520" cy="5785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7" name="Gruppieren 12"/>
          <p:cNvGrpSpPr/>
          <p:nvPr/>
        </p:nvGrpSpPr>
        <p:grpSpPr>
          <a:xfrm>
            <a:off x="8928360" y="2573280"/>
            <a:ext cx="695520" cy="1143720"/>
            <a:chOff x="8928360" y="2573280"/>
            <a:chExt cx="695520" cy="1143720"/>
          </a:xfrm>
        </p:grpSpPr>
        <p:sp>
          <p:nvSpPr>
            <p:cNvPr id="128" name="Flussdiagramm: Verzögerung 13"/>
            <p:cNvSpPr/>
            <p:nvPr/>
          </p:nvSpPr>
          <p:spPr>
            <a:xfrm rot="16200000">
              <a:off x="8969760" y="3062880"/>
              <a:ext cx="612360" cy="695520"/>
            </a:xfrm>
            <a:prstGeom prst="flowChartDelay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Ellipse 14"/>
            <p:cNvSpPr/>
            <p:nvPr/>
          </p:nvSpPr>
          <p:spPr>
            <a:xfrm>
              <a:off x="8949240" y="2573280"/>
              <a:ext cx="653760" cy="653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" name="Ellipse 15"/>
            <p:cNvSpPr/>
            <p:nvPr/>
          </p:nvSpPr>
          <p:spPr>
            <a:xfrm>
              <a:off x="8987040" y="2615040"/>
              <a:ext cx="578520" cy="5785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1" name="Gruppieren 16"/>
          <p:cNvGrpSpPr/>
          <p:nvPr/>
        </p:nvGrpSpPr>
        <p:grpSpPr>
          <a:xfrm>
            <a:off x="9248040" y="2783880"/>
            <a:ext cx="695520" cy="1143720"/>
            <a:chOff x="9248040" y="2783880"/>
            <a:chExt cx="695520" cy="1143720"/>
          </a:xfrm>
        </p:grpSpPr>
        <p:sp>
          <p:nvSpPr>
            <p:cNvPr id="132" name="Flussdiagramm: Verzögerung 17"/>
            <p:cNvSpPr/>
            <p:nvPr/>
          </p:nvSpPr>
          <p:spPr>
            <a:xfrm rot="16200000">
              <a:off x="9289440" y="3273480"/>
              <a:ext cx="612360" cy="695520"/>
            </a:xfrm>
            <a:prstGeom prst="flowChartDelay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" name="Ellipse 18"/>
            <p:cNvSpPr/>
            <p:nvPr/>
          </p:nvSpPr>
          <p:spPr>
            <a:xfrm>
              <a:off x="9268920" y="2783880"/>
              <a:ext cx="653760" cy="653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Ellipse 19"/>
            <p:cNvSpPr/>
            <p:nvPr/>
          </p:nvSpPr>
          <p:spPr>
            <a:xfrm>
              <a:off x="9306720" y="2825640"/>
              <a:ext cx="578520" cy="5785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5" name="Gruppieren 20"/>
          <p:cNvGrpSpPr/>
          <p:nvPr/>
        </p:nvGrpSpPr>
        <p:grpSpPr>
          <a:xfrm>
            <a:off x="10157040" y="3404520"/>
            <a:ext cx="695520" cy="1144080"/>
            <a:chOff x="10157040" y="3404520"/>
            <a:chExt cx="695520" cy="1144080"/>
          </a:xfrm>
        </p:grpSpPr>
        <p:sp>
          <p:nvSpPr>
            <p:cNvPr id="136" name="Flussdiagramm: Verzögerung 21"/>
            <p:cNvSpPr/>
            <p:nvPr/>
          </p:nvSpPr>
          <p:spPr>
            <a:xfrm rot="16200000">
              <a:off x="10198440" y="3894480"/>
              <a:ext cx="612360" cy="695520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Ellipse 22"/>
            <p:cNvSpPr/>
            <p:nvPr/>
          </p:nvSpPr>
          <p:spPr>
            <a:xfrm>
              <a:off x="10177920" y="3404520"/>
              <a:ext cx="653760" cy="653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" name="Ellipse 23"/>
            <p:cNvSpPr/>
            <p:nvPr/>
          </p:nvSpPr>
          <p:spPr>
            <a:xfrm>
              <a:off x="10215720" y="3446640"/>
              <a:ext cx="578520" cy="5785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9" name="Textfeld 32"/>
          <p:cNvSpPr/>
          <p:nvPr/>
        </p:nvSpPr>
        <p:spPr>
          <a:xfrm>
            <a:off x="1184760" y="3082680"/>
            <a:ext cx="4629960" cy="365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public void </a:t>
            </a:r>
            <a:r>
              <a:rPr b="0" lang="de-DE" sz="1800" spc="-1" strike="noStrike">
                <a:solidFill>
                  <a:srgbClr val="92d050"/>
                </a:solidFill>
                <a:latin typeface="Consolas"/>
              </a:rPr>
              <a:t>enqueue</a:t>
            </a: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(Node node){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Node cursor = root;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while(cursor.getNext() != null){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cursor = cursor.getNext();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cursor.setNext(node);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public Node </a:t>
            </a:r>
            <a:r>
              <a:rPr b="0" lang="de-DE" sz="1800" spc="-1" strike="noStrike">
                <a:solidFill>
                  <a:srgbClr val="808080"/>
                </a:solidFill>
                <a:latin typeface="Consolas"/>
              </a:rPr>
              <a:t>dequeue</a:t>
            </a: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(){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Node node = root;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root = root.getNext(); </a:t>
            </a: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return root;</a:t>
            </a: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uppieren 33"/>
          <p:cNvGrpSpPr/>
          <p:nvPr/>
        </p:nvGrpSpPr>
        <p:grpSpPr>
          <a:xfrm>
            <a:off x="9041040" y="3081960"/>
            <a:ext cx="738360" cy="743400"/>
            <a:chOff x="9041040" y="3081960"/>
            <a:chExt cx="738360" cy="743400"/>
          </a:xfrm>
        </p:grpSpPr>
        <p:sp>
          <p:nvSpPr>
            <p:cNvPr id="141" name="Gleichschenkliges Dreieck 3"/>
            <p:cNvSpPr/>
            <p:nvPr/>
          </p:nvSpPr>
          <p:spPr>
            <a:xfrm flipV="1" rot="19800000">
              <a:off x="9529920" y="3557880"/>
              <a:ext cx="204840" cy="231480"/>
            </a:xfrm>
            <a:prstGeom prst="triangle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Freihandform: Form 3"/>
            <p:cNvSpPr/>
            <p:nvPr/>
          </p:nvSpPr>
          <p:spPr>
            <a:xfrm flipV="1" rot="13500000">
              <a:off x="8997840" y="3310200"/>
              <a:ext cx="719280" cy="176040"/>
            </a:xfrm>
            <a:custGeom>
              <a:avLst/>
              <a:gdLst/>
              <a:ahLst/>
              <a:rect l="l" t="t" r="r" b="b"/>
              <a:pathLst>
                <a:path w="719549" h="176274">
                  <a:moveTo>
                    <a:pt x="41279" y="16685"/>
                  </a:moveTo>
                  <a:cubicBezTo>
                    <a:pt x="77791" y="5969"/>
                    <a:pt x="161136" y="413"/>
                    <a:pt x="219873" y="16"/>
                  </a:cubicBezTo>
                  <a:cubicBezTo>
                    <a:pt x="278610" y="-381"/>
                    <a:pt x="344889" y="6366"/>
                    <a:pt x="393704" y="14303"/>
                  </a:cubicBezTo>
                  <a:cubicBezTo>
                    <a:pt x="442519" y="22240"/>
                    <a:pt x="466729" y="28591"/>
                    <a:pt x="512766" y="47641"/>
                  </a:cubicBezTo>
                  <a:cubicBezTo>
                    <a:pt x="558803" y="66691"/>
                    <a:pt x="636592" y="107172"/>
                    <a:pt x="669929" y="128603"/>
                  </a:cubicBezTo>
                  <a:cubicBezTo>
                    <a:pt x="703266" y="150034"/>
                    <a:pt x="733428" y="174641"/>
                    <a:pt x="712791" y="176228"/>
                  </a:cubicBezTo>
                  <a:cubicBezTo>
                    <a:pt x="692154" y="177815"/>
                    <a:pt x="546104" y="138128"/>
                    <a:pt x="546104" y="138128"/>
                  </a:cubicBezTo>
                  <a:cubicBezTo>
                    <a:pt x="487367" y="125031"/>
                    <a:pt x="413150" y="105188"/>
                    <a:pt x="360366" y="97647"/>
                  </a:cubicBezTo>
                  <a:cubicBezTo>
                    <a:pt x="307582" y="90107"/>
                    <a:pt x="271864" y="90504"/>
                    <a:pt x="229398" y="92885"/>
                  </a:cubicBezTo>
                  <a:cubicBezTo>
                    <a:pt x="186933" y="95266"/>
                    <a:pt x="136926" y="106776"/>
                    <a:pt x="105573" y="111935"/>
                  </a:cubicBezTo>
                  <a:cubicBezTo>
                    <a:pt x="74220" y="117094"/>
                    <a:pt x="58741" y="131778"/>
                    <a:pt x="41279" y="123841"/>
                  </a:cubicBezTo>
                  <a:cubicBezTo>
                    <a:pt x="23817" y="115904"/>
                    <a:pt x="4370" y="82169"/>
                    <a:pt x="798" y="64310"/>
                  </a:cubicBezTo>
                  <a:cubicBezTo>
                    <a:pt x="-2774" y="46451"/>
                    <a:pt x="4767" y="27401"/>
                    <a:pt x="41279" y="16685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Stack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Textfeld 14"/>
          <p:cNvSpPr/>
          <p:nvPr/>
        </p:nvSpPr>
        <p:spPr>
          <a:xfrm>
            <a:off x="849600" y="1852560"/>
            <a:ext cx="20419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Prinzip: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last come first sufed</a:t>
            </a:r>
            <a:endParaRPr b="0" lang="en-GB" sz="1800" spc="-1" strike="noStrike">
              <a:latin typeface="Arial"/>
            </a:endParaRPr>
          </a:p>
        </p:txBody>
      </p:sp>
      <p:grpSp>
        <p:nvGrpSpPr>
          <p:cNvPr id="145" name="Gruppieren 9"/>
          <p:cNvGrpSpPr/>
          <p:nvPr/>
        </p:nvGrpSpPr>
        <p:grpSpPr>
          <a:xfrm>
            <a:off x="9011880" y="4513680"/>
            <a:ext cx="1307880" cy="359640"/>
            <a:chOff x="9011880" y="4513680"/>
            <a:chExt cx="1307880" cy="359640"/>
          </a:xfrm>
        </p:grpSpPr>
        <p:sp>
          <p:nvSpPr>
            <p:cNvPr id="146" name="Ellipse 16"/>
            <p:cNvSpPr/>
            <p:nvPr/>
          </p:nvSpPr>
          <p:spPr>
            <a:xfrm>
              <a:off x="9011880" y="4513680"/>
              <a:ext cx="230040" cy="35928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Rechteck 18"/>
            <p:cNvSpPr/>
            <p:nvPr/>
          </p:nvSpPr>
          <p:spPr>
            <a:xfrm>
              <a:off x="9127080" y="4538520"/>
              <a:ext cx="1157400" cy="309960"/>
            </a:xfrm>
            <a:prstGeom prst="rect">
              <a:avLst/>
            </a:prstGeom>
            <a:solidFill>
              <a:srgbClr val="d7c2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Rechteck 19"/>
            <p:cNvSpPr/>
            <p:nvPr/>
          </p:nvSpPr>
          <p:spPr>
            <a:xfrm>
              <a:off x="9127080" y="4513680"/>
              <a:ext cx="1192680" cy="489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Rechteck 24"/>
            <p:cNvSpPr/>
            <p:nvPr/>
          </p:nvSpPr>
          <p:spPr>
            <a:xfrm>
              <a:off x="9127080" y="4824360"/>
              <a:ext cx="1192680" cy="489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50" name="Gruppieren 10"/>
          <p:cNvGrpSpPr/>
          <p:nvPr/>
        </p:nvGrpSpPr>
        <p:grpSpPr>
          <a:xfrm>
            <a:off x="9109440" y="4154040"/>
            <a:ext cx="1307880" cy="359280"/>
            <a:chOff x="9109440" y="4154040"/>
            <a:chExt cx="1307880" cy="359280"/>
          </a:xfrm>
        </p:grpSpPr>
        <p:sp>
          <p:nvSpPr>
            <p:cNvPr id="151" name="Ellipse 17"/>
            <p:cNvSpPr/>
            <p:nvPr/>
          </p:nvSpPr>
          <p:spPr>
            <a:xfrm>
              <a:off x="9109440" y="4154040"/>
              <a:ext cx="230040" cy="35928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Rechteck 29"/>
            <p:cNvSpPr/>
            <p:nvPr/>
          </p:nvSpPr>
          <p:spPr>
            <a:xfrm>
              <a:off x="9224640" y="4178880"/>
              <a:ext cx="1157400" cy="309960"/>
            </a:xfrm>
            <a:prstGeom prst="rect">
              <a:avLst/>
            </a:prstGeom>
            <a:solidFill>
              <a:srgbClr val="d7c2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Rechteck 33"/>
            <p:cNvSpPr/>
            <p:nvPr/>
          </p:nvSpPr>
          <p:spPr>
            <a:xfrm>
              <a:off x="9224640" y="4154040"/>
              <a:ext cx="1192680" cy="489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Rechteck 34"/>
            <p:cNvSpPr/>
            <p:nvPr/>
          </p:nvSpPr>
          <p:spPr>
            <a:xfrm>
              <a:off x="9224640" y="4464360"/>
              <a:ext cx="1192680" cy="489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55" name="Gruppieren 11"/>
          <p:cNvGrpSpPr/>
          <p:nvPr/>
        </p:nvGrpSpPr>
        <p:grpSpPr>
          <a:xfrm>
            <a:off x="9011880" y="3794760"/>
            <a:ext cx="1307880" cy="359280"/>
            <a:chOff x="9011880" y="3794760"/>
            <a:chExt cx="1307880" cy="359280"/>
          </a:xfrm>
        </p:grpSpPr>
        <p:sp>
          <p:nvSpPr>
            <p:cNvPr id="156" name="Ellipse 20"/>
            <p:cNvSpPr/>
            <p:nvPr/>
          </p:nvSpPr>
          <p:spPr>
            <a:xfrm>
              <a:off x="9011880" y="3794760"/>
              <a:ext cx="230040" cy="3592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Rechteck 35"/>
            <p:cNvSpPr/>
            <p:nvPr/>
          </p:nvSpPr>
          <p:spPr>
            <a:xfrm>
              <a:off x="9127080" y="3819600"/>
              <a:ext cx="1157400" cy="309960"/>
            </a:xfrm>
            <a:prstGeom prst="rect">
              <a:avLst/>
            </a:prstGeom>
            <a:solidFill>
              <a:srgbClr val="d7c2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" name="Rechteck 37"/>
            <p:cNvSpPr/>
            <p:nvPr/>
          </p:nvSpPr>
          <p:spPr>
            <a:xfrm>
              <a:off x="9127080" y="3794760"/>
              <a:ext cx="1192680" cy="489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" name="Rechteck 38"/>
            <p:cNvSpPr/>
            <p:nvPr/>
          </p:nvSpPr>
          <p:spPr>
            <a:xfrm>
              <a:off x="9127080" y="4105080"/>
              <a:ext cx="1192680" cy="489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60" name="Gruppieren 13"/>
          <p:cNvGrpSpPr/>
          <p:nvPr/>
        </p:nvGrpSpPr>
        <p:grpSpPr>
          <a:xfrm>
            <a:off x="7916400" y="3100320"/>
            <a:ext cx="1307880" cy="359280"/>
            <a:chOff x="7916400" y="3100320"/>
            <a:chExt cx="1307880" cy="359280"/>
          </a:xfrm>
        </p:grpSpPr>
        <p:sp>
          <p:nvSpPr>
            <p:cNvPr id="161" name="Ellipse 21"/>
            <p:cNvSpPr/>
            <p:nvPr/>
          </p:nvSpPr>
          <p:spPr>
            <a:xfrm>
              <a:off x="7916400" y="3100320"/>
              <a:ext cx="230040" cy="35928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" name="Rechteck 39"/>
            <p:cNvSpPr/>
            <p:nvPr/>
          </p:nvSpPr>
          <p:spPr>
            <a:xfrm>
              <a:off x="8031600" y="3124800"/>
              <a:ext cx="1157400" cy="309960"/>
            </a:xfrm>
            <a:prstGeom prst="rect">
              <a:avLst/>
            </a:prstGeom>
            <a:solidFill>
              <a:srgbClr val="d7c2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Rechteck 41"/>
            <p:cNvSpPr/>
            <p:nvPr/>
          </p:nvSpPr>
          <p:spPr>
            <a:xfrm>
              <a:off x="8031600" y="3100320"/>
              <a:ext cx="1192680" cy="489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" name="Rechteck 42"/>
            <p:cNvSpPr/>
            <p:nvPr/>
          </p:nvSpPr>
          <p:spPr>
            <a:xfrm>
              <a:off x="8031600" y="3410640"/>
              <a:ext cx="1192680" cy="489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65" name="Gruppieren 14"/>
          <p:cNvGrpSpPr/>
          <p:nvPr/>
        </p:nvGrpSpPr>
        <p:grpSpPr>
          <a:xfrm>
            <a:off x="9777240" y="3260160"/>
            <a:ext cx="853920" cy="484200"/>
            <a:chOff x="9777240" y="3260160"/>
            <a:chExt cx="853920" cy="484200"/>
          </a:xfrm>
        </p:grpSpPr>
        <p:sp>
          <p:nvSpPr>
            <p:cNvPr id="166" name="Gleichschenkliges Dreieck 4"/>
            <p:cNvSpPr/>
            <p:nvPr/>
          </p:nvSpPr>
          <p:spPr>
            <a:xfrm flipV="1" rot="15752400">
              <a:off x="10400760" y="3261240"/>
              <a:ext cx="204840" cy="23112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" name="Freihandform: Form 4"/>
            <p:cNvSpPr/>
            <p:nvPr/>
          </p:nvSpPr>
          <p:spPr>
            <a:xfrm flipV="1" rot="9452400">
              <a:off x="9783720" y="3437280"/>
              <a:ext cx="718920" cy="176040"/>
            </a:xfrm>
            <a:custGeom>
              <a:avLst/>
              <a:gdLst/>
              <a:ahLst/>
              <a:rect l="l" t="t" r="r" b="b"/>
              <a:pathLst>
                <a:path w="719549" h="176274">
                  <a:moveTo>
                    <a:pt x="41279" y="16685"/>
                  </a:moveTo>
                  <a:cubicBezTo>
                    <a:pt x="77791" y="5969"/>
                    <a:pt x="161136" y="413"/>
                    <a:pt x="219873" y="16"/>
                  </a:cubicBezTo>
                  <a:cubicBezTo>
                    <a:pt x="278610" y="-381"/>
                    <a:pt x="344889" y="6366"/>
                    <a:pt x="393704" y="14303"/>
                  </a:cubicBezTo>
                  <a:cubicBezTo>
                    <a:pt x="442519" y="22240"/>
                    <a:pt x="466729" y="28591"/>
                    <a:pt x="512766" y="47641"/>
                  </a:cubicBezTo>
                  <a:cubicBezTo>
                    <a:pt x="558803" y="66691"/>
                    <a:pt x="636592" y="107172"/>
                    <a:pt x="669929" y="128603"/>
                  </a:cubicBezTo>
                  <a:cubicBezTo>
                    <a:pt x="703266" y="150034"/>
                    <a:pt x="733428" y="174641"/>
                    <a:pt x="712791" y="176228"/>
                  </a:cubicBezTo>
                  <a:cubicBezTo>
                    <a:pt x="692154" y="177815"/>
                    <a:pt x="546104" y="138128"/>
                    <a:pt x="546104" y="138128"/>
                  </a:cubicBezTo>
                  <a:cubicBezTo>
                    <a:pt x="487367" y="125031"/>
                    <a:pt x="413150" y="105188"/>
                    <a:pt x="360366" y="97647"/>
                  </a:cubicBezTo>
                  <a:cubicBezTo>
                    <a:pt x="307582" y="90107"/>
                    <a:pt x="271864" y="90504"/>
                    <a:pt x="229398" y="92885"/>
                  </a:cubicBezTo>
                  <a:cubicBezTo>
                    <a:pt x="186933" y="95266"/>
                    <a:pt x="136926" y="106776"/>
                    <a:pt x="105573" y="111935"/>
                  </a:cubicBezTo>
                  <a:cubicBezTo>
                    <a:pt x="74220" y="117094"/>
                    <a:pt x="58741" y="131778"/>
                    <a:pt x="41279" y="123841"/>
                  </a:cubicBezTo>
                  <a:cubicBezTo>
                    <a:pt x="23817" y="115904"/>
                    <a:pt x="4370" y="82169"/>
                    <a:pt x="798" y="64310"/>
                  </a:cubicBezTo>
                  <a:cubicBezTo>
                    <a:pt x="-2774" y="46451"/>
                    <a:pt x="4767" y="27401"/>
                    <a:pt x="41279" y="1668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8" name="Textfeld 15"/>
          <p:cNvSpPr/>
          <p:nvPr/>
        </p:nvSpPr>
        <p:spPr>
          <a:xfrm>
            <a:off x="1007640" y="3082680"/>
            <a:ext cx="3680640" cy="283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public void </a:t>
            </a:r>
            <a:r>
              <a:rPr b="0" lang="de-DE" sz="1800" spc="-1" strike="noStrike">
                <a:solidFill>
                  <a:srgbClr val="92d050"/>
                </a:solidFill>
                <a:latin typeface="Consolas"/>
              </a:rPr>
              <a:t>push</a:t>
            </a: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(Node node){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node.setNext(root);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root = node;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public Node </a:t>
            </a:r>
            <a:r>
              <a:rPr b="0" lang="de-DE" sz="1800" spc="-1" strike="noStrike">
                <a:solidFill>
                  <a:srgbClr val="808080"/>
                </a:solidFill>
                <a:latin typeface="Consolas"/>
              </a:rPr>
              <a:t>pop</a:t>
            </a: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(){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Node node = root;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root = root.getNext(); </a:t>
            </a: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return root;</a:t>
            </a: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9" name="Textfeld 16"/>
          <p:cNvSpPr/>
          <p:nvPr/>
        </p:nvSpPr>
        <p:spPr>
          <a:xfrm>
            <a:off x="9266040" y="3012480"/>
            <a:ext cx="632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push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0" name="Textfeld 17"/>
          <p:cNvSpPr/>
          <p:nvPr/>
        </p:nvSpPr>
        <p:spPr>
          <a:xfrm>
            <a:off x="10634760" y="3042720"/>
            <a:ext cx="542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pop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You coulde also create a list 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You could also create a list that pics elements by index or/and add element by index or through sorted „einfügen“…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…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but these have no fancy names!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Application>LibreOffice/7.3.2.2$Windows_X86_64 LibreOffice_project/49f2b1bff42cfccbd8f788c8dc32c1c309559be0</Application>
  <AppVersion>15.0000</AppVersion>
  <Words>410</Words>
  <Paragraphs>97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2022-01-11T20:51:31Z</dcterms:created>
  <dc:creator>Frei</dc:creator>
  <dc:description/>
  <dc:language>en-GB</dc:language>
  <cp:lastModifiedBy/>
  <dcterms:modified xsi:type="dcterms:W3CDTF">2022-04-17T20:07:07Z</dcterms:modified>
  <cp:revision>24</cp:revision>
  <dc:subject/>
  <dc:title>Höhere Datenstrukturen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15</vt:i4>
  </property>
</Properties>
</file>