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5159D7-8486-4F54-AC61-E2CB5E6ACDE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2D4640-E698-452F-9589-C61383E76C19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4ECB1C-5BDF-4815-AF1F-09F94FED3E74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C1C72E-764D-4A79-837E-C80484EED551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8A4ACE-6A8E-4062-B0D0-6BDA2EE4517B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0DE87A-7D61-4304-B7AD-983265A13FE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12C3A2-B24C-40E7-A131-704F2FEFC71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9A8C35-E01C-4D35-BA53-19F7FDF60DE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D19D9A-F66F-44D3-8F37-6AC93265762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71CC14-27C4-4208-8FA4-9BFCEFA445F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DC74E6-1897-492A-A504-BA7FE888E07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651B9F-ACBC-4A87-9CD5-BE36BB1360F6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568748-7895-497B-8369-5573B4FA6BC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520635-A2AE-432A-BB0D-1E86819CFBB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500A2-6552-412D-BB3F-2AB59AF065ED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48DF42-DE95-4E72-A351-627F8BC39D10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E2E35E-2B89-42F5-9C33-F0E0AFC36C4A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E3A759-138C-41A3-B96C-317B637845A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1F5F7F-04C8-47EA-B4C2-D7636816610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434145-EBEB-432E-892A-4DD03D456AA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1D68FE-3F6E-42E7-A480-433EAEC3311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BF6059-0B76-4B8A-BE82-3C1712582AAF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7B9F23-3F2F-404B-A32D-22CE8745D590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B24AAC-C360-44CF-B297-33120B0236A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E5AE6-138F-4FC4-A731-BA672C07655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9FD3C1-3E0A-4092-99BE-B800A03D203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island.informatik.uni-kl.de/" TargetMode="External"/><Relationship Id="rId2" Type="http://schemas.openxmlformats.org/officeDocument/2006/relationships/hyperlink" Target="https://luo-darmstadt.de/sqltutorial/header.ph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stery.knightla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/>
          <p:cNvPicPr/>
          <p:nvPr/>
        </p:nvPicPr>
        <p:blipFill>
          <a:blip r:embed="rId2"/>
          <a:srcRect l="492" b="4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600" b="1" strike="noStrike" spc="-1">
                <a:solidFill>
                  <a:srgbClr val="FFFFFF"/>
                </a:solidFill>
                <a:latin typeface="Calibri Light"/>
              </a:rPr>
              <a:t>Datenbanken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feld 1"/>
          <p:cNvSpPr/>
          <p:nvPr/>
        </p:nvSpPr>
        <p:spPr>
          <a:xfrm>
            <a:off x="3148446" y="0"/>
            <a:ext cx="4672667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Entity </a:t>
            </a:r>
            <a:r>
              <a:rPr lang="de-DE" sz="3200" b="0" strike="noStrike" spc="-1" dirty="0" err="1">
                <a:solidFill>
                  <a:srgbClr val="000000"/>
                </a:solidFill>
                <a:latin typeface="Calibri"/>
              </a:rPr>
              <a:t>Relationship</a:t>
            </a:r>
            <a:r>
              <a:rPr lang="de-DE" sz="3200" b="0" strike="noStrike" spc="-1" dirty="0">
                <a:solidFill>
                  <a:srgbClr val="000000"/>
                </a:solidFill>
                <a:latin typeface="Calibri"/>
              </a:rPr>
              <a:t> Modell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3" name="Textfeld 21"/>
          <p:cNvSpPr/>
          <p:nvPr/>
        </p:nvSpPr>
        <p:spPr>
          <a:xfrm>
            <a:off x="3217680" y="2299320"/>
            <a:ext cx="142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Entität/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entity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4" name="Textfeld 22"/>
          <p:cNvSpPr/>
          <p:nvPr/>
        </p:nvSpPr>
        <p:spPr>
          <a:xfrm>
            <a:off x="7289640" y="2398320"/>
            <a:ext cx="1956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Beziehung/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relation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5" name="Raute 1"/>
          <p:cNvSpPr/>
          <p:nvPr/>
        </p:nvSpPr>
        <p:spPr>
          <a:xfrm>
            <a:off x="7499160" y="147816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hteck 1"/>
          <p:cNvSpPr/>
          <p:nvPr/>
        </p:nvSpPr>
        <p:spPr>
          <a:xfrm>
            <a:off x="3164040" y="15562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feld 23"/>
          <p:cNvSpPr/>
          <p:nvPr/>
        </p:nvSpPr>
        <p:spPr>
          <a:xfrm>
            <a:off x="3027960" y="5389200"/>
            <a:ext cx="1801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Attribut/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attribute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8" name="Ellipse 1"/>
          <p:cNvSpPr/>
          <p:nvPr/>
        </p:nvSpPr>
        <p:spPr>
          <a:xfrm>
            <a:off x="3054600" y="4425120"/>
            <a:ext cx="1747440" cy="914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feld 24"/>
          <p:cNvSpPr/>
          <p:nvPr/>
        </p:nvSpPr>
        <p:spPr>
          <a:xfrm>
            <a:off x="4252680" y="3223800"/>
            <a:ext cx="34059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Eine Entität besitzt Attribute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(min. Primärschlüssel/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primary key</a:t>
            </a: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0" name="Textfeld 25"/>
          <p:cNvSpPr/>
          <p:nvPr/>
        </p:nvSpPr>
        <p:spPr>
          <a:xfrm>
            <a:off x="2396160" y="5799600"/>
            <a:ext cx="3064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Ein Attribut ist eine Eigenschaft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1" name="Pfeil: nach unten 1"/>
          <p:cNvSpPr/>
          <p:nvPr/>
        </p:nvSpPr>
        <p:spPr>
          <a:xfrm>
            <a:off x="3709440" y="2714760"/>
            <a:ext cx="437760" cy="1512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feld 28"/>
          <p:cNvSpPr/>
          <p:nvPr/>
        </p:nvSpPr>
        <p:spPr>
          <a:xfrm>
            <a:off x="9152280" y="1483920"/>
            <a:ext cx="27583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Beziehungen beschreiben Verbindungen zwischen Entitäten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33" name="Textfeld 29"/>
          <p:cNvSpPr/>
          <p:nvPr/>
        </p:nvSpPr>
        <p:spPr>
          <a:xfrm>
            <a:off x="722520" y="1556280"/>
            <a:ext cx="23803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A6A6A6"/>
                </a:solidFill>
                <a:latin typeface="Calibri"/>
              </a:rPr>
              <a:t>Eine Entität ist wie eine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A6A6A6"/>
                </a:solidFill>
                <a:latin typeface="Calibri"/>
              </a:rPr>
              <a:t>Klasse es beschreibt ein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A6A6A6"/>
                </a:solidFill>
                <a:latin typeface="Calibri"/>
              </a:rPr>
              <a:t>Objekt 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34" name="Textfeld 30"/>
          <p:cNvSpPr/>
          <p:nvPr/>
        </p:nvSpPr>
        <p:spPr>
          <a:xfrm>
            <a:off x="3611160" y="580680"/>
            <a:ext cx="3747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A6A6A6"/>
                </a:solidFill>
                <a:latin typeface="Calibri"/>
              </a:rPr>
              <a:t>Wir benutzt um ein DB zu beschreiben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feld 3"/>
          <p:cNvSpPr/>
          <p:nvPr/>
        </p:nvSpPr>
        <p:spPr>
          <a:xfrm>
            <a:off x="4946040" y="0"/>
            <a:ext cx="229932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Beziehungen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36" name="Raute 4"/>
          <p:cNvSpPr/>
          <p:nvPr/>
        </p:nvSpPr>
        <p:spPr>
          <a:xfrm>
            <a:off x="1632600" y="144072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hteck 5"/>
          <p:cNvSpPr/>
          <p:nvPr/>
        </p:nvSpPr>
        <p:spPr>
          <a:xfrm>
            <a:off x="3090240" y="6951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hteck 6"/>
          <p:cNvSpPr/>
          <p:nvPr/>
        </p:nvSpPr>
        <p:spPr>
          <a:xfrm>
            <a:off x="113400" y="6951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hteck 7"/>
          <p:cNvSpPr/>
          <p:nvPr/>
        </p:nvSpPr>
        <p:spPr>
          <a:xfrm>
            <a:off x="1632600" y="258336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Gerader Verbinder 11"/>
          <p:cNvSpPr/>
          <p:nvPr/>
        </p:nvSpPr>
        <p:spPr>
          <a:xfrm flipH="1" flipV="1">
            <a:off x="1641960" y="1466640"/>
            <a:ext cx="357840" cy="198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Gerader Verbinder 14"/>
          <p:cNvSpPr/>
          <p:nvPr/>
        </p:nvSpPr>
        <p:spPr>
          <a:xfrm flipV="1">
            <a:off x="2757960" y="1466640"/>
            <a:ext cx="331920" cy="1872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Gerader Verbinder 17"/>
          <p:cNvSpPr/>
          <p:nvPr/>
        </p:nvSpPr>
        <p:spPr>
          <a:xfrm flipH="1">
            <a:off x="2396520" y="2368440"/>
            <a:ext cx="5040" cy="2145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aute 20"/>
          <p:cNvSpPr/>
          <p:nvPr/>
        </p:nvSpPr>
        <p:spPr>
          <a:xfrm>
            <a:off x="7602480" y="2319840"/>
            <a:ext cx="1638000" cy="1048680"/>
          </a:xfrm>
          <a:prstGeom prst="diamond">
            <a:avLst/>
          </a:prstGeom>
          <a:noFill/>
          <a:ln>
            <a:solidFill>
              <a:srgbClr val="4472C4">
                <a:shade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Raute 9"/>
          <p:cNvSpPr/>
          <p:nvPr/>
        </p:nvSpPr>
        <p:spPr>
          <a:xfrm>
            <a:off x="6892920" y="235908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hteck 8"/>
          <p:cNvSpPr/>
          <p:nvPr/>
        </p:nvSpPr>
        <p:spPr>
          <a:xfrm>
            <a:off x="8653680" y="245844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hteck 23"/>
          <p:cNvSpPr/>
          <p:nvPr/>
        </p:nvSpPr>
        <p:spPr>
          <a:xfrm>
            <a:off x="9805680" y="48556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hteck 24"/>
          <p:cNvSpPr/>
          <p:nvPr/>
        </p:nvSpPr>
        <p:spPr>
          <a:xfrm>
            <a:off x="5796000" y="485568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aute 25"/>
          <p:cNvSpPr/>
          <p:nvPr/>
        </p:nvSpPr>
        <p:spPr>
          <a:xfrm>
            <a:off x="7796160" y="477720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Gerader Verbinder 27"/>
          <p:cNvSpPr/>
          <p:nvPr/>
        </p:nvSpPr>
        <p:spPr>
          <a:xfrm>
            <a:off x="7324560" y="5241240"/>
            <a:ext cx="47124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Gerader Verbinder 29"/>
          <p:cNvSpPr/>
          <p:nvPr/>
        </p:nvSpPr>
        <p:spPr>
          <a:xfrm>
            <a:off x="9334440" y="5241240"/>
            <a:ext cx="471240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Raute 32"/>
          <p:cNvSpPr/>
          <p:nvPr/>
        </p:nvSpPr>
        <p:spPr>
          <a:xfrm>
            <a:off x="1762920" y="5091120"/>
            <a:ext cx="1538280" cy="92772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IS_A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52" name="Rechteck 33"/>
          <p:cNvSpPr/>
          <p:nvPr/>
        </p:nvSpPr>
        <p:spPr>
          <a:xfrm>
            <a:off x="3372840" y="598464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hteck 34"/>
          <p:cNvSpPr/>
          <p:nvPr/>
        </p:nvSpPr>
        <p:spPr>
          <a:xfrm>
            <a:off x="244080" y="598212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hteck 35"/>
          <p:cNvSpPr/>
          <p:nvPr/>
        </p:nvSpPr>
        <p:spPr>
          <a:xfrm>
            <a:off x="1762920" y="4178520"/>
            <a:ext cx="1528560" cy="771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Gerader Verbinder 36"/>
          <p:cNvSpPr/>
          <p:nvPr/>
        </p:nvSpPr>
        <p:spPr>
          <a:xfrm flipH="1" flipV="1">
            <a:off x="2883600" y="5800680"/>
            <a:ext cx="489240" cy="1771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Gerader Verbinder 37"/>
          <p:cNvSpPr/>
          <p:nvPr/>
        </p:nvSpPr>
        <p:spPr>
          <a:xfrm flipV="1">
            <a:off x="1754280" y="5800680"/>
            <a:ext cx="351000" cy="1814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Gerader Verbinder 38"/>
          <p:cNvSpPr/>
          <p:nvPr/>
        </p:nvSpPr>
        <p:spPr>
          <a:xfrm flipH="1" flipV="1">
            <a:off x="2527200" y="4950000"/>
            <a:ext cx="4680" cy="1407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feld 49"/>
          <p:cNvSpPr/>
          <p:nvPr/>
        </p:nvSpPr>
        <p:spPr>
          <a:xfrm>
            <a:off x="1485360" y="229680"/>
            <a:ext cx="1880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Trinäre Beziehung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59" name="Textfeld 50"/>
          <p:cNvSpPr/>
          <p:nvPr/>
        </p:nvSpPr>
        <p:spPr>
          <a:xfrm>
            <a:off x="1026360" y="3599640"/>
            <a:ext cx="3200040" cy="60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Vererbung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A6A6A6"/>
                </a:solidFill>
                <a:latin typeface="Calibri"/>
              </a:rPr>
              <a:t>(keine Kardinalität oder Optionalität)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60" name="Textfeld 51"/>
          <p:cNvSpPr/>
          <p:nvPr/>
        </p:nvSpPr>
        <p:spPr>
          <a:xfrm>
            <a:off x="7296120" y="1785600"/>
            <a:ext cx="2494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Beziehung auf sich selbst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1" name="Textfeld 52"/>
          <p:cNvSpPr/>
          <p:nvPr/>
        </p:nvSpPr>
        <p:spPr>
          <a:xfrm>
            <a:off x="7495200" y="4410720"/>
            <a:ext cx="2162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„normale“ Beziehung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ihandform: Form 5"/>
          <p:cNvSpPr/>
          <p:nvPr/>
        </p:nvSpPr>
        <p:spPr>
          <a:xfrm>
            <a:off x="6095880" y="1143000"/>
            <a:ext cx="360" cy="457164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feld 6"/>
          <p:cNvSpPr/>
          <p:nvPr/>
        </p:nvSpPr>
        <p:spPr>
          <a:xfrm>
            <a:off x="2301480" y="981000"/>
            <a:ext cx="1412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rgbClr val="000000"/>
                </a:solidFill>
                <a:latin typeface="Calibri"/>
              </a:rPr>
              <a:t>Kardinalität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64" name="Textfeld 7"/>
          <p:cNvSpPr/>
          <p:nvPr/>
        </p:nvSpPr>
        <p:spPr>
          <a:xfrm>
            <a:off x="8717760" y="958320"/>
            <a:ext cx="1459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rgbClr val="000000"/>
                </a:solidFill>
                <a:latin typeface="Calibri"/>
              </a:rPr>
              <a:t>Optionalität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65" name="Textfeld 8"/>
          <p:cNvSpPr/>
          <p:nvPr/>
        </p:nvSpPr>
        <p:spPr>
          <a:xfrm>
            <a:off x="7602840" y="21700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6" name="Textfeld 9"/>
          <p:cNvSpPr/>
          <p:nvPr/>
        </p:nvSpPr>
        <p:spPr>
          <a:xfrm>
            <a:off x="9298440" y="217008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7" name="Rechteck 10"/>
          <p:cNvSpPr/>
          <p:nvPr/>
        </p:nvSpPr>
        <p:spPr>
          <a:xfrm>
            <a:off x="642240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8" name="Rechteck 11"/>
          <p:cNvSpPr/>
          <p:nvPr/>
        </p:nvSpPr>
        <p:spPr>
          <a:xfrm>
            <a:off x="1001952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9" name="Raute 12"/>
          <p:cNvSpPr/>
          <p:nvPr/>
        </p:nvSpPr>
        <p:spPr>
          <a:xfrm>
            <a:off x="8352360" y="23245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70" name="Gerader Verbinder 14"/>
          <p:cNvSpPr/>
          <p:nvPr/>
        </p:nvSpPr>
        <p:spPr>
          <a:xfrm flipH="1">
            <a:off x="759960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Gerader Verbinder 17"/>
          <p:cNvSpPr/>
          <p:nvPr/>
        </p:nvSpPr>
        <p:spPr>
          <a:xfrm>
            <a:off x="926676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hteck 32"/>
          <p:cNvSpPr/>
          <p:nvPr/>
        </p:nvSpPr>
        <p:spPr>
          <a:xfrm>
            <a:off x="67104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3" name="Rechteck 33"/>
          <p:cNvSpPr/>
          <p:nvPr/>
        </p:nvSpPr>
        <p:spPr>
          <a:xfrm>
            <a:off x="4268160" y="22305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4" name="Raute 34"/>
          <p:cNvSpPr/>
          <p:nvPr/>
        </p:nvSpPr>
        <p:spPr>
          <a:xfrm>
            <a:off x="2601360" y="23245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75" name="Gerader Verbinder 35"/>
          <p:cNvSpPr/>
          <p:nvPr/>
        </p:nvSpPr>
        <p:spPr>
          <a:xfrm flipH="1">
            <a:off x="184824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Gerader Verbinder 36"/>
          <p:cNvSpPr/>
          <p:nvPr/>
        </p:nvSpPr>
        <p:spPr>
          <a:xfrm>
            <a:off x="3515400" y="25437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feld 40"/>
          <p:cNvSpPr/>
          <p:nvPr/>
        </p:nvSpPr>
        <p:spPr>
          <a:xfrm>
            <a:off x="3956040" y="247284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8" name="Textfeld 41"/>
          <p:cNvSpPr/>
          <p:nvPr/>
        </p:nvSpPr>
        <p:spPr>
          <a:xfrm>
            <a:off x="1869480" y="245520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9" name="Rechteck 42"/>
          <p:cNvSpPr/>
          <p:nvPr/>
        </p:nvSpPr>
        <p:spPr>
          <a:xfrm>
            <a:off x="635400" y="34430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0" name="Rechteck 43"/>
          <p:cNvSpPr/>
          <p:nvPr/>
        </p:nvSpPr>
        <p:spPr>
          <a:xfrm>
            <a:off x="4232520" y="34430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1" name="Raute 44"/>
          <p:cNvSpPr/>
          <p:nvPr/>
        </p:nvSpPr>
        <p:spPr>
          <a:xfrm>
            <a:off x="2565360" y="353736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2" name="Gerader Verbinder 45"/>
          <p:cNvSpPr/>
          <p:nvPr/>
        </p:nvSpPr>
        <p:spPr>
          <a:xfrm flipH="1">
            <a:off x="1812600" y="375660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Gerader Verbinder 46"/>
          <p:cNvSpPr/>
          <p:nvPr/>
        </p:nvSpPr>
        <p:spPr>
          <a:xfrm>
            <a:off x="3479400" y="37566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feld 47"/>
          <p:cNvSpPr/>
          <p:nvPr/>
        </p:nvSpPr>
        <p:spPr>
          <a:xfrm>
            <a:off x="3920040" y="368532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5" name="Textfeld 48"/>
          <p:cNvSpPr/>
          <p:nvPr/>
        </p:nvSpPr>
        <p:spPr>
          <a:xfrm>
            <a:off x="1835640" y="366768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6" name="Rechteck 49"/>
          <p:cNvSpPr/>
          <p:nvPr/>
        </p:nvSpPr>
        <p:spPr>
          <a:xfrm>
            <a:off x="635400" y="43516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Mensch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7" name="Rechteck 50"/>
          <p:cNvSpPr/>
          <p:nvPr/>
        </p:nvSpPr>
        <p:spPr>
          <a:xfrm>
            <a:off x="4232520" y="43516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Kopf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8" name="Raute 51"/>
          <p:cNvSpPr/>
          <p:nvPr/>
        </p:nvSpPr>
        <p:spPr>
          <a:xfrm>
            <a:off x="2565360" y="444564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9" name="Gerader Verbinder 52"/>
          <p:cNvSpPr/>
          <p:nvPr/>
        </p:nvSpPr>
        <p:spPr>
          <a:xfrm flipH="1">
            <a:off x="1812600" y="466524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Gerader Verbinder 53"/>
          <p:cNvSpPr/>
          <p:nvPr/>
        </p:nvSpPr>
        <p:spPr>
          <a:xfrm>
            <a:off x="3479400" y="46652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feld 54"/>
          <p:cNvSpPr/>
          <p:nvPr/>
        </p:nvSpPr>
        <p:spPr>
          <a:xfrm>
            <a:off x="3920040" y="459396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2" name="Textfeld 55"/>
          <p:cNvSpPr/>
          <p:nvPr/>
        </p:nvSpPr>
        <p:spPr>
          <a:xfrm>
            <a:off x="1835640" y="457632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Rechteck 56"/>
          <p:cNvSpPr/>
          <p:nvPr/>
        </p:nvSpPr>
        <p:spPr>
          <a:xfrm>
            <a:off x="635400" y="516600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Kunde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Rechteck 57"/>
          <p:cNvSpPr/>
          <p:nvPr/>
        </p:nvSpPr>
        <p:spPr>
          <a:xfrm>
            <a:off x="4232520" y="516600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Buch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Raute 58"/>
          <p:cNvSpPr/>
          <p:nvPr/>
        </p:nvSpPr>
        <p:spPr>
          <a:xfrm>
            <a:off x="2565360" y="52603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96" name="Gerader Verbinder 59"/>
          <p:cNvSpPr/>
          <p:nvPr/>
        </p:nvSpPr>
        <p:spPr>
          <a:xfrm flipH="1">
            <a:off x="1812600" y="5479560"/>
            <a:ext cx="752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Gerader Verbinder 60"/>
          <p:cNvSpPr/>
          <p:nvPr/>
        </p:nvSpPr>
        <p:spPr>
          <a:xfrm>
            <a:off x="3479400" y="54795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feld 61"/>
          <p:cNvSpPr/>
          <p:nvPr/>
        </p:nvSpPr>
        <p:spPr>
          <a:xfrm>
            <a:off x="3920040" y="540828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9" name="Textfeld 62"/>
          <p:cNvSpPr/>
          <p:nvPr/>
        </p:nvSpPr>
        <p:spPr>
          <a:xfrm>
            <a:off x="1833480" y="5390640"/>
            <a:ext cx="363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0" name="Rechteck 63"/>
          <p:cNvSpPr/>
          <p:nvPr/>
        </p:nvSpPr>
        <p:spPr>
          <a:xfrm>
            <a:off x="6422400" y="34196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Ort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1" name="Rechteck 64"/>
          <p:cNvSpPr/>
          <p:nvPr/>
        </p:nvSpPr>
        <p:spPr>
          <a:xfrm>
            <a:off x="10019520" y="341964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Schule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2" name="Raute 65"/>
          <p:cNvSpPr/>
          <p:nvPr/>
        </p:nvSpPr>
        <p:spPr>
          <a:xfrm>
            <a:off x="8352360" y="351396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03" name="Gerader Verbinder 66"/>
          <p:cNvSpPr/>
          <p:nvPr/>
        </p:nvSpPr>
        <p:spPr>
          <a:xfrm flipH="1">
            <a:off x="7599600" y="37332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Gerader Verbinder 67"/>
          <p:cNvSpPr/>
          <p:nvPr/>
        </p:nvSpPr>
        <p:spPr>
          <a:xfrm>
            <a:off x="9266760" y="373320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Rechteck 70"/>
          <p:cNvSpPr/>
          <p:nvPr/>
        </p:nvSpPr>
        <p:spPr>
          <a:xfrm>
            <a:off x="6422400" y="43282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Mensch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6" name="Rechteck 71"/>
          <p:cNvSpPr/>
          <p:nvPr/>
        </p:nvSpPr>
        <p:spPr>
          <a:xfrm>
            <a:off x="10019520" y="432828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Kopf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7" name="Raute 72"/>
          <p:cNvSpPr/>
          <p:nvPr/>
        </p:nvSpPr>
        <p:spPr>
          <a:xfrm>
            <a:off x="8352360" y="442260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08" name="Gerader Verbinder 73"/>
          <p:cNvSpPr/>
          <p:nvPr/>
        </p:nvSpPr>
        <p:spPr>
          <a:xfrm flipH="1">
            <a:off x="7599600" y="46418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Gerader Verbinder 74"/>
          <p:cNvSpPr/>
          <p:nvPr/>
        </p:nvSpPr>
        <p:spPr>
          <a:xfrm>
            <a:off x="9266760" y="464184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Rechteck 77"/>
          <p:cNvSpPr/>
          <p:nvPr/>
        </p:nvSpPr>
        <p:spPr>
          <a:xfrm>
            <a:off x="6422400" y="51429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Kunde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1" name="Rechteck 78"/>
          <p:cNvSpPr/>
          <p:nvPr/>
        </p:nvSpPr>
        <p:spPr>
          <a:xfrm>
            <a:off x="10019520" y="5142960"/>
            <a:ext cx="1177200" cy="626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Buch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2" name="Raute 79"/>
          <p:cNvSpPr/>
          <p:nvPr/>
        </p:nvSpPr>
        <p:spPr>
          <a:xfrm>
            <a:off x="8352360" y="5236920"/>
            <a:ext cx="914040" cy="43848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hat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13" name="Gerader Verbinder 80"/>
          <p:cNvSpPr/>
          <p:nvPr/>
        </p:nvSpPr>
        <p:spPr>
          <a:xfrm flipH="1">
            <a:off x="7599600" y="54561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Gerader Verbinder 81"/>
          <p:cNvSpPr/>
          <p:nvPr/>
        </p:nvSpPr>
        <p:spPr>
          <a:xfrm>
            <a:off x="9266760" y="5456160"/>
            <a:ext cx="752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feld 84"/>
          <p:cNvSpPr/>
          <p:nvPr/>
        </p:nvSpPr>
        <p:spPr>
          <a:xfrm>
            <a:off x="7602840" y="33130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Textfeld 85"/>
          <p:cNvSpPr/>
          <p:nvPr/>
        </p:nvSpPr>
        <p:spPr>
          <a:xfrm>
            <a:off x="9298440" y="331308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7" name="Textfeld 86"/>
          <p:cNvSpPr/>
          <p:nvPr/>
        </p:nvSpPr>
        <p:spPr>
          <a:xfrm>
            <a:off x="7602480" y="421776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8" name="Textfeld 87"/>
          <p:cNvSpPr/>
          <p:nvPr/>
        </p:nvSpPr>
        <p:spPr>
          <a:xfrm>
            <a:off x="9298440" y="4217760"/>
            <a:ext cx="66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muss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Textfeld 88"/>
          <p:cNvSpPr/>
          <p:nvPr/>
        </p:nvSpPr>
        <p:spPr>
          <a:xfrm>
            <a:off x="7602840" y="503712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Textfeld 89"/>
          <p:cNvSpPr/>
          <p:nvPr/>
        </p:nvSpPr>
        <p:spPr>
          <a:xfrm>
            <a:off x="9298800" y="503712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kann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feld 3"/>
          <p:cNvSpPr/>
          <p:nvPr/>
        </p:nvSpPr>
        <p:spPr>
          <a:xfrm>
            <a:off x="27720" y="0"/>
            <a:ext cx="460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Beschreibung von Kardinalitäten/Optionalitäten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222" name="Gruppieren 18"/>
          <p:cNvGrpSpPr/>
          <p:nvPr/>
        </p:nvGrpSpPr>
        <p:grpSpPr>
          <a:xfrm>
            <a:off x="3546720" y="1901160"/>
            <a:ext cx="4774320" cy="765000"/>
            <a:chOff x="3546720" y="1901160"/>
            <a:chExt cx="4774320" cy="765000"/>
          </a:xfrm>
        </p:grpSpPr>
        <p:sp>
          <p:nvSpPr>
            <p:cNvPr id="223" name="Textfeld 9"/>
            <p:cNvSpPr/>
            <p:nvPr/>
          </p:nvSpPr>
          <p:spPr>
            <a:xfrm>
              <a:off x="6783480" y="230148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4" name="Textfeld 10"/>
            <p:cNvSpPr/>
            <p:nvPr/>
          </p:nvSpPr>
          <p:spPr>
            <a:xfrm>
              <a:off x="4699080" y="228384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5" name="Rechteck 11"/>
            <p:cNvSpPr/>
            <p:nvPr/>
          </p:nvSpPr>
          <p:spPr>
            <a:xfrm>
              <a:off x="3546720" y="201168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Mensch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6" name="Rechteck 12"/>
            <p:cNvSpPr/>
            <p:nvPr/>
          </p:nvSpPr>
          <p:spPr>
            <a:xfrm>
              <a:off x="7143840" y="201168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Kopf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27" name="Raute 13"/>
            <p:cNvSpPr/>
            <p:nvPr/>
          </p:nvSpPr>
          <p:spPr>
            <a:xfrm>
              <a:off x="5477040" y="210564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28" name="Gerader Verbinder 14"/>
            <p:cNvSpPr/>
            <p:nvPr/>
          </p:nvSpPr>
          <p:spPr>
            <a:xfrm flipH="1">
              <a:off x="4723920" y="232488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Gerader Verbinder 15"/>
            <p:cNvSpPr/>
            <p:nvPr/>
          </p:nvSpPr>
          <p:spPr>
            <a:xfrm>
              <a:off x="6391080" y="232488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Textfeld 16"/>
            <p:cNvSpPr/>
            <p:nvPr/>
          </p:nvSpPr>
          <p:spPr>
            <a:xfrm>
              <a:off x="4727160" y="190116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1" name="Textfeld 17"/>
            <p:cNvSpPr/>
            <p:nvPr/>
          </p:nvSpPr>
          <p:spPr>
            <a:xfrm>
              <a:off x="6423120" y="190116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32" name="Textfeld 19"/>
          <p:cNvSpPr/>
          <p:nvPr/>
        </p:nvSpPr>
        <p:spPr>
          <a:xfrm>
            <a:off x="421200" y="1143000"/>
            <a:ext cx="9143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 Mensch muss genau einen Kopf besitzen und ein Kopf muss genau einen Menschen besitzen.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33" name="Textfeld 20"/>
          <p:cNvSpPr/>
          <p:nvPr/>
        </p:nvSpPr>
        <p:spPr>
          <a:xfrm>
            <a:off x="426240" y="2989440"/>
            <a:ext cx="9465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Eine Schule muss genau einen Ort besitzen und ein Ort kann 0, 1 oder auch mehrere Schulen haben.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234" name="Gruppieren 35"/>
          <p:cNvGrpSpPr/>
          <p:nvPr/>
        </p:nvGrpSpPr>
        <p:grpSpPr>
          <a:xfrm>
            <a:off x="3435480" y="3499200"/>
            <a:ext cx="4774320" cy="749160"/>
            <a:chOff x="3435480" y="3499200"/>
            <a:chExt cx="4774320" cy="749160"/>
          </a:xfrm>
        </p:grpSpPr>
        <p:sp>
          <p:nvSpPr>
            <p:cNvPr id="235" name="Textfeld 26"/>
            <p:cNvSpPr/>
            <p:nvPr/>
          </p:nvSpPr>
          <p:spPr>
            <a:xfrm>
              <a:off x="6696360" y="3883680"/>
              <a:ext cx="301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6" name="Textfeld 27"/>
            <p:cNvSpPr/>
            <p:nvPr/>
          </p:nvSpPr>
          <p:spPr>
            <a:xfrm>
              <a:off x="4611960" y="3866040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7" name="Rechteck 28"/>
            <p:cNvSpPr/>
            <p:nvPr/>
          </p:nvSpPr>
          <p:spPr>
            <a:xfrm>
              <a:off x="3435480" y="3606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8" name="Rechteck 29"/>
            <p:cNvSpPr/>
            <p:nvPr/>
          </p:nvSpPr>
          <p:spPr>
            <a:xfrm>
              <a:off x="7032600" y="3606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Schule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39" name="Raute 30"/>
            <p:cNvSpPr/>
            <p:nvPr/>
          </p:nvSpPr>
          <p:spPr>
            <a:xfrm>
              <a:off x="5365440" y="370008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40" name="Gerader Verbinder 31"/>
            <p:cNvSpPr/>
            <p:nvPr/>
          </p:nvSpPr>
          <p:spPr>
            <a:xfrm flipH="1">
              <a:off x="4612680" y="391932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Gerader Verbinder 32"/>
            <p:cNvSpPr/>
            <p:nvPr/>
          </p:nvSpPr>
          <p:spPr>
            <a:xfrm>
              <a:off x="6279840" y="3919320"/>
              <a:ext cx="75240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Textfeld 33"/>
            <p:cNvSpPr/>
            <p:nvPr/>
          </p:nvSpPr>
          <p:spPr>
            <a:xfrm>
              <a:off x="4615920" y="349920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3" name="Textfeld 34"/>
            <p:cNvSpPr/>
            <p:nvPr/>
          </p:nvSpPr>
          <p:spPr>
            <a:xfrm>
              <a:off x="6311520" y="3499200"/>
              <a:ext cx="664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muss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244" name="Gruppieren 50"/>
          <p:cNvGrpSpPr/>
          <p:nvPr/>
        </p:nvGrpSpPr>
        <p:grpSpPr>
          <a:xfrm>
            <a:off x="3483720" y="5264280"/>
            <a:ext cx="4774320" cy="736200"/>
            <a:chOff x="3483720" y="5264280"/>
            <a:chExt cx="4774320" cy="736200"/>
          </a:xfrm>
        </p:grpSpPr>
        <p:sp>
          <p:nvSpPr>
            <p:cNvPr id="245" name="Textfeld 41"/>
            <p:cNvSpPr/>
            <p:nvPr/>
          </p:nvSpPr>
          <p:spPr>
            <a:xfrm>
              <a:off x="6732360" y="5635800"/>
              <a:ext cx="301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6" name="Textfeld 42"/>
            <p:cNvSpPr/>
            <p:nvPr/>
          </p:nvSpPr>
          <p:spPr>
            <a:xfrm>
              <a:off x="4645800" y="5618160"/>
              <a:ext cx="3639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m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7" name="Rechteck 43"/>
            <p:cNvSpPr/>
            <p:nvPr/>
          </p:nvSpPr>
          <p:spPr>
            <a:xfrm>
              <a:off x="3483720" y="5370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Kunde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8" name="Rechteck 44"/>
            <p:cNvSpPr/>
            <p:nvPr/>
          </p:nvSpPr>
          <p:spPr>
            <a:xfrm>
              <a:off x="7080840" y="5370120"/>
              <a:ext cx="1177200" cy="626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Buch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49" name="Raute 45"/>
            <p:cNvSpPr/>
            <p:nvPr/>
          </p:nvSpPr>
          <p:spPr>
            <a:xfrm>
              <a:off x="5413680" y="5464080"/>
              <a:ext cx="914040" cy="43848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FFFFFF"/>
                  </a:solidFill>
                  <a:latin typeface="Calibri"/>
                </a:rPr>
                <a:t>hat</a:t>
              </a:r>
              <a:endParaRPr lang="en-GB" sz="1600" b="0" strike="noStrike" spc="-1">
                <a:latin typeface="Arial"/>
              </a:endParaRPr>
            </a:p>
          </p:txBody>
        </p:sp>
        <p:sp>
          <p:nvSpPr>
            <p:cNvPr id="250" name="Gerader Verbinder 46"/>
            <p:cNvSpPr/>
            <p:nvPr/>
          </p:nvSpPr>
          <p:spPr>
            <a:xfrm flipH="1">
              <a:off x="4660920" y="5683320"/>
              <a:ext cx="75240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Gerader Verbinder 47"/>
            <p:cNvSpPr/>
            <p:nvPr/>
          </p:nvSpPr>
          <p:spPr>
            <a:xfrm>
              <a:off x="6327720" y="5683320"/>
              <a:ext cx="752760" cy="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feld 48"/>
            <p:cNvSpPr/>
            <p:nvPr/>
          </p:nvSpPr>
          <p:spPr>
            <a:xfrm>
              <a:off x="4664160" y="526428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53" name="Textfeld 49"/>
            <p:cNvSpPr/>
            <p:nvPr/>
          </p:nvSpPr>
          <p:spPr>
            <a:xfrm>
              <a:off x="6360120" y="5264280"/>
              <a:ext cx="632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kann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54" name="Textfeld 51"/>
          <p:cNvSpPr/>
          <p:nvPr/>
        </p:nvSpPr>
        <p:spPr>
          <a:xfrm>
            <a:off x="43920" y="4860360"/>
            <a:ext cx="12196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Ein Kunde kann 0, 1 oder auch mehrere Bücher bestellen und ein Buch kann 0, 1 oder auch mehrere Kunden bestellt worden sein.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6BDC-E9DD-4057-9AE7-5570241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Schwache Entitätstypen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B550A4-6BEF-4956-B3C4-D2178C40DB4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5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3"/>
          <p:cNvSpPr/>
          <p:nvPr/>
        </p:nvSpPr>
        <p:spPr>
          <a:xfrm>
            <a:off x="5016600" y="2125440"/>
            <a:ext cx="1713240" cy="103320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Rechteck 4"/>
          <p:cNvSpPr/>
          <p:nvPr/>
        </p:nvSpPr>
        <p:spPr>
          <a:xfrm>
            <a:off x="6640200" y="1295280"/>
            <a:ext cx="1702440" cy="8589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Rechteck 5"/>
          <p:cNvSpPr/>
          <p:nvPr/>
        </p:nvSpPr>
        <p:spPr>
          <a:xfrm>
            <a:off x="3324600" y="1295280"/>
            <a:ext cx="1702440" cy="8589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Rechteck 6"/>
          <p:cNvSpPr/>
          <p:nvPr/>
        </p:nvSpPr>
        <p:spPr>
          <a:xfrm>
            <a:off x="5019502" y="3559320"/>
            <a:ext cx="1702440" cy="8589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Gerader Verbinder 7"/>
          <p:cNvSpPr/>
          <p:nvPr/>
        </p:nvSpPr>
        <p:spPr>
          <a:xfrm flipH="1" flipV="1">
            <a:off x="5027040" y="2154600"/>
            <a:ext cx="398520" cy="2210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Gerader Verbinder 8"/>
          <p:cNvSpPr/>
          <p:nvPr/>
        </p:nvSpPr>
        <p:spPr>
          <a:xfrm flipV="1">
            <a:off x="6270120" y="2154600"/>
            <a:ext cx="370080" cy="2084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feld 10"/>
          <p:cNvSpPr/>
          <p:nvPr/>
        </p:nvSpPr>
        <p:spPr>
          <a:xfrm>
            <a:off x="4610520" y="0"/>
            <a:ext cx="24458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Trinäre Beziehung</a:t>
            </a:r>
            <a:endParaRPr lang="en-GB" sz="2400" b="0" strike="noStrike" spc="-1">
              <a:latin typeface="Arial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F8E4E6B-9449-4453-959D-641A997E8D6F}"/>
              </a:ext>
            </a:extLst>
          </p:cNvPr>
          <p:cNvCxnSpPr>
            <a:stCxn id="256" idx="2"/>
            <a:endCxn id="259" idx="0"/>
          </p:cNvCxnSpPr>
          <p:nvPr/>
        </p:nvCxnSpPr>
        <p:spPr>
          <a:xfrm flipH="1">
            <a:off x="5870722" y="3158640"/>
            <a:ext cx="2498" cy="40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feld 10"/>
          <p:cNvSpPr/>
          <p:nvPr/>
        </p:nvSpPr>
        <p:spPr>
          <a:xfrm>
            <a:off x="5117400" y="0"/>
            <a:ext cx="15008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Vererbung</a:t>
            </a:r>
            <a:endParaRPr lang="en-GB" sz="2400" b="0" strike="noStrike" spc="-1">
              <a:latin typeface="Arial"/>
            </a:endParaRPr>
          </a:p>
        </p:txBody>
      </p:sp>
      <p:grpSp>
        <p:nvGrpSpPr>
          <p:cNvPr id="265" name="Gruppieren 1"/>
          <p:cNvGrpSpPr/>
          <p:nvPr/>
        </p:nvGrpSpPr>
        <p:grpSpPr>
          <a:xfrm>
            <a:off x="3539160" y="1507320"/>
            <a:ext cx="4657320" cy="2577600"/>
            <a:chOff x="3539160" y="1507320"/>
            <a:chExt cx="4657320" cy="2577600"/>
          </a:xfrm>
        </p:grpSpPr>
        <p:sp>
          <p:nvSpPr>
            <p:cNvPr id="266" name="Raute 12"/>
            <p:cNvSpPr/>
            <p:nvPr/>
          </p:nvSpPr>
          <p:spPr>
            <a:xfrm>
              <a:off x="5058000" y="2419920"/>
              <a:ext cx="1538280" cy="92772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FFFFFF"/>
                  </a:solidFill>
                  <a:latin typeface="Calibri"/>
                </a:rPr>
                <a:t>IS_A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67" name="Rechteck 13"/>
            <p:cNvSpPr/>
            <p:nvPr/>
          </p:nvSpPr>
          <p:spPr>
            <a:xfrm>
              <a:off x="6667920" y="331380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Rechteck 14"/>
            <p:cNvSpPr/>
            <p:nvPr/>
          </p:nvSpPr>
          <p:spPr>
            <a:xfrm>
              <a:off x="3539160" y="331128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Rechteck 15"/>
            <p:cNvSpPr/>
            <p:nvPr/>
          </p:nvSpPr>
          <p:spPr>
            <a:xfrm>
              <a:off x="5058000" y="1507320"/>
              <a:ext cx="1528560" cy="771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Gerader Verbinder 16"/>
            <p:cNvSpPr/>
            <p:nvPr/>
          </p:nvSpPr>
          <p:spPr>
            <a:xfrm flipH="1" flipV="1">
              <a:off x="6178680" y="3129480"/>
              <a:ext cx="489240" cy="1774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Gerader Verbinder 17"/>
            <p:cNvSpPr/>
            <p:nvPr/>
          </p:nvSpPr>
          <p:spPr>
            <a:xfrm flipV="1">
              <a:off x="5049360" y="3129480"/>
              <a:ext cx="351000" cy="1818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Gerader Verbinder 18"/>
            <p:cNvSpPr/>
            <p:nvPr/>
          </p:nvSpPr>
          <p:spPr>
            <a:xfrm flipH="1" flipV="1">
              <a:off x="5822280" y="2278800"/>
              <a:ext cx="4680" cy="14112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3" name="Textfeld 2"/>
          <p:cNvSpPr/>
          <p:nvPr/>
        </p:nvSpPr>
        <p:spPr>
          <a:xfrm>
            <a:off x="1454040" y="4656240"/>
            <a:ext cx="80166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Wie Vererbung:</a:t>
            </a: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Attribute werden weiter vererbt. Der Primärschlüssel der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Eltern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entität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wird benutzt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076607-A932-4880-A986-FB421C7A0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04"/>
          <a:stretch/>
        </p:blipFill>
        <p:spPr>
          <a:xfrm>
            <a:off x="952500" y="0"/>
            <a:ext cx="10287000" cy="56232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feld 3"/>
          <p:cNvSpPr/>
          <p:nvPr/>
        </p:nvSpPr>
        <p:spPr>
          <a:xfrm>
            <a:off x="11880" y="0"/>
            <a:ext cx="1883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Relationen Modell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75" name="Textfeld 4"/>
          <p:cNvSpPr/>
          <p:nvPr/>
        </p:nvSpPr>
        <p:spPr>
          <a:xfrm>
            <a:off x="2056680" y="830160"/>
            <a:ext cx="712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i="1" strike="noStrike" spc="-1" dirty="0" err="1">
                <a:solidFill>
                  <a:srgbClr val="000000"/>
                </a:solidFill>
                <a:latin typeface="Calibri"/>
              </a:rPr>
              <a:t>Tablename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PrimaryKey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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Foreign Key, Attributename0 , Attributename1,…)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rafik 3"/>
          <p:cNvPicPr/>
          <p:nvPr/>
        </p:nvPicPr>
        <p:blipFill>
          <a:blip r:embed="rId2"/>
          <a:srcRect l="22013" t="11254" r="61305" b="34924"/>
          <a:stretch/>
        </p:blipFill>
        <p:spPr>
          <a:xfrm>
            <a:off x="3003840" y="222480"/>
            <a:ext cx="6183720" cy="6412320"/>
          </a:xfrm>
          <a:prstGeom prst="rect">
            <a:avLst/>
          </a:prstGeom>
          <a:ln w="0">
            <a:noFill/>
          </a:ln>
        </p:spPr>
      </p:pic>
      <p:sp>
        <p:nvSpPr>
          <p:cNvPr id="277" name="Rechteck 4"/>
          <p:cNvSpPr/>
          <p:nvPr/>
        </p:nvSpPr>
        <p:spPr>
          <a:xfrm>
            <a:off x="9918000" y="1063080"/>
            <a:ext cx="6095520" cy="448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24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Normalisierung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Redundanzen -&gt; Anomalie -&gt; Dateninkonsistenz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Redundanzen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Dopplungen in den Datensätzen.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Anomalie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1. Einfüge-Anomalie – 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2.Änderungs-Anomalie – wenn nur bei einem die Daten geändert werden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3.Lösch-Anomalie – wenn durch Löschen Informationen verloren gehen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Dateninkonsistenz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Sich widersprechende Daten, falsche Daten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feld 3"/>
          <p:cNvSpPr/>
          <p:nvPr/>
        </p:nvSpPr>
        <p:spPr>
          <a:xfrm>
            <a:off x="8640" y="0"/>
            <a:ext cx="1609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Normalisierung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79" name="Textfeld 4"/>
          <p:cNvSpPr/>
          <p:nvPr/>
        </p:nvSpPr>
        <p:spPr>
          <a:xfrm>
            <a:off x="384120" y="474480"/>
            <a:ext cx="5143320" cy="585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1.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Wertebereich der Attribute sind atomar (keine Listen)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2.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Attribute funktional abhängig vom Primärschlüssel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3. Normalform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Keine traversierte Abhängigkeit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280" name="Tabelle 5"/>
          <p:cNvGraphicFramePr/>
          <p:nvPr/>
        </p:nvGraphicFramePr>
        <p:xfrm>
          <a:off x="5956560" y="0"/>
          <a:ext cx="5883120" cy="1868040"/>
        </p:xfrm>
        <a:graphic>
          <a:graphicData uri="http://schemas.openxmlformats.org/drawingml/2006/table">
            <a:tbl>
              <a:tblPr/>
              <a:tblGrid>
                <a:gridCol w="180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Books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Place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Herr der Ringe, Harry Potter, Eragon 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 Novice, Reckless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Magret Wummer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Ostwind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Geroldstr. 64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Tabelle 8"/>
          <p:cNvGraphicFramePr/>
          <p:nvPr/>
        </p:nvGraphicFramePr>
        <p:xfrm>
          <a:off x="5319000" y="2752560"/>
          <a:ext cx="6772320" cy="3871440"/>
        </p:xfrm>
        <a:graphic>
          <a:graphicData uri="http://schemas.openxmlformats.org/drawingml/2006/table">
            <a:tbl>
              <a:tblPr/>
              <a:tblGrid>
                <a:gridCol w="179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Books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Place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Herr der Ringe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Harry Potter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Frank Becker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Eragon 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Beckerstr. 23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 Novice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Herbert Müller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Reckless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Abendweg 24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Magret Wummer</a:t>
                      </a:r>
                      <a:endParaRPr lang="en-GB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Ostwind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1354 Essenstadt Geroldstr. 64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1724B-0AB5-4015-8E07-B71C088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FCB3FB-5A78-4ECA-9E72-80B7499303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>
            <a:normAutofit fontScale="40000" lnSpcReduction="20000"/>
          </a:bodyPr>
          <a:lstStyle/>
          <a:p>
            <a:r>
              <a:rPr lang="de-DE" dirty="0"/>
              <a:t>Datenbankmanagementsystem</a:t>
            </a:r>
          </a:p>
          <a:p>
            <a:r>
              <a:rPr lang="de-DE" dirty="0"/>
              <a:t>ER – Modell</a:t>
            </a:r>
          </a:p>
          <a:p>
            <a:pPr lvl="1"/>
            <a:r>
              <a:rPr lang="de-DE" dirty="0"/>
              <a:t>Entitätstypen, Beziehungen</a:t>
            </a:r>
          </a:p>
          <a:p>
            <a:pPr lvl="1"/>
            <a:r>
              <a:rPr lang="de-DE" dirty="0"/>
              <a:t>Vererbung</a:t>
            </a:r>
          </a:p>
          <a:p>
            <a:pPr lvl="1"/>
            <a:r>
              <a:rPr lang="de-DE" dirty="0"/>
              <a:t>Ternäre Beziehungen</a:t>
            </a:r>
          </a:p>
          <a:p>
            <a:pPr lvl="1"/>
            <a:endParaRPr lang="de-DE" dirty="0"/>
          </a:p>
          <a:p>
            <a:r>
              <a:rPr lang="de-DE" dirty="0"/>
              <a:t>SQL</a:t>
            </a:r>
          </a:p>
          <a:p>
            <a:pPr lvl="1"/>
            <a:r>
              <a:rPr lang="de-DE" dirty="0"/>
              <a:t>Datenbank erstellen</a:t>
            </a:r>
          </a:p>
          <a:p>
            <a:pPr lvl="1"/>
            <a:r>
              <a:rPr lang="de-DE" dirty="0"/>
              <a:t>Tabellen anlegen, löschen und verändern</a:t>
            </a:r>
          </a:p>
          <a:p>
            <a:pPr lvl="1"/>
            <a:r>
              <a:rPr lang="de-DE" dirty="0"/>
              <a:t>Eintrag hinzufügen, löschen und ändern</a:t>
            </a:r>
          </a:p>
          <a:p>
            <a:pPr lvl="1"/>
            <a:r>
              <a:rPr lang="de-DE" dirty="0"/>
              <a:t>Benutzer hinzufügen und löschen</a:t>
            </a:r>
          </a:p>
          <a:p>
            <a:pPr lvl="1"/>
            <a:r>
              <a:rPr lang="de-DE" dirty="0"/>
              <a:t>Abfragen</a:t>
            </a:r>
          </a:p>
          <a:p>
            <a:pPr lvl="2"/>
            <a:r>
              <a:rPr lang="de-DE" dirty="0"/>
              <a:t>Funktionen</a:t>
            </a:r>
          </a:p>
          <a:p>
            <a:pPr lvl="3"/>
            <a:r>
              <a:rPr lang="de-DE" dirty="0"/>
              <a:t>Max</a:t>
            </a:r>
          </a:p>
          <a:p>
            <a:pPr lvl="3"/>
            <a:r>
              <a:rPr lang="de-DE" dirty="0"/>
              <a:t>Min</a:t>
            </a:r>
          </a:p>
          <a:p>
            <a:pPr lvl="3"/>
            <a:r>
              <a:rPr lang="de-DE" dirty="0" err="1"/>
              <a:t>Avg</a:t>
            </a:r>
            <a:endParaRPr lang="de-DE" dirty="0"/>
          </a:p>
          <a:p>
            <a:pPr lvl="3"/>
            <a:r>
              <a:rPr lang="de-DE" dirty="0"/>
              <a:t>Count</a:t>
            </a:r>
          </a:p>
          <a:p>
            <a:pPr lvl="3"/>
            <a:r>
              <a:rPr lang="de-DE" dirty="0" err="1"/>
              <a:t>Sum</a:t>
            </a:r>
            <a:endParaRPr lang="de-DE" dirty="0"/>
          </a:p>
          <a:p>
            <a:pPr lvl="2"/>
            <a:r>
              <a:rPr lang="de-DE" dirty="0" err="1"/>
              <a:t>Where</a:t>
            </a:r>
            <a:endParaRPr lang="de-DE" dirty="0"/>
          </a:p>
          <a:p>
            <a:pPr lvl="3"/>
            <a:r>
              <a:rPr lang="de-DE" dirty="0"/>
              <a:t>Like</a:t>
            </a:r>
          </a:p>
          <a:p>
            <a:pPr lvl="2"/>
            <a:r>
              <a:rPr lang="de-DE" dirty="0"/>
              <a:t>Having</a:t>
            </a:r>
          </a:p>
          <a:p>
            <a:pPr lvl="2"/>
            <a:r>
              <a:rPr lang="de-DE" dirty="0"/>
              <a:t>Group </a:t>
            </a:r>
            <a:r>
              <a:rPr lang="de-DE" dirty="0" err="1"/>
              <a:t>by</a:t>
            </a:r>
            <a:endParaRPr lang="de-DE" dirty="0"/>
          </a:p>
          <a:p>
            <a:pPr lvl="2"/>
            <a:r>
              <a:rPr lang="de-DE" dirty="0"/>
              <a:t>Order </a:t>
            </a:r>
            <a:r>
              <a:rPr lang="de-DE" dirty="0" err="1"/>
              <a:t>by</a:t>
            </a:r>
            <a:endParaRPr lang="de-DE" dirty="0"/>
          </a:p>
          <a:p>
            <a:pPr lvl="2"/>
            <a:r>
              <a:rPr lang="de-DE" dirty="0"/>
              <a:t>Geschachtelte abfragen</a:t>
            </a:r>
          </a:p>
          <a:p>
            <a:r>
              <a:rPr lang="de-DE" dirty="0"/>
              <a:t>Normalisierung</a:t>
            </a:r>
          </a:p>
        </p:txBody>
      </p:sp>
    </p:spTree>
    <p:extLst>
      <p:ext uri="{BB962C8B-B14F-4D97-AF65-F5344CB8AC3E}">
        <p14:creationId xmlns:p14="http://schemas.microsoft.com/office/powerpoint/2010/main" val="389359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feld 3"/>
          <p:cNvSpPr/>
          <p:nvPr/>
        </p:nvSpPr>
        <p:spPr>
          <a:xfrm>
            <a:off x="446760" y="204480"/>
            <a:ext cx="2357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Was ist eine Datenbank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6" name="Textfeld 4"/>
          <p:cNvSpPr/>
          <p:nvPr/>
        </p:nvSpPr>
        <p:spPr>
          <a:xfrm>
            <a:off x="1861200" y="1431720"/>
            <a:ext cx="314820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Wie ist sie aufgebaut?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Wie funktioniert sie?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(wie werden Daten gespeichert)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7" name="Textfeld 5"/>
          <p:cNvSpPr/>
          <p:nvPr/>
        </p:nvSpPr>
        <p:spPr>
          <a:xfrm>
            <a:off x="4355640" y="3429000"/>
            <a:ext cx="152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DDL/DML/DCL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Übungssoftware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https://luo-darmstadt.de/sqltutorial/header.php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https://sql-island.informatik.uni-kl.de/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https://mystery.knightlab.com/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3"/>
          <p:cNvSpPr/>
          <p:nvPr/>
        </p:nvSpPr>
        <p:spPr>
          <a:xfrm>
            <a:off x="288720" y="180360"/>
            <a:ext cx="11682360" cy="6484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hteck 4"/>
          <p:cNvSpPr/>
          <p:nvPr/>
        </p:nvSpPr>
        <p:spPr>
          <a:xfrm>
            <a:off x="601560" y="589680"/>
            <a:ext cx="11369520" cy="6075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hteck 5"/>
          <p:cNvSpPr/>
          <p:nvPr/>
        </p:nvSpPr>
        <p:spPr>
          <a:xfrm>
            <a:off x="878400" y="1287360"/>
            <a:ext cx="11092680" cy="5377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hteck 6"/>
          <p:cNvSpPr/>
          <p:nvPr/>
        </p:nvSpPr>
        <p:spPr>
          <a:xfrm>
            <a:off x="1239120" y="2105640"/>
            <a:ext cx="10731960" cy="2045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hteck 7"/>
          <p:cNvSpPr/>
          <p:nvPr/>
        </p:nvSpPr>
        <p:spPr>
          <a:xfrm>
            <a:off x="1239120" y="4150800"/>
            <a:ext cx="10731960" cy="25142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feld 9"/>
          <p:cNvSpPr/>
          <p:nvPr/>
        </p:nvSpPr>
        <p:spPr>
          <a:xfrm>
            <a:off x="294840" y="168480"/>
            <a:ext cx="1045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Database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6" name="Textfeld 10"/>
          <p:cNvSpPr/>
          <p:nvPr/>
        </p:nvSpPr>
        <p:spPr>
          <a:xfrm>
            <a:off x="1901880" y="180360"/>
            <a:ext cx="2378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CREATE | DROP | ALTER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7" name="Textfeld 11"/>
          <p:cNvSpPr/>
          <p:nvPr/>
        </p:nvSpPr>
        <p:spPr>
          <a:xfrm>
            <a:off x="1901880" y="693720"/>
            <a:ext cx="2378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CREATE | DROP | ALTER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8" name="Textfeld 12"/>
          <p:cNvSpPr/>
          <p:nvPr/>
        </p:nvSpPr>
        <p:spPr>
          <a:xfrm>
            <a:off x="678600" y="621000"/>
            <a:ext cx="670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Table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9" name="Textfeld 13"/>
          <p:cNvSpPr/>
          <p:nvPr/>
        </p:nvSpPr>
        <p:spPr>
          <a:xfrm>
            <a:off x="882720" y="1235520"/>
            <a:ext cx="717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Inhalt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0" name="Textfeld 14"/>
          <p:cNvSpPr/>
          <p:nvPr/>
        </p:nvSpPr>
        <p:spPr>
          <a:xfrm>
            <a:off x="1114200" y="2706480"/>
            <a:ext cx="618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copy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1" name="Textfeld 15"/>
          <p:cNvSpPr/>
          <p:nvPr/>
        </p:nvSpPr>
        <p:spPr>
          <a:xfrm>
            <a:off x="1113840" y="3432960"/>
            <a:ext cx="475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2" name="Textfeld 16"/>
          <p:cNvSpPr/>
          <p:nvPr/>
        </p:nvSpPr>
        <p:spPr>
          <a:xfrm>
            <a:off x="1112760" y="4070520"/>
            <a:ext cx="460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3" name="Textfeld 17"/>
          <p:cNvSpPr/>
          <p:nvPr/>
        </p:nvSpPr>
        <p:spPr>
          <a:xfrm>
            <a:off x="1114920" y="4708080"/>
            <a:ext cx="769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delete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feld 3"/>
          <p:cNvSpPr/>
          <p:nvPr/>
        </p:nvSpPr>
        <p:spPr>
          <a:xfrm>
            <a:off x="218520" y="75600"/>
            <a:ext cx="135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SQL –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5" name="Textfeld 4"/>
          <p:cNvSpPr/>
          <p:nvPr/>
        </p:nvSpPr>
        <p:spPr>
          <a:xfrm>
            <a:off x="2137320" y="1249200"/>
            <a:ext cx="817740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SELECT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column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/*  FROM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table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WHERE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ORDER BY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column name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 condition =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INSERT INTO VALUE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6" name="Textfeld 5"/>
          <p:cNvSpPr/>
          <p:nvPr/>
        </p:nvSpPr>
        <p:spPr>
          <a:xfrm>
            <a:off x="1436760" y="1341720"/>
            <a:ext cx="514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Get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7" name="Textfeld 6"/>
          <p:cNvSpPr/>
          <p:nvPr/>
        </p:nvSpPr>
        <p:spPr>
          <a:xfrm>
            <a:off x="1436400" y="3465360"/>
            <a:ext cx="475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8" name="Textfeld 7"/>
          <p:cNvSpPr/>
          <p:nvPr/>
        </p:nvSpPr>
        <p:spPr>
          <a:xfrm>
            <a:off x="1384560" y="5316480"/>
            <a:ext cx="789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Delete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9" name="Textfeld 8"/>
          <p:cNvSpPr/>
          <p:nvPr/>
        </p:nvSpPr>
        <p:spPr>
          <a:xfrm>
            <a:off x="701640" y="523800"/>
            <a:ext cx="658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DATA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0" name="Grafik 9"/>
          <p:cNvPicPr/>
          <p:nvPr/>
        </p:nvPicPr>
        <p:blipFill>
          <a:blip r:embed="rId2"/>
          <a:srcRect l="7501" t="51701" r="54992" b="19604"/>
          <a:stretch/>
        </p:blipFill>
        <p:spPr>
          <a:xfrm>
            <a:off x="7083360" y="5149440"/>
            <a:ext cx="8569440" cy="210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feld 3"/>
          <p:cNvSpPr/>
          <p:nvPr/>
        </p:nvSpPr>
        <p:spPr>
          <a:xfrm>
            <a:off x="59760" y="0"/>
            <a:ext cx="12671640" cy="1161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G =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N = {Get, Set, Delete, Name}</a:t>
            </a:r>
            <a:br>
              <a:rPr sz="1800" dirty="0"/>
            </a:b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T = {a…b, 1…9, SELECT, WHERE, DELETE,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INSERT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INTO, ORDER BY, ASC, DESC, AND, OR,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NOT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LIKE,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UPDATE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DELETE, GROUP BY,</a:t>
            </a:r>
            <a:br>
              <a:rPr sz="1800" dirty="0"/>
            </a:b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      HAVING, IN, COUNT, AVG, SUM, MIN, MAX,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BETWEEN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AS,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UNION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EXISTS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ALL, ANY,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NULL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TABLE, DATABASE, int, varchar,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      PRIMARY KEY, (, ), ;,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ADD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ALTER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CREATE, DROP,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VIEW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1800" b="0" strike="noStrike" spc="-1" dirty="0">
                <a:solidFill>
                  <a:srgbClr val="C00000"/>
                </a:solidFill>
                <a:latin typeface="Calibri"/>
              </a:rPr>
              <a:t>UNIQUE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, &lt;, &gt;, =,%,_,[,],^,-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br>
              <a:rPr sz="1800" dirty="0"/>
            </a:b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S = 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P =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S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Get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Delete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Update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Delete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Drop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Create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Get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SELECT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FROM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Table0 Condition Having Group Order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AVG|SUM|MIN|MAX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Function0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|*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, String Function1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Table0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AS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Table1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Set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INSERT INTO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Name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Copy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SELECT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INTO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SELECT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INTO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WHERE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Condition0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LIKE(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)|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%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_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Like | String Like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_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% | _ | [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Enumeration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]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[^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Enumeration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]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Like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Enumeration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Enumeration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|-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Statement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ANY(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)| ALL(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| EXISTS(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&lt;|&gt;|=|&lt;=|&gt;=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Connection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AND| OR|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Not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NOT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Connection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Condition0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Condition1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Having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HAVING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Not condition2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Condition2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Condition3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 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Not Condition3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Condition3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Function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Condition3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String Operator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 Connection Condition3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Group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-&gt; GROUP BY(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Order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ORDER BY(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ASC|ORDER BY(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DESC|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    Delete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DELETE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Drop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DROP TABLE | DROP DATABASE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Create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CREAT TABLE (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) |CREATE DATABASE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Datatype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Column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 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Datatype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int, varchar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NOT NULL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Optional1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|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Optional1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UNIQUE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Optional2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|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Optional2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PRIMARY KEY |</a:t>
            </a:r>
            <a:r>
              <a:rPr lang="en-GB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Update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800" b="1" strike="noStrike" spc="-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-&gt;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 }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12" name="Rechteck 4"/>
          <p:cNvSpPr/>
          <p:nvPr/>
        </p:nvSpPr>
        <p:spPr>
          <a:xfrm>
            <a:off x="25200" y="-369360"/>
            <a:ext cx="4309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https://www.w3schools.com/sql/default.asp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3" name="Textfeld 5"/>
          <p:cNvSpPr/>
          <p:nvPr/>
        </p:nvSpPr>
        <p:spPr>
          <a:xfrm>
            <a:off x="9015840" y="3610800"/>
            <a:ext cx="1052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DB 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4" name="Textfeld 6"/>
          <p:cNvSpPr/>
          <p:nvPr/>
        </p:nvSpPr>
        <p:spPr>
          <a:xfrm>
            <a:off x="7152840" y="3495600"/>
            <a:ext cx="12769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Table 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5" name="Freihandform: Form 7"/>
          <p:cNvSpPr/>
          <p:nvPr/>
        </p:nvSpPr>
        <p:spPr>
          <a:xfrm>
            <a:off x="7534080" y="3835080"/>
            <a:ext cx="1806840" cy="108000"/>
          </a:xfrm>
          <a:custGeom>
            <a:avLst/>
            <a:gdLst/>
            <a:ahLst/>
            <a:cxnLst/>
            <a:rect l="l" t="t" r="r" b="b"/>
            <a:pathLst>
              <a:path w="1768979" h="410198">
                <a:moveTo>
                  <a:pt x="1768979" y="0"/>
                </a:moveTo>
                <a:lnTo>
                  <a:pt x="0" y="410198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Freihandform: Form 8"/>
          <p:cNvSpPr/>
          <p:nvPr/>
        </p:nvSpPr>
        <p:spPr>
          <a:xfrm>
            <a:off x="6704640" y="3779280"/>
            <a:ext cx="1064520" cy="200520"/>
          </a:xfrm>
          <a:custGeom>
            <a:avLst/>
            <a:gdLst/>
            <a:ahLst/>
            <a:cxnLst/>
            <a:rect l="l" t="t" r="r" b="b"/>
            <a:pathLst>
              <a:path w="1073020" h="438539">
                <a:moveTo>
                  <a:pt x="1073020" y="0"/>
                </a:moveTo>
                <a:lnTo>
                  <a:pt x="0" y="438539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Freihandform: Form 9"/>
          <p:cNvSpPr/>
          <p:nvPr/>
        </p:nvSpPr>
        <p:spPr>
          <a:xfrm>
            <a:off x="3289680" y="3723120"/>
            <a:ext cx="4479480" cy="200520"/>
          </a:xfrm>
          <a:custGeom>
            <a:avLst/>
            <a:gdLst/>
            <a:ahLst/>
            <a:cxnLst/>
            <a:rect l="l" t="t" r="r" b="b"/>
            <a:pathLst>
              <a:path w="4497355" h="401216">
                <a:moveTo>
                  <a:pt x="4497355" y="0"/>
                </a:moveTo>
                <a:lnTo>
                  <a:pt x="0" y="401216"/>
                </a:lnTo>
              </a:path>
            </a:pathLst>
          </a:custGeom>
          <a:noFill/>
          <a:ln>
            <a:solidFill>
              <a:srgbClr val="325490"/>
            </a:solidFill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afik 11"/>
          <p:cNvPicPr/>
          <p:nvPr/>
        </p:nvPicPr>
        <p:blipFill>
          <a:blip r:embed="rId2"/>
          <a:srcRect l="7501" t="51701" r="54992" b="19604"/>
          <a:stretch/>
        </p:blipFill>
        <p:spPr>
          <a:xfrm>
            <a:off x="7145640" y="8564040"/>
            <a:ext cx="8569440" cy="210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feld 3"/>
          <p:cNvSpPr/>
          <p:nvPr/>
        </p:nvSpPr>
        <p:spPr>
          <a:xfrm>
            <a:off x="154080" y="402840"/>
            <a:ext cx="618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joins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20" name="Textfeld 4"/>
          <p:cNvSpPr/>
          <p:nvPr/>
        </p:nvSpPr>
        <p:spPr>
          <a:xfrm>
            <a:off x="967320" y="1429920"/>
            <a:ext cx="86832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Left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Right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Inner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Natural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Full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Self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feld 3"/>
          <p:cNvSpPr/>
          <p:nvPr/>
        </p:nvSpPr>
        <p:spPr>
          <a:xfrm>
            <a:off x="242280" y="218160"/>
            <a:ext cx="1121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ER Modell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1068</Words>
  <Application>Microsoft Office PowerPoint</Application>
  <PresentationFormat>Breitbild</PresentationFormat>
  <Paragraphs>261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Datenbanken</vt:lpstr>
      <vt:lpstr>Inhalt</vt:lpstr>
      <vt:lpstr>PowerPoint-Präsentation</vt:lpstr>
      <vt:lpstr>Übungssoftware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Schwache Entitätstypen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Frei</dc:creator>
  <dc:description/>
  <cp:lastModifiedBy>Frei</cp:lastModifiedBy>
  <cp:revision>39</cp:revision>
  <dcterms:created xsi:type="dcterms:W3CDTF">2022-03-09T11:10:57Z</dcterms:created>
  <dcterms:modified xsi:type="dcterms:W3CDTF">2022-05-06T14:11:22Z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17</vt:i4>
  </property>
</Properties>
</file>