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slideLayouts/slideLayout2.xml" ContentType="application/vnd.openxmlformats-officedocument.presentationml.slideLayout+xml"/>
  <Override PartName="/ppt/notesSlides/notesSlide3.xml" ContentType="application/vnd.openxmlformats-officedocument.presentationml.notesSlide+xml"/>
  <Override PartName="/ppt/slideLayouts/slideLayout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6" r:id="rId1"/>
  </p:sldMasterIdLst>
  <p:notesMasterIdLst>
    <p:notesMasterId r:id="rId10"/>
  </p:notesMasterIdLst>
  <p:sldIdLst>
    <p:sldId id="256" r:id="rId2"/>
    <p:sldId id="258" r:id="rId3"/>
    <p:sldId id="260" r:id="rId4"/>
    <p:sldId id="261" r:id="rId5"/>
    <p:sldId id="262" r:id="rId6"/>
    <p:sldId id="264" r:id="rId7"/>
    <p:sldId id="265"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9068" autoAdjust="0"/>
  </p:normalViewPr>
  <p:slideViewPr>
    <p:cSldViewPr snapToGrid="0">
      <p:cViewPr varScale="1">
        <p:scale>
          <a:sx n="59" d="100"/>
          <a:sy n="59" d="100"/>
        </p:scale>
        <p:origin x="9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6B47D8-A505-4FDE-8872-89119BC312EB}" type="datetimeFigureOut">
              <a:rPr lang="es-MX" smtClean="0"/>
              <a:t>21/10/2019</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32A367-9EDA-4A0F-BEA2-2B3EE87A9F00}" type="slidenum">
              <a:rPr lang="es-MX" smtClean="0"/>
              <a:t>‹Nº›</a:t>
            </a:fld>
            <a:endParaRPr lang="es-MX"/>
          </a:p>
        </p:txBody>
      </p:sp>
    </p:spTree>
    <p:extLst>
      <p:ext uri="{BB962C8B-B14F-4D97-AF65-F5344CB8AC3E}">
        <p14:creationId xmlns:p14="http://schemas.microsoft.com/office/powerpoint/2010/main" val="1624053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SESSION :Son mecanismos para preservar ciertos datos a lo largo de un sitio, se puede guardar información y cambiar de página en página sin perder esa información (sin necesidad de enviarla a través de ningún formulario, ni vía </a:t>
            </a:r>
            <a:r>
              <a:rPr lang="es-ES" dirty="0" err="1" smtClean="0"/>
              <a:t>get</a:t>
            </a:r>
            <a:r>
              <a:rPr lang="es-ES" dirty="0" smtClean="0"/>
              <a:t>, ni vía post).</a:t>
            </a:r>
          </a:p>
          <a:p>
            <a:r>
              <a:rPr lang="es-ES" dirty="0" smtClean="0"/>
              <a:t>La</a:t>
            </a:r>
            <a:r>
              <a:rPr lang="es-ES" baseline="0" dirty="0" smtClean="0"/>
              <a:t> </a:t>
            </a:r>
            <a:r>
              <a:rPr lang="es-ES" baseline="0" dirty="0" err="1" smtClean="0"/>
              <a:t>session</a:t>
            </a:r>
            <a:r>
              <a:rPr lang="es-ES" baseline="0" dirty="0" smtClean="0"/>
              <a:t> </a:t>
            </a:r>
            <a:r>
              <a:rPr lang="es-ES" dirty="0" smtClean="0"/>
              <a:t>es guardada en el servidor con un identificador único de sesión (es único por cliente) y en el navegador del usuario (cliente) se guarda una cookie con la información de acceso a la sesión (el número de identificación de sesión). </a:t>
            </a:r>
          </a:p>
          <a:p>
            <a:r>
              <a:rPr lang="es-ES" dirty="0" smtClean="0"/>
              <a:t>La información del usuario es más segura ya que la misma se guarda en el servidor y no en la PC del usuario, y de esta forma evitamos que solo se pueda acceder a esa información desde nuestra aplicación.</a:t>
            </a:r>
          </a:p>
          <a:p>
            <a:r>
              <a:rPr lang="es-ES" dirty="0" smtClean="0"/>
              <a:t>Las sesiones por lo general se acceden más rápido que las cookies, ya que toda la información al ser almacenada en el servidor, no hay que estar enviándola del cliente al servidor en forma constante.</a:t>
            </a:r>
          </a:p>
          <a:p>
            <a:r>
              <a:rPr lang="es-ES" dirty="0" smtClean="0"/>
              <a:t> </a:t>
            </a:r>
          </a:p>
          <a:p>
            <a:endParaRPr lang="es-MX" dirty="0"/>
          </a:p>
        </p:txBody>
      </p:sp>
      <p:sp>
        <p:nvSpPr>
          <p:cNvPr id="4" name="Marcador de número de diapositiva 3"/>
          <p:cNvSpPr>
            <a:spLocks noGrp="1"/>
          </p:cNvSpPr>
          <p:nvPr>
            <p:ph type="sldNum" sz="quarter" idx="10"/>
          </p:nvPr>
        </p:nvSpPr>
        <p:spPr/>
        <p:txBody>
          <a:bodyPr/>
          <a:lstStyle/>
          <a:p>
            <a:fld id="{FC32A367-9EDA-4A0F-BEA2-2B3EE87A9F00}" type="slidenum">
              <a:rPr lang="es-MX" smtClean="0"/>
              <a:t>3</a:t>
            </a:fld>
            <a:endParaRPr lang="es-MX"/>
          </a:p>
        </p:txBody>
      </p:sp>
    </p:spTree>
    <p:extLst>
      <p:ext uri="{BB962C8B-B14F-4D97-AF65-F5344CB8AC3E}">
        <p14:creationId xmlns:p14="http://schemas.microsoft.com/office/powerpoint/2010/main" val="526188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FC32A367-9EDA-4A0F-BEA2-2B3EE87A9F00}" type="slidenum">
              <a:rPr lang="es-MX" smtClean="0"/>
              <a:t>4</a:t>
            </a:fld>
            <a:endParaRPr lang="es-MX"/>
          </a:p>
        </p:txBody>
      </p:sp>
    </p:spTree>
    <p:extLst>
      <p:ext uri="{BB962C8B-B14F-4D97-AF65-F5344CB8AC3E}">
        <p14:creationId xmlns:p14="http://schemas.microsoft.com/office/powerpoint/2010/main" val="3642350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t>Estas son archivos pequeños (de 4KB), pero sabemos que podemos almacenar muchos. Además debemos tener en cuenta que:- Cada usuario genera sus propias cookies.- Cada navegador que utilicemos genera a su vez sus propias cookies. Esto quiere decir que en un ordenador con dos usuarios, en el que cada uno de ellos utilice dos navegadores, una misma página, está ocupando 16KB. Si multiplicamos esto por la cantidad de páginas que utilizamos normalmente, el espacio ocupado en disco llega a ser bastante alto.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t>Que una cookie no contenga datos que nos puedan identificar personalmente no quiere decir que no contengan datos que puedan ser sensibles, tales como nombres de usuarios utilizados tanto en sesiones de Internet como en diferentes páginas web y sus respectivas contraseñas. Las cookies, en teoría, se envían desde el servidor al ordenador del usuario viceversa, y dado el tipo de información que contienen, sus datos no deberían ser accesibles desde otros ordenadores, pero si utilizamos sesiones sobre HTTP pueden ser visibles para otros ordenadores que utilicen algún sistema de escucha de tráfico en la red.</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t>Este problema se soluciona en buena parte utilizando sesiones HTTPS (sesiones seguras), en cuyo caso el contenido de las cookies es encriptado para su tráfico entre el usuario y el servidor . Mediante el scripting es posible enviar el valor de una cookie a un servidor que no debería recibirlo.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t>Mediante código insertado en una sesión sobre HTML es posible, si en ese momento la cookie está accesible, enviar los datos de ésta a un tercero. Esto hace que ese tercero pueda acceder a la página correspondiente a la cookie a la que se ha tenido acceso utilizando los datos de usuario y contraseña del usuario al que realmente pertenece dicha cookie. Esto es lo que recibe el nombre de Robo de cookies.- Falsificación de cookies: Aunque las cookies se deben almacenar y enviar de vuelta al servidor sin modificar, un atacante podría modificar el valor de las cookies antes de devolverlas. Esto es especialmente grave en aquellas páginas que utilicen las cookies para guardar datos tales como importes de compras, pero ese sistema hace ya bastante tiempo que no se utiliza, ya que dado este problema las web que se dedican a la venta online guardan estos datos directamente en sus servidores.- Cookies entre </a:t>
            </a:r>
            <a:r>
              <a:rPr lang="es-ES" dirty="0" err="1" smtClean="0"/>
              <a:t>sites</a:t>
            </a:r>
            <a:r>
              <a:rPr lang="es-ES" dirty="0" smtClean="0"/>
              <a:t> (</a:t>
            </a:r>
            <a:r>
              <a:rPr lang="es-ES" dirty="0" err="1" smtClean="0"/>
              <a:t>cross-site</a:t>
            </a:r>
            <a:r>
              <a:rPr lang="es-ES" dirty="0" smtClean="0"/>
              <a:t> </a:t>
            </a:r>
            <a:r>
              <a:rPr lang="es-ES" dirty="0" err="1" smtClean="0"/>
              <a:t>cooking</a:t>
            </a:r>
            <a:r>
              <a:rPr lang="es-ES" dirty="0" smtClean="0"/>
              <a:t>):Cada sitio debe tener sus propias cookies, de forma que un sitio no tenga posibilidad de modificar o definir cookies de otro sitio como beta.com. Las vulnerabilidades de </a:t>
            </a:r>
            <a:r>
              <a:rPr lang="es-ES" dirty="0" err="1" smtClean="0"/>
              <a:t>cross-site</a:t>
            </a:r>
            <a:r>
              <a:rPr lang="es-ES" dirty="0" smtClean="0"/>
              <a:t> </a:t>
            </a:r>
            <a:r>
              <a:rPr lang="es-ES" dirty="0" err="1" smtClean="0"/>
              <a:t>cooking</a:t>
            </a:r>
            <a:r>
              <a:rPr lang="es-ES" dirty="0" smtClean="0"/>
              <a:t> de los navegadores permiten a sitios maliciosos romper esta regla. Esto es similar a la falsificación de cookies, pero el atacante se aprovecha de usuarios no malintencionados con navegadores vulnerables, en vez de atacar el sitio web directamente. El objetivo de estos ataques puede ser realizar un robo de sesión en un sitio web, es decir, acceder a una página web aprovechando la identificación de otro usuario de esa página y los privilegios que pudiera tener. Para poder combatir o aminorar las desventajas podemos aplicar estos consejos de seguridad con las cookies:- Eliminar las cookies de nuestro ordenador de vez en cuando.- En sitios web que requieran iniciar sesión acostumbrarnos a cerrarla al salir de ellos.- En páginas que puedan contener información sensible no utilizar nunca la opción de recordar nombre de usuario y contraseña.- Guardar sólo las cookies de aquellos sitios que sean de confianza o que entremos muy a menudo.</a:t>
            </a:r>
            <a:endParaRPr lang="es-MX" dirty="0"/>
          </a:p>
        </p:txBody>
      </p:sp>
      <p:sp>
        <p:nvSpPr>
          <p:cNvPr id="4" name="Marcador de número de diapositiva 3"/>
          <p:cNvSpPr>
            <a:spLocks noGrp="1"/>
          </p:cNvSpPr>
          <p:nvPr>
            <p:ph type="sldNum" sz="quarter" idx="10"/>
          </p:nvPr>
        </p:nvSpPr>
        <p:spPr/>
        <p:txBody>
          <a:bodyPr/>
          <a:lstStyle/>
          <a:p>
            <a:fld id="{FC32A367-9EDA-4A0F-BEA2-2B3EE87A9F00}" type="slidenum">
              <a:rPr lang="es-MX" smtClean="0"/>
              <a:t>6</a:t>
            </a:fld>
            <a:endParaRPr lang="es-MX"/>
          </a:p>
        </p:txBody>
      </p:sp>
    </p:spTree>
    <p:extLst>
      <p:ext uri="{BB962C8B-B14F-4D97-AF65-F5344CB8AC3E}">
        <p14:creationId xmlns:p14="http://schemas.microsoft.com/office/powerpoint/2010/main" val="956669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860598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CD73815-2707-4475-8F1A-B873CB631BB4}" type="datetimeFigureOut">
              <a:rPr lang="en-US" smtClean="0"/>
              <a:t>10/21/2019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11795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A4AFB99-0EAB-4182-AFF8-E214C82A68F6}" type="datetimeFigureOut">
              <a:rPr lang="en-US" smtClean="0"/>
              <a:t>10/21/2019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783712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009933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5A61015F-7CC6-4D0A-9D87-873EA4C304CC}" type="datetimeFigureOut">
              <a:rPr lang="en-US" smtClean="0"/>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023792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8" name="Date Placeholder 7"/>
          <p:cNvSpPr>
            <a:spLocks noGrp="1"/>
          </p:cNvSpPr>
          <p:nvPr>
            <p:ph type="dt" sz="half" idx="10"/>
          </p:nvPr>
        </p:nvSpPr>
        <p:spPr/>
        <p:txBody>
          <a:bodyPr/>
          <a:lstStyle/>
          <a:p>
            <a:fld id="{93C6A301-0538-44EC-B09D-202E1042A48B}" type="datetimeFigureOut">
              <a:rPr lang="en-US" smtClean="0"/>
              <a:t>10/21/2019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063644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Date Placeholder 1"/>
          <p:cNvSpPr>
            <a:spLocks noGrp="1"/>
          </p:cNvSpPr>
          <p:nvPr>
            <p:ph type="dt" sz="half" idx="10"/>
          </p:nvPr>
        </p:nvSpPr>
        <p:spPr/>
        <p:txBody>
          <a:bodyPr/>
          <a:lstStyle/>
          <a:p>
            <a:fld id="{D789574A-8875-45EF-8EA2-3CAA0F7ABC4C}" type="datetimeFigureOut">
              <a:rPr lang="en-US" smtClean="0"/>
              <a:t>10/21/2019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192419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2" name="Date Placeholder 1"/>
          <p:cNvSpPr>
            <a:spLocks noGrp="1"/>
          </p:cNvSpPr>
          <p:nvPr>
            <p:ph type="dt" sz="half" idx="10"/>
          </p:nvPr>
        </p:nvSpPr>
        <p:spPr/>
        <p:txBody>
          <a:bodyPr/>
          <a:lstStyle/>
          <a:p>
            <a:fld id="{67EF4D4C-5367-4C26-9E2B-D8088D7FCA81}" type="datetimeFigureOut">
              <a:rPr lang="en-US" smtClean="0"/>
              <a:t>10/21/2019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979571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6E91E96-98B0-4413-9547-46F3504108EF}" type="datetimeFigureOut">
              <a:rPr lang="en-US" smtClean="0"/>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555829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8" name="Date Placeholder 7"/>
          <p:cNvSpPr>
            <a:spLocks noGrp="1"/>
          </p:cNvSpPr>
          <p:nvPr>
            <p:ph type="dt" sz="half" idx="10"/>
          </p:nvPr>
        </p:nvSpPr>
        <p:spPr/>
        <p:txBody>
          <a:bodyPr/>
          <a:lstStyle/>
          <a:p>
            <a:fld id="{05C68B11-C5A8-448C-8CE9-B1A273C79CFC}" type="datetimeFigureOut">
              <a:rPr lang="en-US" smtClean="0"/>
              <a:t>10/21/2019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644113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8" name="Date Placeholder 7"/>
          <p:cNvSpPr>
            <a:spLocks noGrp="1"/>
          </p:cNvSpPr>
          <p:nvPr>
            <p:ph type="dt" sz="half" idx="10"/>
          </p:nvPr>
        </p:nvSpPr>
        <p:spPr/>
        <p:txBody>
          <a:bodyPr/>
          <a:lstStyle/>
          <a:p>
            <a:fld id="{C7616CA0-919D-4A49-9C8A-62FDFB3A5183}" type="datetimeFigureOut">
              <a:rPr lang="en-US" smtClean="0"/>
              <a:t>10/21/2019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867E5644-1E61-4311-A31E-84CB9C7AA8A9}" type="slidenum">
              <a:rPr lang="en-US" smtClean="0"/>
              <a:t>‹Nº›</a:t>
            </a:fld>
            <a:endParaRPr lang="en-US" dirty="0"/>
          </a:p>
        </p:txBody>
      </p:sp>
    </p:spTree>
    <p:extLst>
      <p:ext uri="{BB962C8B-B14F-4D97-AF65-F5344CB8AC3E}">
        <p14:creationId xmlns:p14="http://schemas.microsoft.com/office/powerpoint/2010/main" val="2133340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90298CD5-6C1E-4009-B41F-6DF62E31D3BE}" type="datetimeFigureOut">
              <a:rPr lang="en-US" smtClean="0"/>
              <a:pPr/>
              <a:t>10/21/2019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480303603"/>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ES" dirty="0"/>
              <a:t>Introducción a las variables </a:t>
            </a:r>
            <a:r>
              <a:rPr lang="es-ES" dirty="0" err="1" smtClean="0"/>
              <a:t>Application</a:t>
            </a:r>
            <a:r>
              <a:rPr lang="es-ES" dirty="0" smtClean="0"/>
              <a:t>, </a:t>
            </a:r>
            <a:r>
              <a:rPr lang="es-ES" dirty="0" err="1" smtClean="0"/>
              <a:t>Session</a:t>
            </a:r>
            <a:r>
              <a:rPr lang="es-ES" dirty="0" smtClean="0"/>
              <a:t> y </a:t>
            </a:r>
            <a:r>
              <a:rPr lang="fr-FR" dirty="0" smtClean="0"/>
              <a:t>COOKIES </a:t>
            </a:r>
            <a:endParaRPr lang="es-MX" dirty="0"/>
          </a:p>
        </p:txBody>
      </p:sp>
      <p:sp>
        <p:nvSpPr>
          <p:cNvPr id="3" name="Subtítulo 2"/>
          <p:cNvSpPr>
            <a:spLocks noGrp="1"/>
          </p:cNvSpPr>
          <p:nvPr>
            <p:ph type="subTitle" idx="1"/>
          </p:nvPr>
        </p:nvSpPr>
        <p:spPr/>
        <p:txBody>
          <a:bodyPr/>
          <a:lstStyle/>
          <a:p>
            <a:r>
              <a:rPr lang="es-MX" dirty="0" smtClean="0"/>
              <a:t>Ana Lidia Franzoni</a:t>
            </a:r>
          </a:p>
        </p:txBody>
      </p:sp>
    </p:spTree>
    <p:extLst>
      <p:ext uri="{BB962C8B-B14F-4D97-AF65-F5344CB8AC3E}">
        <p14:creationId xmlns:p14="http://schemas.microsoft.com/office/powerpoint/2010/main" val="1589302647"/>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objetos </a:t>
            </a:r>
            <a:r>
              <a:rPr lang="es-ES" dirty="0" err="1" smtClean="0"/>
              <a:t>Application</a:t>
            </a:r>
            <a:r>
              <a:rPr lang="es-ES" dirty="0" smtClean="0"/>
              <a:t>, </a:t>
            </a:r>
            <a:r>
              <a:rPr lang="es-ES" dirty="0" err="1"/>
              <a:t>Session</a:t>
            </a:r>
            <a:r>
              <a:rPr lang="es-ES" dirty="0"/>
              <a:t> y COOKIES </a:t>
            </a:r>
            <a:endParaRPr lang="es-MX" dirty="0"/>
          </a:p>
        </p:txBody>
      </p:sp>
      <p:sp>
        <p:nvSpPr>
          <p:cNvPr id="3" name="Marcador de contenido 2"/>
          <p:cNvSpPr>
            <a:spLocks noGrp="1"/>
          </p:cNvSpPr>
          <p:nvPr>
            <p:ph idx="1"/>
          </p:nvPr>
        </p:nvSpPr>
        <p:spPr/>
        <p:txBody>
          <a:bodyPr>
            <a:normAutofit lnSpcReduction="10000"/>
          </a:bodyPr>
          <a:lstStyle/>
          <a:p>
            <a:r>
              <a:rPr lang="es-ES" sz="3200" dirty="0" err="1" smtClean="0"/>
              <a:t>Session</a:t>
            </a:r>
            <a:r>
              <a:rPr lang="es-ES" sz="3200" dirty="0" smtClean="0"/>
              <a:t> </a:t>
            </a:r>
            <a:r>
              <a:rPr lang="es-ES" sz="3200" dirty="0"/>
              <a:t>y </a:t>
            </a:r>
            <a:r>
              <a:rPr lang="es-ES" sz="3200" dirty="0" err="1" smtClean="0"/>
              <a:t>Application</a:t>
            </a:r>
            <a:r>
              <a:rPr lang="es-ES" sz="3200" dirty="0" smtClean="0"/>
              <a:t> </a:t>
            </a:r>
          </a:p>
          <a:p>
            <a:pPr>
              <a:buFont typeface="Wingdings" panose="05000000000000000000" pitchFamily="2" charset="2"/>
              <a:buChar char="q"/>
            </a:pPr>
            <a:r>
              <a:rPr lang="es-ES" sz="3200" dirty="0" smtClean="0"/>
              <a:t>almacenan </a:t>
            </a:r>
            <a:r>
              <a:rPr lang="es-ES" sz="3200" dirty="0"/>
              <a:t>valores globales en </a:t>
            </a:r>
            <a:r>
              <a:rPr lang="es-ES" sz="3200" dirty="0" smtClean="0"/>
              <a:t>lugares específicos </a:t>
            </a:r>
            <a:r>
              <a:rPr lang="es-ES" sz="3200" dirty="0"/>
              <a:t>de la página para un usuario particular (el objeto </a:t>
            </a:r>
            <a:r>
              <a:rPr lang="es-ES" sz="3200" dirty="0" err="1"/>
              <a:t>Session</a:t>
            </a:r>
            <a:r>
              <a:rPr lang="es-ES" sz="3200" dirty="0"/>
              <a:t>) o para todos los usuarios (el objeto </a:t>
            </a:r>
            <a:r>
              <a:rPr lang="es-ES" sz="3200" dirty="0" err="1"/>
              <a:t>Application</a:t>
            </a:r>
            <a:r>
              <a:rPr lang="es-ES" sz="3200" dirty="0"/>
              <a:t>).</a:t>
            </a:r>
          </a:p>
          <a:p>
            <a:pPr>
              <a:buFont typeface="Wingdings" panose="05000000000000000000" pitchFamily="2" charset="2"/>
              <a:buChar char="q"/>
            </a:pPr>
            <a:r>
              <a:rPr lang="es-ES" sz="3200" dirty="0" smtClean="0"/>
              <a:t>se </a:t>
            </a:r>
            <a:r>
              <a:rPr lang="es-ES" sz="3200" dirty="0"/>
              <a:t>almacenan en el servidor. Los exploradores de cliente se adjuntan a la sesión mediante una </a:t>
            </a:r>
            <a:r>
              <a:rPr lang="es-ES" sz="3200" dirty="0" smtClean="0"/>
              <a:t>cookie (el </a:t>
            </a:r>
            <a:r>
              <a:rPr lang="es-ES" sz="3200" dirty="0"/>
              <a:t>cliente debe tener las cookies habilitadas en el navegador para que funcionen las variables </a:t>
            </a:r>
            <a:r>
              <a:rPr lang="es-ES" sz="3200" dirty="0" err="1"/>
              <a:t>Session</a:t>
            </a:r>
            <a:r>
              <a:rPr lang="es-ES" sz="3200" dirty="0"/>
              <a:t> y </a:t>
            </a:r>
            <a:r>
              <a:rPr lang="es-ES" sz="3200" dirty="0" err="1" smtClean="0"/>
              <a:t>Application</a:t>
            </a:r>
            <a:r>
              <a:rPr lang="es-ES" sz="3200" dirty="0" smtClean="0"/>
              <a:t>).</a:t>
            </a:r>
            <a:endParaRPr lang="es-ES" sz="3200" dirty="0"/>
          </a:p>
          <a:p>
            <a:endParaRPr lang="es-ES" dirty="0"/>
          </a:p>
        </p:txBody>
      </p:sp>
    </p:spTree>
    <p:extLst>
      <p:ext uri="{BB962C8B-B14F-4D97-AF65-F5344CB8AC3E}">
        <p14:creationId xmlns:p14="http://schemas.microsoft.com/office/powerpoint/2010/main" val="7084972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Session</a:t>
            </a:r>
            <a:endParaRPr lang="es-MX" dirty="0"/>
          </a:p>
        </p:txBody>
      </p:sp>
      <p:sp>
        <p:nvSpPr>
          <p:cNvPr id="3" name="Marcador de contenido 2"/>
          <p:cNvSpPr>
            <a:spLocks noGrp="1"/>
          </p:cNvSpPr>
          <p:nvPr>
            <p:ph idx="1"/>
          </p:nvPr>
        </p:nvSpPr>
        <p:spPr>
          <a:xfrm>
            <a:off x="3575956" y="800100"/>
            <a:ext cx="8147957" cy="5509260"/>
          </a:xfrm>
        </p:spPr>
        <p:txBody>
          <a:bodyPr>
            <a:noAutofit/>
          </a:bodyPr>
          <a:lstStyle/>
          <a:p>
            <a:r>
              <a:rPr lang="es-ES" sz="2400" dirty="0"/>
              <a:t>Permite resguardar el valor de una variable a través de una serie de páginas. </a:t>
            </a:r>
            <a:endParaRPr lang="es-ES" sz="2400" dirty="0" smtClean="0"/>
          </a:p>
          <a:p>
            <a:pPr lvl="1"/>
            <a:r>
              <a:rPr lang="es-ES" sz="2000" dirty="0"/>
              <a:t>Ejemplos: para almacenar una preferencia del usuario, un carrito de compras, información de seguridad del usuario, nombres de usuarios, contraseñas, etc</a:t>
            </a:r>
            <a:r>
              <a:rPr lang="es-ES" sz="2000" dirty="0" smtClean="0"/>
              <a:t>.</a:t>
            </a:r>
          </a:p>
          <a:p>
            <a:pPr marL="128016" lvl="1" indent="0">
              <a:buNone/>
            </a:pPr>
            <a:r>
              <a:rPr lang="es-ES" sz="2000" dirty="0" smtClean="0"/>
              <a:t>Son </a:t>
            </a:r>
            <a:r>
              <a:rPr lang="es-ES" sz="2400" dirty="0"/>
              <a:t>almacenadas</a:t>
            </a:r>
            <a:r>
              <a:rPr lang="es-ES" sz="2000" dirty="0"/>
              <a:t> durante el tiempo que el usuario visita el sitio Web.</a:t>
            </a:r>
          </a:p>
          <a:p>
            <a:pPr lvl="1"/>
            <a:r>
              <a:rPr lang="es-ES" sz="2000" dirty="0"/>
              <a:t>Cuando el servidor detecta que el usuario no hace más peticiones de páginas, la información almacenada en las variables de sesión es automáticamente destruida </a:t>
            </a:r>
            <a:r>
              <a:rPr lang="es-ES" sz="2000" dirty="0" smtClean="0"/>
              <a:t>(20 </a:t>
            </a:r>
            <a:r>
              <a:rPr lang="es-ES" sz="2000" dirty="0"/>
              <a:t>minutos de inactividad</a:t>
            </a:r>
            <a:r>
              <a:rPr lang="es-ES" sz="2000" dirty="0" smtClean="0"/>
              <a:t>).</a:t>
            </a:r>
            <a:endParaRPr lang="es-ES" sz="2000" dirty="0"/>
          </a:p>
          <a:p>
            <a:pPr lvl="1"/>
            <a:r>
              <a:rPr lang="es-ES" sz="2000" dirty="0"/>
              <a:t>Podemos modificar el tiempo de vida de las variables de sesión </a:t>
            </a:r>
            <a:r>
              <a:rPr lang="es-ES" sz="2000" dirty="0" smtClean="0"/>
              <a:t>(</a:t>
            </a:r>
            <a:r>
              <a:rPr lang="es-ES" sz="2000" dirty="0"/>
              <a:t>el valor que se asigna representa </a:t>
            </a:r>
            <a:r>
              <a:rPr lang="es-ES" sz="2000" dirty="0" smtClean="0"/>
              <a:t>minutos) </a:t>
            </a:r>
            <a:r>
              <a:rPr lang="es-ES" sz="2000" dirty="0" err="1" smtClean="0"/>
              <a:t>Session.Timeout</a:t>
            </a:r>
            <a:r>
              <a:rPr lang="es-ES" sz="2000" dirty="0" smtClean="0"/>
              <a:t> </a:t>
            </a:r>
            <a:r>
              <a:rPr lang="es-ES" sz="2000" dirty="0"/>
              <a:t>= 10;</a:t>
            </a:r>
          </a:p>
          <a:p>
            <a:r>
              <a:rPr lang="es-ES" sz="2400" dirty="0"/>
              <a:t>Los datos que podemos almacenar en variables de sesión pueden ser de cualquier tipo: </a:t>
            </a:r>
            <a:r>
              <a:rPr lang="es-ES" sz="2400" dirty="0" err="1"/>
              <a:t>string</a:t>
            </a:r>
            <a:r>
              <a:rPr lang="es-ES" sz="2400" dirty="0"/>
              <a:t>, </a:t>
            </a:r>
            <a:r>
              <a:rPr lang="es-ES" sz="2400" dirty="0" err="1"/>
              <a:t>int</a:t>
            </a:r>
            <a:r>
              <a:rPr lang="es-ES" sz="2400" dirty="0"/>
              <a:t>, </a:t>
            </a:r>
            <a:r>
              <a:rPr lang="es-ES" sz="2400" dirty="0" err="1"/>
              <a:t>ArrayList</a:t>
            </a:r>
            <a:r>
              <a:rPr lang="es-ES" sz="2400" dirty="0"/>
              <a:t>, </a:t>
            </a:r>
            <a:r>
              <a:rPr lang="es-ES" sz="2400" dirty="0" err="1"/>
              <a:t>etc</a:t>
            </a:r>
            <a:endParaRPr lang="es-ES" sz="2400" dirty="0"/>
          </a:p>
          <a:p>
            <a:endParaRPr lang="es-ES" sz="2400" dirty="0"/>
          </a:p>
        </p:txBody>
      </p:sp>
    </p:spTree>
    <p:extLst>
      <p:ext uri="{BB962C8B-B14F-4D97-AF65-F5344CB8AC3E}">
        <p14:creationId xmlns:p14="http://schemas.microsoft.com/office/powerpoint/2010/main" val="358228491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Ventajas y Desventajas </a:t>
            </a:r>
            <a:endParaRPr lang="es-MX" dirty="0"/>
          </a:p>
        </p:txBody>
      </p:sp>
      <p:sp>
        <p:nvSpPr>
          <p:cNvPr id="3" name="Marcador de contenido 2"/>
          <p:cNvSpPr>
            <a:spLocks noGrp="1"/>
          </p:cNvSpPr>
          <p:nvPr>
            <p:ph idx="1"/>
          </p:nvPr>
        </p:nvSpPr>
        <p:spPr/>
        <p:txBody>
          <a:bodyPr>
            <a:normAutofit/>
          </a:bodyPr>
          <a:lstStyle/>
          <a:p>
            <a:r>
              <a:rPr lang="es-ES" sz="2800" dirty="0" smtClean="0"/>
              <a:t>Ventajas:</a:t>
            </a:r>
          </a:p>
          <a:p>
            <a:pPr lvl="1"/>
            <a:r>
              <a:rPr lang="es-ES" sz="2400" dirty="0" smtClean="0"/>
              <a:t>Pueden </a:t>
            </a:r>
            <a:r>
              <a:rPr lang="es-ES" sz="2400" dirty="0"/>
              <a:t>almacenar grandes cantidades de </a:t>
            </a:r>
            <a:r>
              <a:rPr lang="es-ES" sz="2400" dirty="0" smtClean="0"/>
              <a:t>datos. </a:t>
            </a:r>
          </a:p>
          <a:p>
            <a:pPr lvl="1"/>
            <a:r>
              <a:rPr lang="es-ES" sz="2400" dirty="0" smtClean="0"/>
              <a:t>Ahorrar </a:t>
            </a:r>
            <a:r>
              <a:rPr lang="es-ES" sz="2400" dirty="0"/>
              <a:t>ancho de banda al pasar sólo una referencia a la sesión de cada </a:t>
            </a:r>
            <a:r>
              <a:rPr lang="es-ES" sz="2400" dirty="0" err="1"/>
              <a:t>pageLoad</a:t>
            </a:r>
            <a:r>
              <a:rPr lang="es-ES" sz="2400" dirty="0"/>
              <a:t>. </a:t>
            </a:r>
            <a:endParaRPr lang="es-ES" sz="2400" dirty="0" smtClean="0"/>
          </a:p>
          <a:p>
            <a:pPr lvl="1"/>
            <a:r>
              <a:rPr lang="es-ES" sz="2400" dirty="0" smtClean="0"/>
              <a:t>Los </a:t>
            </a:r>
            <a:r>
              <a:rPr lang="es-ES" sz="2400" dirty="0"/>
              <a:t>datos se almacenan en el servidor </a:t>
            </a:r>
            <a:r>
              <a:rPr lang="es-ES" sz="2400" dirty="0" smtClean="0"/>
              <a:t>Web</a:t>
            </a:r>
            <a:r>
              <a:rPr lang="es-ES" sz="2400" dirty="0"/>
              <a:t>. </a:t>
            </a:r>
            <a:endParaRPr lang="es-ES" sz="2400" dirty="0" smtClean="0"/>
          </a:p>
          <a:p>
            <a:pPr lvl="2"/>
            <a:r>
              <a:rPr lang="es-ES" sz="2000" dirty="0" smtClean="0"/>
              <a:t>Esto </a:t>
            </a:r>
            <a:r>
              <a:rPr lang="es-ES" sz="2000" dirty="0"/>
              <a:t>hace que las sesiones seguras, porque los datos no pueden ser vistos o editados por el </a:t>
            </a:r>
            <a:r>
              <a:rPr lang="es-ES" sz="2000" dirty="0" smtClean="0"/>
              <a:t>cliente.</a:t>
            </a:r>
          </a:p>
          <a:p>
            <a:pPr marL="128016" lvl="1" indent="0">
              <a:buNone/>
            </a:pPr>
            <a:r>
              <a:rPr lang="es-ES" sz="2800" dirty="0"/>
              <a:t>Desventajas</a:t>
            </a:r>
            <a:r>
              <a:rPr lang="es-ES" sz="2400" dirty="0" smtClean="0"/>
              <a:t>:</a:t>
            </a:r>
          </a:p>
          <a:p>
            <a:pPr lvl="1"/>
            <a:r>
              <a:rPr lang="es-ES" sz="2400" dirty="0" smtClean="0"/>
              <a:t>Termina </a:t>
            </a:r>
            <a:r>
              <a:rPr lang="es-ES" sz="2400" dirty="0"/>
              <a:t>cuando se cierra el </a:t>
            </a:r>
            <a:r>
              <a:rPr lang="es-ES" sz="2400" dirty="0" smtClean="0"/>
              <a:t>navegador, son </a:t>
            </a:r>
            <a:r>
              <a:rPr lang="es-ES" sz="2400" dirty="0"/>
              <a:t>temporales</a:t>
            </a:r>
            <a:r>
              <a:rPr lang="es-ES" sz="2400" dirty="0" smtClean="0"/>
              <a:t>.</a:t>
            </a:r>
          </a:p>
          <a:p>
            <a:pPr lvl="1"/>
            <a:r>
              <a:rPr lang="es-ES" sz="2400" dirty="0" smtClean="0"/>
              <a:t>Ocupan </a:t>
            </a:r>
            <a:r>
              <a:rPr lang="es-ES" sz="2400" dirty="0"/>
              <a:t>espacio en el servidor y si son grandes y en cantidad </a:t>
            </a:r>
            <a:r>
              <a:rPr lang="es-ES" sz="2400" dirty="0" smtClean="0"/>
              <a:t>podrían </a:t>
            </a:r>
            <a:r>
              <a:rPr lang="es-ES" sz="2400" dirty="0"/>
              <a:t>disminuir los recursos del servidor </a:t>
            </a:r>
            <a:r>
              <a:rPr lang="es-ES" sz="2400" dirty="0" smtClean="0"/>
              <a:t>PHP</a:t>
            </a:r>
            <a:endParaRPr lang="es-ES" sz="2400" dirty="0"/>
          </a:p>
        </p:txBody>
      </p:sp>
    </p:spTree>
    <p:extLst>
      <p:ext uri="{BB962C8B-B14F-4D97-AF65-F5344CB8AC3E}">
        <p14:creationId xmlns:p14="http://schemas.microsoft.com/office/powerpoint/2010/main" val="266214863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circle(in)">
                                      <p:cBhvr>
                                        <p:cTn id="25" dur="2000"/>
                                        <p:tgtEl>
                                          <p:spTgt spid="3">
                                            <p:txEl>
                                              <p:pRg st="6" end="6"/>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circle(in)">
                                      <p:cBhvr>
                                        <p:cTn id="28"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COOKIES</a:t>
            </a:r>
            <a:endParaRPr lang="es-MX" dirty="0"/>
          </a:p>
        </p:txBody>
      </p:sp>
      <p:sp>
        <p:nvSpPr>
          <p:cNvPr id="3" name="Marcador de contenido 2"/>
          <p:cNvSpPr>
            <a:spLocks noGrp="1"/>
          </p:cNvSpPr>
          <p:nvPr>
            <p:ph idx="1"/>
          </p:nvPr>
        </p:nvSpPr>
        <p:spPr/>
        <p:txBody>
          <a:bodyPr>
            <a:normAutofit/>
          </a:bodyPr>
          <a:lstStyle/>
          <a:p>
            <a:r>
              <a:rPr lang="es-ES" sz="2400" dirty="0"/>
              <a:t>Las cookies son pequeños archivos de texto que son </a:t>
            </a:r>
            <a:r>
              <a:rPr lang="es-ES" sz="2400" dirty="0" smtClean="0"/>
              <a:t>descargados automáticamente </a:t>
            </a:r>
            <a:r>
              <a:rPr lang="es-ES" sz="2400" dirty="0"/>
              <a:t>(si está permitido por las reglas de seguridad) al navegar en </a:t>
            </a:r>
            <a:r>
              <a:rPr lang="es-ES" sz="2400" dirty="0" smtClean="0"/>
              <a:t>una página </a:t>
            </a:r>
            <a:r>
              <a:rPr lang="es-ES" sz="2400" dirty="0"/>
              <a:t>web </a:t>
            </a:r>
            <a:r>
              <a:rPr lang="es-ES" sz="2400" dirty="0" smtClean="0"/>
              <a:t>específica en la PC del cliente.</a:t>
            </a:r>
          </a:p>
          <a:p>
            <a:r>
              <a:rPr lang="es-ES" sz="2400" dirty="0" smtClean="0"/>
              <a:t>En </a:t>
            </a:r>
            <a:r>
              <a:rPr lang="es-ES" sz="2400" dirty="0"/>
              <a:t>una cookie se almacena cierta información sobre el visitante </a:t>
            </a:r>
            <a:r>
              <a:rPr lang="es-ES" sz="2400" dirty="0" smtClean="0"/>
              <a:t>de la página que se considera </a:t>
            </a:r>
            <a:r>
              <a:rPr lang="es-ES" sz="2400" dirty="0"/>
              <a:t>importante recordar. </a:t>
            </a:r>
            <a:endParaRPr lang="es-ES" sz="2400" dirty="0" smtClean="0"/>
          </a:p>
          <a:p>
            <a:pPr lvl="1"/>
            <a:r>
              <a:rPr lang="es-ES" sz="2000" dirty="0" smtClean="0"/>
              <a:t>Ejemplo</a:t>
            </a:r>
            <a:r>
              <a:rPr lang="es-ES" sz="2000" dirty="0"/>
              <a:t>, para que cada </a:t>
            </a:r>
            <a:r>
              <a:rPr lang="es-ES" sz="2000" dirty="0" smtClean="0"/>
              <a:t>vez que </a:t>
            </a:r>
            <a:r>
              <a:rPr lang="es-ES" sz="2000" dirty="0"/>
              <a:t>accedamos a una página esté adaptada a nuestro gusto (en un </a:t>
            </a:r>
            <a:r>
              <a:rPr lang="es-ES" sz="2000" dirty="0" smtClean="0"/>
              <a:t>idioma determinado</a:t>
            </a:r>
            <a:r>
              <a:rPr lang="es-ES" sz="2000" dirty="0"/>
              <a:t>, con ciertos colores, etc.). También sirve para la persistencia </a:t>
            </a:r>
            <a:r>
              <a:rPr lang="es-ES" sz="2000" dirty="0" smtClean="0"/>
              <a:t>de sesiones</a:t>
            </a:r>
            <a:r>
              <a:rPr lang="es-ES" sz="2000" dirty="0"/>
              <a:t>. </a:t>
            </a:r>
            <a:endParaRPr lang="es-ES" sz="2000" dirty="0" smtClean="0"/>
          </a:p>
          <a:p>
            <a:r>
              <a:rPr lang="es-ES" sz="2400" dirty="0" smtClean="0"/>
              <a:t>El navegador </a:t>
            </a:r>
            <a:r>
              <a:rPr lang="es-ES" sz="2400" dirty="0"/>
              <a:t>debe ser capaz de almacenar entre 300 cookies de 4KB y al menos20 cookies de un mismo servidor o dominio</a:t>
            </a:r>
            <a:r>
              <a:rPr lang="es-ES" sz="2400" dirty="0" smtClean="0"/>
              <a:t>. </a:t>
            </a:r>
          </a:p>
        </p:txBody>
      </p:sp>
    </p:spTree>
    <p:extLst>
      <p:ext uri="{BB962C8B-B14F-4D97-AF65-F5344CB8AC3E}">
        <p14:creationId xmlns:p14="http://schemas.microsoft.com/office/powerpoint/2010/main" val="424485859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heel(1)">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heel(1)">
                                      <p:cBhvr>
                                        <p:cTn id="20"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Ventajas y Desventajas </a:t>
            </a:r>
          </a:p>
        </p:txBody>
      </p:sp>
      <p:sp>
        <p:nvSpPr>
          <p:cNvPr id="3" name="Marcador de contenido 2"/>
          <p:cNvSpPr>
            <a:spLocks noGrp="1"/>
          </p:cNvSpPr>
          <p:nvPr>
            <p:ph idx="1"/>
          </p:nvPr>
        </p:nvSpPr>
        <p:spPr>
          <a:xfrm>
            <a:off x="3869268" y="440871"/>
            <a:ext cx="7315200" cy="5894615"/>
          </a:xfrm>
        </p:spPr>
        <p:txBody>
          <a:bodyPr>
            <a:normAutofit/>
          </a:bodyPr>
          <a:lstStyle/>
          <a:p>
            <a:r>
              <a:rPr lang="es-ES" sz="2400" dirty="0" smtClean="0"/>
              <a:t>Ventajas:</a:t>
            </a:r>
          </a:p>
          <a:p>
            <a:pPr lvl="1"/>
            <a:r>
              <a:rPr lang="es-ES" sz="2000" dirty="0" smtClean="0"/>
              <a:t>Llevar </a:t>
            </a:r>
            <a:r>
              <a:rPr lang="es-ES" sz="2000" dirty="0"/>
              <a:t>el control de </a:t>
            </a:r>
            <a:r>
              <a:rPr lang="es-ES" sz="2000" dirty="0" smtClean="0"/>
              <a:t>usuarios (cuando </a:t>
            </a:r>
            <a:r>
              <a:rPr lang="es-ES" sz="2000" dirty="0"/>
              <a:t>aceptamos </a:t>
            </a:r>
            <a:r>
              <a:rPr lang="es-ES" sz="2000" dirty="0" smtClean="0"/>
              <a:t>la opción </a:t>
            </a:r>
            <a:r>
              <a:rPr lang="es-ES" sz="2000" dirty="0"/>
              <a:t>de guardar usuario y/o contraseña, esos datos se guardan en una </a:t>
            </a:r>
            <a:r>
              <a:rPr lang="es-ES" sz="2000" dirty="0" smtClean="0"/>
              <a:t>cookie)</a:t>
            </a:r>
          </a:p>
          <a:p>
            <a:pPr lvl="1"/>
            <a:r>
              <a:rPr lang="es-ES" sz="2000" dirty="0" smtClean="0"/>
              <a:t>Siempre </a:t>
            </a:r>
            <a:r>
              <a:rPr lang="es-ES" sz="2000" dirty="0"/>
              <a:t>debemos tener en cuenta que lo que se identifica en estos casos es </a:t>
            </a:r>
            <a:r>
              <a:rPr lang="es-ES" sz="2000" dirty="0" smtClean="0"/>
              <a:t>una conexión entre la PC y </a:t>
            </a:r>
            <a:r>
              <a:rPr lang="es-ES" sz="2000" dirty="0"/>
              <a:t>la página </a:t>
            </a:r>
            <a:r>
              <a:rPr lang="es-ES" sz="2000" dirty="0" smtClean="0"/>
              <a:t>Web</a:t>
            </a:r>
            <a:r>
              <a:rPr lang="es-ES" sz="2000" dirty="0"/>
              <a:t>.- </a:t>
            </a:r>
            <a:endParaRPr lang="es-ES" sz="2000" dirty="0" smtClean="0"/>
          </a:p>
          <a:p>
            <a:pPr lvl="1"/>
            <a:r>
              <a:rPr lang="es-ES" sz="2000" dirty="0" smtClean="0"/>
              <a:t>Guardar </a:t>
            </a:r>
            <a:r>
              <a:rPr lang="es-ES" sz="2000" dirty="0"/>
              <a:t>opciones de diseño: Las opciones de diseño (colores de fondo</a:t>
            </a:r>
            <a:r>
              <a:rPr lang="es-ES" sz="2000" dirty="0" smtClean="0"/>
              <a:t>, sonidos</a:t>
            </a:r>
            <a:r>
              <a:rPr lang="es-ES" sz="2000" dirty="0"/>
              <a:t>, opciones de la web</a:t>
            </a:r>
            <a:r>
              <a:rPr lang="es-ES" sz="2000" dirty="0" smtClean="0"/>
              <a:t>).</a:t>
            </a:r>
            <a:endParaRPr lang="es-MX" sz="2000" dirty="0" smtClean="0"/>
          </a:p>
          <a:p>
            <a:pPr lvl="1"/>
            <a:r>
              <a:rPr lang="es-ES" sz="2000" dirty="0" smtClean="0"/>
              <a:t>Información </a:t>
            </a:r>
            <a:r>
              <a:rPr lang="es-ES" sz="2000" dirty="0"/>
              <a:t>de costumbres de </a:t>
            </a:r>
            <a:r>
              <a:rPr lang="es-ES" sz="2000" dirty="0" smtClean="0"/>
              <a:t>navegación</a:t>
            </a:r>
          </a:p>
          <a:p>
            <a:pPr marL="128016" lvl="1" indent="0">
              <a:buNone/>
            </a:pPr>
            <a:r>
              <a:rPr lang="es-ES" sz="2000" dirty="0" smtClean="0"/>
              <a:t>Desventajas:</a:t>
            </a:r>
          </a:p>
          <a:p>
            <a:pPr lvl="1"/>
            <a:r>
              <a:rPr lang="es-ES" sz="2000" dirty="0" smtClean="0"/>
              <a:t>Poner </a:t>
            </a:r>
            <a:r>
              <a:rPr lang="es-ES" sz="2000" dirty="0"/>
              <a:t>nuestras claves a disposición de otros </a:t>
            </a:r>
            <a:r>
              <a:rPr lang="es-ES" sz="2000" dirty="0" smtClean="0"/>
              <a:t>usuarios (cookies </a:t>
            </a:r>
            <a:r>
              <a:rPr lang="es-ES" sz="2000" dirty="0"/>
              <a:t>no identifican a personas, sino a cuentas de </a:t>
            </a:r>
            <a:r>
              <a:rPr lang="es-ES" sz="2000" dirty="0" smtClean="0"/>
              <a:t>usuarios). Cualquiera </a:t>
            </a:r>
            <a:r>
              <a:rPr lang="es-ES" sz="2000" dirty="0"/>
              <a:t>que utilice nuestra cuenta de usuario tiene acceso a </a:t>
            </a:r>
            <a:r>
              <a:rPr lang="es-ES" sz="2000" dirty="0" smtClean="0"/>
              <a:t>las diferentes </a:t>
            </a:r>
            <a:r>
              <a:rPr lang="es-ES" sz="2000" dirty="0"/>
              <a:t>configuraciones, nombre de usuario y contraseña que </a:t>
            </a:r>
            <a:r>
              <a:rPr lang="es-ES" sz="2000" dirty="0" smtClean="0"/>
              <a:t>tengamos almacenados </a:t>
            </a:r>
            <a:r>
              <a:rPr lang="es-ES" sz="2000" dirty="0"/>
              <a:t>en cookies</a:t>
            </a:r>
            <a:r>
              <a:rPr lang="es-ES" sz="2000" dirty="0" smtClean="0"/>
              <a:t>.-</a:t>
            </a:r>
          </a:p>
          <a:p>
            <a:pPr lvl="1"/>
            <a:r>
              <a:rPr lang="es-ES" sz="2000" dirty="0" smtClean="0"/>
              <a:t>Ocupación </a:t>
            </a:r>
            <a:r>
              <a:rPr lang="es-ES" sz="2000" dirty="0"/>
              <a:t>de espacio en </a:t>
            </a:r>
            <a:r>
              <a:rPr lang="es-ES" sz="2000" dirty="0" smtClean="0"/>
              <a:t>disco</a:t>
            </a:r>
          </a:p>
          <a:p>
            <a:pPr lvl="1"/>
            <a:r>
              <a:rPr lang="es-ES" sz="2000" dirty="0" smtClean="0"/>
              <a:t>Robo </a:t>
            </a:r>
            <a:r>
              <a:rPr lang="es-ES" sz="2000" dirty="0"/>
              <a:t>de </a:t>
            </a:r>
            <a:r>
              <a:rPr lang="es-ES" sz="2000" dirty="0" smtClean="0"/>
              <a:t>cookies</a:t>
            </a:r>
          </a:p>
          <a:p>
            <a:endParaRPr lang="es-MX" sz="2400" dirty="0"/>
          </a:p>
        </p:txBody>
      </p:sp>
    </p:spTree>
    <p:extLst>
      <p:ext uri="{BB962C8B-B14F-4D97-AF65-F5344CB8AC3E}">
        <p14:creationId xmlns:p14="http://schemas.microsoft.com/office/powerpoint/2010/main" val="35747742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Robo de cookies</a:t>
            </a:r>
            <a:endParaRPr lang="es-MX" dirty="0"/>
          </a:p>
        </p:txBody>
      </p:sp>
      <p:sp>
        <p:nvSpPr>
          <p:cNvPr id="3" name="Marcador de contenido 2"/>
          <p:cNvSpPr>
            <a:spLocks noGrp="1"/>
          </p:cNvSpPr>
          <p:nvPr>
            <p:ph idx="1"/>
          </p:nvPr>
        </p:nvSpPr>
        <p:spPr>
          <a:xfrm>
            <a:off x="3755571" y="864108"/>
            <a:ext cx="7428897" cy="5879592"/>
          </a:xfrm>
        </p:spPr>
        <p:txBody>
          <a:bodyPr>
            <a:noAutofit/>
          </a:bodyPr>
          <a:lstStyle/>
          <a:p>
            <a:pPr marL="0" lvl="0" indent="0">
              <a:lnSpc>
                <a:spcPct val="100000"/>
              </a:lnSpc>
              <a:spcBef>
                <a:spcPts val="0"/>
              </a:spcBef>
              <a:spcAft>
                <a:spcPts val="0"/>
              </a:spcAft>
              <a:buClrTx/>
              <a:buSzTx/>
              <a:buNone/>
              <a:defRPr/>
            </a:pPr>
            <a:r>
              <a:rPr lang="es-ES" sz="1300" dirty="0" smtClean="0"/>
              <a:t>Las </a:t>
            </a:r>
            <a:r>
              <a:rPr lang="es-ES" sz="1300" dirty="0"/>
              <a:t>cookies, en teoría, se envían desde el servidor </a:t>
            </a:r>
            <a:r>
              <a:rPr lang="es-ES" sz="1300" dirty="0" smtClean="0"/>
              <a:t>a la PC del </a:t>
            </a:r>
            <a:r>
              <a:rPr lang="es-ES" sz="1300" dirty="0"/>
              <a:t>usuario viceversa, y dado el tipo de información que contienen, sus datos no deberían ser accesibles desde otros ordenadores, pero si utilizamos sesiones sobre HTTP pueden ser visibles para otros ordenadores que utilicen algún sistema de escucha de tráfico en la red.</a:t>
            </a:r>
          </a:p>
          <a:p>
            <a:pPr marL="0" lvl="0" indent="0">
              <a:lnSpc>
                <a:spcPct val="100000"/>
              </a:lnSpc>
              <a:spcBef>
                <a:spcPts val="0"/>
              </a:spcBef>
              <a:spcAft>
                <a:spcPts val="0"/>
              </a:spcAft>
              <a:buClrTx/>
              <a:buSzTx/>
              <a:buNone/>
              <a:defRPr/>
            </a:pPr>
            <a:r>
              <a:rPr lang="es-ES" sz="1300" dirty="0"/>
              <a:t>Este problema se soluciona </a:t>
            </a:r>
            <a:r>
              <a:rPr lang="es-ES" sz="1300" dirty="0" smtClean="0"/>
              <a:t>utilizando </a:t>
            </a:r>
            <a:r>
              <a:rPr lang="es-ES" sz="1300" dirty="0"/>
              <a:t>sesiones HTTPS (sesiones seguras), en cuyo caso el contenido de las cookies es encriptado para su tráfico entre el usuario y el servidor . </a:t>
            </a:r>
            <a:endParaRPr lang="es-ES" sz="1300" dirty="0" smtClean="0"/>
          </a:p>
          <a:p>
            <a:pPr marL="0" lvl="0" indent="0">
              <a:lnSpc>
                <a:spcPct val="100000"/>
              </a:lnSpc>
              <a:spcBef>
                <a:spcPts val="0"/>
              </a:spcBef>
              <a:spcAft>
                <a:spcPts val="0"/>
              </a:spcAft>
              <a:buClrTx/>
              <a:buSzTx/>
              <a:buNone/>
              <a:defRPr/>
            </a:pPr>
            <a:r>
              <a:rPr lang="es-ES" sz="1300" dirty="0" smtClean="0"/>
              <a:t>Robo </a:t>
            </a:r>
            <a:r>
              <a:rPr lang="es-ES" sz="1300" dirty="0"/>
              <a:t>de cookies.- Mediante código insertado en una sesión sobre HTML es posible, si en ese momento la cookie está accesible, enviar los datos de ésta a un tercero. Esto hace que ese tercero pueda acceder a la página correspondiente a la cookie a la que se ha tenido acceso utilizando los datos de usuario y contraseña del usuario al que realmente pertenece dicha cookie </a:t>
            </a:r>
            <a:endParaRPr lang="es-ES" sz="1300" dirty="0" smtClean="0"/>
          </a:p>
          <a:p>
            <a:pPr marL="0" lvl="0" indent="0">
              <a:lnSpc>
                <a:spcPct val="100000"/>
              </a:lnSpc>
              <a:spcBef>
                <a:spcPts val="0"/>
              </a:spcBef>
              <a:spcAft>
                <a:spcPts val="0"/>
              </a:spcAft>
              <a:buClrTx/>
              <a:buSzTx/>
              <a:buNone/>
              <a:defRPr/>
            </a:pPr>
            <a:r>
              <a:rPr lang="es-ES" sz="1300" dirty="0" smtClean="0"/>
              <a:t>Falsificación </a:t>
            </a:r>
            <a:r>
              <a:rPr lang="es-ES" sz="1300" dirty="0"/>
              <a:t>de cookies: Aunque las cookies se deben almacenar y enviar de vuelta al servidor sin modificar, un atacante podría modificar el valor de las cookies antes de devolverlas. Esto es especialmente grave en aquellas páginas que utilicen las cookies para guardar datos tales como importes de compras, pero ese sistema hace ya bastante tiempo que no se utiliza, ya que dado este problema las web que se dedican a la venta online guardan estos datos directamente en sus servidores.- </a:t>
            </a:r>
            <a:endParaRPr lang="es-ES" sz="1300" dirty="0" smtClean="0"/>
          </a:p>
          <a:p>
            <a:pPr marL="0" lvl="0" indent="0">
              <a:lnSpc>
                <a:spcPct val="100000"/>
              </a:lnSpc>
              <a:spcBef>
                <a:spcPts val="0"/>
              </a:spcBef>
              <a:spcAft>
                <a:spcPts val="0"/>
              </a:spcAft>
              <a:buClrTx/>
              <a:buSzTx/>
              <a:buNone/>
              <a:defRPr/>
            </a:pPr>
            <a:r>
              <a:rPr lang="es-ES" sz="1300" dirty="0" smtClean="0"/>
              <a:t>Cookies </a:t>
            </a:r>
            <a:r>
              <a:rPr lang="es-ES" sz="1300" dirty="0"/>
              <a:t>entre </a:t>
            </a:r>
            <a:r>
              <a:rPr lang="es-ES" sz="1300" dirty="0" err="1"/>
              <a:t>sites</a:t>
            </a:r>
            <a:r>
              <a:rPr lang="es-ES" sz="1300" dirty="0"/>
              <a:t> (</a:t>
            </a:r>
            <a:r>
              <a:rPr lang="es-ES" sz="1300" dirty="0" err="1"/>
              <a:t>cross-site</a:t>
            </a:r>
            <a:r>
              <a:rPr lang="es-ES" sz="1300" dirty="0"/>
              <a:t> </a:t>
            </a:r>
            <a:r>
              <a:rPr lang="es-ES" sz="1300" dirty="0" err="1"/>
              <a:t>cooking</a:t>
            </a:r>
            <a:r>
              <a:rPr lang="es-ES" sz="1300" dirty="0"/>
              <a:t>):Cada sitio debe tener sus propias cookies, de forma que un sitio no tenga posibilidad de modificar o definir cookies de otro sitio como beta.com. Las vulnerabilidades de </a:t>
            </a:r>
            <a:r>
              <a:rPr lang="es-ES" sz="1300" dirty="0" err="1"/>
              <a:t>cross-site</a:t>
            </a:r>
            <a:r>
              <a:rPr lang="es-ES" sz="1300" dirty="0"/>
              <a:t> </a:t>
            </a:r>
            <a:r>
              <a:rPr lang="es-ES" sz="1300" dirty="0" err="1"/>
              <a:t>cooking</a:t>
            </a:r>
            <a:r>
              <a:rPr lang="es-ES" sz="1300" dirty="0"/>
              <a:t> de los navegadores permiten a sitios maliciosos romper esta regla. Esto es similar a la falsificación de cookies, pero el atacante se aprovecha de usuarios no malintencionados con navegadores vulnerables, en vez de atacar el sitio web directamente. El objetivo de estos ataques puede ser realizar un robo de sesión en un sitio web, es decir, acceder a una página web aprovechando la identificación de otro usuario de esa página y los privilegios que pudiera tener. </a:t>
            </a:r>
            <a:endParaRPr lang="es-ES" sz="1300" dirty="0" smtClean="0"/>
          </a:p>
          <a:p>
            <a:pPr marL="0" lvl="0" indent="0">
              <a:lnSpc>
                <a:spcPct val="100000"/>
              </a:lnSpc>
              <a:spcBef>
                <a:spcPts val="0"/>
              </a:spcBef>
              <a:spcAft>
                <a:spcPts val="0"/>
              </a:spcAft>
              <a:buClrTx/>
              <a:buSzTx/>
              <a:buNone/>
              <a:defRPr/>
            </a:pPr>
            <a:r>
              <a:rPr lang="es-ES" sz="1300" dirty="0" smtClean="0"/>
              <a:t>Para </a:t>
            </a:r>
            <a:r>
              <a:rPr lang="es-ES" sz="1300" dirty="0"/>
              <a:t>poder combatir o aminorar las desventajas podemos aplicar estos consejos de seguridad con las cookies:- Eliminar las cookies de nuestro ordenador de vez en cuando.- En sitios web que requieran iniciar sesión acostumbrarnos a cerrarla al salir de ellos.- En páginas que puedan contener información sensible no utilizar nunca la opción de recordar nombre de usuario y contraseña.- Guardar sólo las cookies de aquellos sitios que sean de confianza o que entremos muy a menudo.</a:t>
            </a:r>
            <a:endParaRPr lang="es-MX" sz="1300" dirty="0"/>
          </a:p>
          <a:p>
            <a:endParaRPr lang="es-MX" sz="1300" dirty="0"/>
          </a:p>
        </p:txBody>
      </p:sp>
      <p:sp>
        <p:nvSpPr>
          <p:cNvPr id="4" name="Llamada ovalada 3"/>
          <p:cNvSpPr/>
          <p:nvPr/>
        </p:nvSpPr>
        <p:spPr>
          <a:xfrm>
            <a:off x="5273964" y="267855"/>
            <a:ext cx="6714835" cy="151476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dirty="0" smtClean="0"/>
          </a:p>
          <a:p>
            <a:pPr algn="ctr"/>
            <a:r>
              <a:rPr lang="es-ES" sz="1400" dirty="0" smtClean="0"/>
              <a:t>Que </a:t>
            </a:r>
            <a:r>
              <a:rPr lang="es-ES" sz="1400" dirty="0"/>
              <a:t>una cookie no contenga datos que nos puedan identificar personalmente no quiere decir que no contengan datos que puedan ser sensibles, tales como nombres de usuarios utilizados tanto en sesiones de Internet como en diferentes páginas web y sus respectivas contraseñas.</a:t>
            </a:r>
          </a:p>
          <a:p>
            <a:pPr algn="ctr"/>
            <a:endParaRPr lang="es-MX" dirty="0"/>
          </a:p>
        </p:txBody>
      </p:sp>
    </p:spTree>
    <p:extLst>
      <p:ext uri="{BB962C8B-B14F-4D97-AF65-F5344CB8AC3E}">
        <p14:creationId xmlns:p14="http://schemas.microsoft.com/office/powerpoint/2010/main" val="3247738214"/>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SESSION </a:t>
            </a:r>
            <a:r>
              <a:rPr lang="es-ES" dirty="0" smtClean="0"/>
              <a:t>vs COOKIES </a:t>
            </a:r>
            <a:endParaRPr lang="es-MX" dirty="0"/>
          </a:p>
        </p:txBody>
      </p:sp>
      <p:sp>
        <p:nvSpPr>
          <p:cNvPr id="3" name="Marcador de contenido 2"/>
          <p:cNvSpPr>
            <a:spLocks noGrp="1"/>
          </p:cNvSpPr>
          <p:nvPr>
            <p:ph sz="half" idx="1"/>
          </p:nvPr>
        </p:nvSpPr>
        <p:spPr/>
        <p:txBody>
          <a:bodyPr>
            <a:normAutofit/>
          </a:bodyPr>
          <a:lstStyle/>
          <a:p>
            <a:pPr marL="457200" indent="-457200">
              <a:buFont typeface="+mj-lt"/>
              <a:buAutoNum type="arabicPeriod"/>
            </a:pPr>
            <a:r>
              <a:rPr lang="es-ES" dirty="0" smtClean="0"/>
              <a:t>La </a:t>
            </a:r>
            <a:r>
              <a:rPr lang="es-ES" dirty="0"/>
              <a:t>información que teníamos "guardada" al salir de </a:t>
            </a:r>
            <a:r>
              <a:rPr lang="es-ES" dirty="0" smtClean="0"/>
              <a:t>esa página </a:t>
            </a:r>
            <a:r>
              <a:rPr lang="es-ES" dirty="0"/>
              <a:t>se borra y no la podemos </a:t>
            </a:r>
            <a:r>
              <a:rPr lang="es-ES" dirty="0" smtClean="0"/>
              <a:t>recuperar.</a:t>
            </a:r>
          </a:p>
          <a:p>
            <a:pPr marL="457200" indent="-457200">
              <a:buFont typeface="+mj-lt"/>
              <a:buAutoNum type="arabicPeriod"/>
            </a:pPr>
            <a:r>
              <a:rPr lang="es-ES" dirty="0" smtClean="0"/>
              <a:t>Se </a:t>
            </a:r>
            <a:r>
              <a:rPr lang="es-ES" dirty="0"/>
              <a:t>guardan en el servidor en un archivo </a:t>
            </a:r>
            <a:r>
              <a:rPr lang="es-ES" dirty="0" smtClean="0"/>
              <a:t>físico.</a:t>
            </a:r>
          </a:p>
          <a:p>
            <a:pPr marL="457200" indent="-457200">
              <a:buFont typeface="+mj-lt"/>
              <a:buAutoNum type="arabicPeriod"/>
            </a:pPr>
            <a:r>
              <a:rPr lang="es-ES" dirty="0"/>
              <a:t>Las </a:t>
            </a:r>
            <a:r>
              <a:rPr lang="es-ES" dirty="0" err="1" smtClean="0"/>
              <a:t>sessiones</a:t>
            </a:r>
            <a:r>
              <a:rPr lang="es-ES" dirty="0" smtClean="0"/>
              <a:t> no puede </a:t>
            </a:r>
            <a:r>
              <a:rPr lang="es-ES" dirty="0"/>
              <a:t>ser modificadas por los </a:t>
            </a:r>
            <a:r>
              <a:rPr lang="es-ES" dirty="0" smtClean="0"/>
              <a:t>usuarios. </a:t>
            </a:r>
          </a:p>
          <a:p>
            <a:pPr marL="457200" indent="-457200">
              <a:buFont typeface="+mj-lt"/>
              <a:buAutoNum type="arabicPeriod"/>
            </a:pPr>
            <a:r>
              <a:rPr lang="es-ES" dirty="0"/>
              <a:t>Las </a:t>
            </a:r>
            <a:r>
              <a:rPr lang="es-ES" dirty="0" err="1"/>
              <a:t>session</a:t>
            </a:r>
            <a:r>
              <a:rPr lang="es-ES" dirty="0"/>
              <a:t> desaparecen en cuanto se cierra el </a:t>
            </a:r>
            <a:r>
              <a:rPr lang="es-ES" dirty="0" smtClean="0"/>
              <a:t>navegador.</a:t>
            </a:r>
          </a:p>
        </p:txBody>
      </p:sp>
      <p:sp>
        <p:nvSpPr>
          <p:cNvPr id="4" name="Marcador de contenido 3"/>
          <p:cNvSpPr>
            <a:spLocks noGrp="1"/>
          </p:cNvSpPr>
          <p:nvPr>
            <p:ph sz="half" idx="2"/>
          </p:nvPr>
        </p:nvSpPr>
        <p:spPr/>
        <p:txBody>
          <a:bodyPr>
            <a:normAutofit/>
          </a:bodyPr>
          <a:lstStyle/>
          <a:p>
            <a:pPr marL="457200" indent="-457200">
              <a:buFont typeface="+mj-lt"/>
              <a:buAutoNum type="arabicPeriod"/>
            </a:pPr>
            <a:r>
              <a:rPr lang="es-ES" dirty="0"/>
              <a:t>La información que teníamos "guardada" al salir de esa página </a:t>
            </a:r>
            <a:r>
              <a:rPr lang="es-ES" dirty="0" smtClean="0"/>
              <a:t>no se </a:t>
            </a:r>
            <a:r>
              <a:rPr lang="es-ES" dirty="0"/>
              <a:t>borra y no la podemos recuperar.</a:t>
            </a:r>
          </a:p>
          <a:p>
            <a:pPr marL="457200" indent="-457200">
              <a:buFont typeface="+mj-lt"/>
              <a:buAutoNum type="arabicPeriod"/>
            </a:pPr>
            <a:r>
              <a:rPr lang="es-ES" dirty="0" smtClean="0"/>
              <a:t>Se </a:t>
            </a:r>
            <a:r>
              <a:rPr lang="es-ES" dirty="0"/>
              <a:t>guardan en </a:t>
            </a:r>
            <a:r>
              <a:rPr lang="es-ES" dirty="0" smtClean="0"/>
              <a:t>la PC del usuario y son </a:t>
            </a:r>
            <a:r>
              <a:rPr lang="es-ES" dirty="0"/>
              <a:t>muy sencillas de </a:t>
            </a:r>
            <a:r>
              <a:rPr lang="es-ES" dirty="0" smtClean="0"/>
              <a:t>editar.</a:t>
            </a:r>
            <a:r>
              <a:rPr lang="es-ES" dirty="0"/>
              <a:t> </a:t>
            </a:r>
            <a:endParaRPr lang="es-ES" dirty="0" smtClean="0"/>
          </a:p>
          <a:p>
            <a:pPr marL="457200" indent="-457200">
              <a:buFont typeface="+mj-lt"/>
              <a:buAutoNum type="arabicPeriod"/>
            </a:pPr>
            <a:r>
              <a:rPr lang="es-ES" dirty="0"/>
              <a:t>Las cookies pueden ser modificadas por los </a:t>
            </a:r>
            <a:r>
              <a:rPr lang="es-ES" dirty="0" smtClean="0"/>
              <a:t>usuarios.</a:t>
            </a:r>
          </a:p>
          <a:p>
            <a:pPr marL="457200" indent="-457200">
              <a:buFont typeface="+mj-lt"/>
              <a:buAutoNum type="arabicPeriod"/>
            </a:pPr>
            <a:r>
              <a:rPr lang="es-ES" dirty="0" smtClean="0"/>
              <a:t>Las </a:t>
            </a:r>
            <a:r>
              <a:rPr lang="es-ES" dirty="0"/>
              <a:t>cookies permanecen hasta que pase un tiempo </a:t>
            </a:r>
            <a:r>
              <a:rPr lang="es-ES" dirty="0" smtClean="0"/>
              <a:t>predefinido.</a:t>
            </a:r>
            <a:endParaRPr lang="es-ES" dirty="0"/>
          </a:p>
          <a:p>
            <a:endParaRPr lang="es-MX" dirty="0"/>
          </a:p>
        </p:txBody>
      </p:sp>
    </p:spTree>
    <p:extLst>
      <p:ext uri="{BB962C8B-B14F-4D97-AF65-F5344CB8AC3E}">
        <p14:creationId xmlns:p14="http://schemas.microsoft.com/office/powerpoint/2010/main" val="144559625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fade">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fade">
                                      <p:cBhvr>
                                        <p:cTn id="32" dur="500"/>
                                        <p:tgtEl>
                                          <p:spTgt spid="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fade">
                                      <p:cBhvr>
                                        <p:cTn id="37" dur="500"/>
                                        <p:tgtEl>
                                          <p:spTgt spid="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fade">
                                      <p:cBhvr>
                                        <p:cTn id="4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theme/theme1.xml><?xml version="1.0" encoding="utf-8"?>
<a:theme xmlns:a="http://schemas.openxmlformats.org/drawingml/2006/main" name="Marco">
  <a:themeElements>
    <a:clrScheme name="Marco">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Marco">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rc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5306E0D7F34A5F4F9820021D3770E7C4" ma:contentTypeVersion="" ma:contentTypeDescription="Crear nuevo documento." ma:contentTypeScope="" ma:versionID="d0d4f57479adb5222a067118fb844e77">
  <xsd:schema xmlns:xsd="http://www.w3.org/2001/XMLSchema" xmlns:xs="http://www.w3.org/2001/XMLSchema" xmlns:p="http://schemas.microsoft.com/office/2006/metadata/properties" xmlns:ns2="2C505262-19E8-4DBF-8534-19BD4981F7D2" targetNamespace="http://schemas.microsoft.com/office/2006/metadata/properties" ma:root="true" ma:fieldsID="de2125d2b31dd25aa6d164a89ea78854" ns2:_="">
    <xsd:import namespace="2C505262-19E8-4DBF-8534-19BD4981F7D2"/>
    <xsd:element name="properties">
      <xsd:complexType>
        <xsd:sequence>
          <xsd:element name="documentManagement">
            <xsd:complexType>
              <xsd:all>
                <xsd:element ref="ns2:Categor_x00ed_a" minOccurs="0"/>
                <xsd:element ref="ns2:Lista_x0020_de_x0020_Categor_x00ed_a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505262-19E8-4DBF-8534-19BD4981F7D2" elementFormDefault="qualified">
    <xsd:import namespace="http://schemas.microsoft.com/office/2006/documentManagement/types"/>
    <xsd:import namespace="http://schemas.microsoft.com/office/infopath/2007/PartnerControls"/>
    <xsd:element name="Categor_x00ed_a" ma:index="8" nillable="true" ma:displayName="Categoría" ma:internalName="Categor_x00ed_a">
      <xsd:simpleType>
        <xsd:restriction base="dms:Text">
          <xsd:maxLength value="255"/>
        </xsd:restriction>
      </xsd:simpleType>
    </xsd:element>
    <xsd:element name="Lista_x0020_de_x0020_Categor_x00ed_as" ma:index="9" nillable="true" ma:displayName="Lista de Categorías" ma:list="{2C505262-19E8-4DBF-8534-19BD4981F7D2}" ma:internalName="Lista_x0020_de_x0020_Categor_x00ed_as" ma:showField="Categor_x00ed_a">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ista_x0020_de_x0020_Categor_x00ed_as xmlns="2C505262-19E8-4DBF-8534-19BD4981F7D2" xsi:nil="true"/>
    <Categor_x00ed_a xmlns="2C505262-19E8-4DBF-8534-19BD4981F7D2">Clase1022</Categor_x00ed_a>
  </documentManagement>
</p:properties>
</file>

<file path=customXml/itemProps1.xml><?xml version="1.0" encoding="utf-8"?>
<ds:datastoreItem xmlns:ds="http://schemas.openxmlformats.org/officeDocument/2006/customXml" ds:itemID="{E0D3CE50-C507-400D-918A-1634CA4213D5}"/>
</file>

<file path=customXml/itemProps2.xml><?xml version="1.0" encoding="utf-8"?>
<ds:datastoreItem xmlns:ds="http://schemas.openxmlformats.org/officeDocument/2006/customXml" ds:itemID="{1D5584C8-8B27-4EDC-BD80-261C67BDC425}"/>
</file>

<file path=customXml/itemProps3.xml><?xml version="1.0" encoding="utf-8"?>
<ds:datastoreItem xmlns:ds="http://schemas.openxmlformats.org/officeDocument/2006/customXml" ds:itemID="{9C47A1C7-DBC1-49C4-99C8-166F24525A41}"/>
</file>

<file path=docProps/app.xml><?xml version="1.0" encoding="utf-8"?>
<Properties xmlns="http://schemas.openxmlformats.org/officeDocument/2006/extended-properties" xmlns:vt="http://schemas.openxmlformats.org/officeDocument/2006/docPropsVTypes">
  <Template>TM03457475[[fn=Marco]]</Template>
  <TotalTime>1154</TotalTime>
  <Words>1958</Words>
  <Application>Microsoft Office PowerPoint</Application>
  <PresentationFormat>Panorámica</PresentationFormat>
  <Paragraphs>67</Paragraphs>
  <Slides>8</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Calibri</vt:lpstr>
      <vt:lpstr>Corbel</vt:lpstr>
      <vt:lpstr>Wingdings</vt:lpstr>
      <vt:lpstr>Wingdings 2</vt:lpstr>
      <vt:lpstr>Marco</vt:lpstr>
      <vt:lpstr>Introducción a las variables Application, Session y COOKIES </vt:lpstr>
      <vt:lpstr>objetos Application, Session y COOKIES </vt:lpstr>
      <vt:lpstr>Session</vt:lpstr>
      <vt:lpstr>Ventajas y Desventajas </vt:lpstr>
      <vt:lpstr>COOKIES</vt:lpstr>
      <vt:lpstr>Ventajas y Desventajas </vt:lpstr>
      <vt:lpstr>Robo de cookies</vt:lpstr>
      <vt:lpstr>SESSION vs COOKIES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las variables Application, Session y COOKIES</dc:title>
  <dc:creator>ANA LIDIA FRANZONI VELAZQUEZ</dc:creator>
  <cp:lastModifiedBy>ANA LIDIA FRANZONI VELAZQUEZ</cp:lastModifiedBy>
  <cp:revision>11</cp:revision>
  <dcterms:created xsi:type="dcterms:W3CDTF">2017-03-14T14:08:57Z</dcterms:created>
  <dcterms:modified xsi:type="dcterms:W3CDTF">2019-10-22T04:30:43Z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0x0101005306E0D7F34A5F4F9820021D3770E7C4</vt:lpwstr>
  </property>
</Properties>
</file>