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73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728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80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37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86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08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6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80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1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6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46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9177-0E08-49F0-9D43-1029E292AB77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C11E-0893-4E3E-AA29-77B7BCA2A4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818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HTML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MX" dirty="0" smtClean="0"/>
              <a:t>@</a:t>
            </a:r>
            <a:r>
              <a:rPr lang="es-MX" dirty="0" err="1" smtClean="0"/>
              <a:t>anaFranzoni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7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Elementos HTML vacíos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elementos HTML sin contenido se denominan elementos vacíos.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br</a:t>
            </a:r>
            <a:r>
              <a:rPr lang="es-ES" dirty="0" smtClean="0"/>
              <a:t>&gt; es un elemento vacío sin una etiqueta de cierre (la etiqueta &lt;</a:t>
            </a:r>
            <a:r>
              <a:rPr lang="es-ES" dirty="0" err="1" smtClean="0"/>
              <a:t>br</a:t>
            </a:r>
            <a:r>
              <a:rPr lang="es-ES" dirty="0" smtClean="0"/>
              <a:t>&gt; define un salto de línea).</a:t>
            </a:r>
          </a:p>
          <a:p>
            <a:r>
              <a:rPr lang="es-ES" dirty="0" smtClean="0"/>
              <a:t>Los elementos vacíos pueden ser "cerrados" en la etiqueta de apertura como esto: &lt;</a:t>
            </a:r>
            <a:r>
              <a:rPr lang="es-ES" dirty="0" err="1" smtClean="0"/>
              <a:t>br</a:t>
            </a:r>
            <a:r>
              <a:rPr lang="es-ES" dirty="0" smtClean="0"/>
              <a:t> /&gt;.</a:t>
            </a:r>
          </a:p>
          <a:p>
            <a:r>
              <a:rPr lang="es-ES" dirty="0" smtClean="0"/>
              <a:t>HTML5 no requiere que los elementos vacíos se cierren. Pero si desea una validación más estricta, o si necesita hacer su documento legible por analizadores XML, debe cerrar todos los elementos HTML correctamente.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2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atributos proporcionan información adicional sobre elementos HTML.</a:t>
            </a:r>
          </a:p>
          <a:p>
            <a:r>
              <a:rPr lang="es-ES" dirty="0" smtClean="0"/>
              <a:t>Todos los elementos HTML pueden tener atributos</a:t>
            </a:r>
          </a:p>
          <a:p>
            <a:r>
              <a:rPr lang="es-ES" dirty="0" smtClean="0"/>
              <a:t>Los atributos siempre se especifican en la etiqueta de inicio</a:t>
            </a:r>
          </a:p>
          <a:p>
            <a:r>
              <a:rPr lang="es-ES" dirty="0" smtClean="0"/>
              <a:t>Los atributos normalmente vienen en pares nombre / valor como: </a:t>
            </a:r>
            <a:r>
              <a:rPr lang="es-ES" dirty="0" err="1" smtClean="0"/>
              <a:t>name</a:t>
            </a:r>
            <a:r>
              <a:rPr lang="es-ES" dirty="0" smtClean="0"/>
              <a:t> = "</a:t>
            </a:r>
            <a:r>
              <a:rPr lang="es-ES" dirty="0" err="1" smtClean="0"/>
              <a:t>value</a:t>
            </a:r>
            <a:r>
              <a:rPr lang="es-ES" dirty="0" smtClean="0"/>
              <a:t>“</a:t>
            </a:r>
          </a:p>
          <a:p>
            <a:pPr lvl="1"/>
            <a:r>
              <a:rPr lang="en-US" dirty="0" smtClean="0"/>
              <a:t>&lt;p style="</a:t>
            </a:r>
            <a:r>
              <a:rPr lang="en-US" dirty="0" err="1" smtClean="0"/>
              <a:t>color:red</a:t>
            </a:r>
            <a:r>
              <a:rPr lang="en-US" dirty="0" smtClean="0"/>
              <a:t>"&gt;I am a paragraph&lt;/p&gt;</a:t>
            </a:r>
          </a:p>
          <a:p>
            <a:pPr lvl="1"/>
            <a:r>
              <a:rPr lang="en-US" dirty="0" smtClean="0"/>
              <a:t>&lt;p title="I'm a tooltip"&gt; (</a:t>
            </a:r>
            <a:r>
              <a:rPr lang="en-US" dirty="0" err="1" smtClean="0"/>
              <a:t>si</a:t>
            </a:r>
            <a:r>
              <a:rPr lang="en-US" dirty="0" smtClean="0"/>
              <a:t> pones el mouse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se </a:t>
            </a:r>
            <a:r>
              <a:rPr lang="en-US" dirty="0" err="1" smtClean="0"/>
              <a:t>desplega</a:t>
            </a:r>
            <a:r>
              <a:rPr lang="en-US" dirty="0" smtClean="0"/>
              <a:t> el </a:t>
            </a:r>
            <a:r>
              <a:rPr lang="en-US" dirty="0" err="1" smtClean="0"/>
              <a:t>título</a:t>
            </a:r>
            <a:r>
              <a:rPr lang="en-US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58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Atributos utilizados con frecuencia en HTML:</a:t>
            </a:r>
          </a:p>
          <a:p>
            <a:pPr lvl="1"/>
            <a:r>
              <a:rPr lang="es-ES" dirty="0" err="1"/>
              <a:t>a</a:t>
            </a:r>
            <a:r>
              <a:rPr lang="es-ES" dirty="0" err="1" smtClean="0"/>
              <a:t>lt</a:t>
            </a:r>
            <a:r>
              <a:rPr lang="es-ES" dirty="0" smtClean="0"/>
              <a:t>: especifica un texto alternativo para una imagen, cuando no se puede mostrar la imagen</a:t>
            </a:r>
          </a:p>
          <a:p>
            <a:pPr lvl="1"/>
            <a:r>
              <a:rPr lang="es-ES" dirty="0" err="1" smtClean="0"/>
              <a:t>disabled</a:t>
            </a:r>
            <a:r>
              <a:rPr lang="es-ES" dirty="0" smtClean="0"/>
              <a:t>: especifica que un elemento de entrada debe estar deshabilitado</a:t>
            </a:r>
          </a:p>
          <a:p>
            <a:pPr lvl="1"/>
            <a:r>
              <a:rPr lang="es-ES" dirty="0" err="1"/>
              <a:t>h</a:t>
            </a:r>
            <a:r>
              <a:rPr lang="es-ES" dirty="0" err="1" smtClean="0"/>
              <a:t>ref</a:t>
            </a:r>
            <a:r>
              <a:rPr lang="es-ES" dirty="0" smtClean="0"/>
              <a:t>: especifica la dirección URL (dirección web) de un enlace</a:t>
            </a:r>
          </a:p>
          <a:p>
            <a:pPr lvl="1"/>
            <a:r>
              <a:rPr lang="es-ES" dirty="0"/>
              <a:t>i</a:t>
            </a:r>
            <a:r>
              <a:rPr lang="es-ES" dirty="0" smtClean="0"/>
              <a:t>d: especifica un identificador único para un elemento</a:t>
            </a:r>
          </a:p>
          <a:p>
            <a:pPr lvl="1"/>
            <a:r>
              <a:rPr lang="es-ES" dirty="0" err="1"/>
              <a:t>s</a:t>
            </a:r>
            <a:r>
              <a:rPr lang="es-ES" dirty="0" err="1" smtClean="0"/>
              <a:t>rc</a:t>
            </a:r>
            <a:r>
              <a:rPr lang="es-ES" dirty="0" smtClean="0"/>
              <a:t>: especifica la dirección URL (dirección web) de una imagen</a:t>
            </a:r>
          </a:p>
          <a:p>
            <a:pPr lvl="1"/>
            <a:r>
              <a:rPr lang="es-ES" dirty="0" err="1"/>
              <a:t>s</a:t>
            </a:r>
            <a:r>
              <a:rPr lang="es-ES" dirty="0" err="1" smtClean="0"/>
              <a:t>tyle</a:t>
            </a:r>
            <a:r>
              <a:rPr lang="es-ES" dirty="0" smtClean="0"/>
              <a:t>: especifica un estilo CSS en línea para un elemento</a:t>
            </a:r>
          </a:p>
          <a:p>
            <a:pPr lvl="1"/>
            <a:r>
              <a:rPr lang="es-ES" dirty="0" err="1"/>
              <a:t>t</a:t>
            </a:r>
            <a:r>
              <a:rPr lang="es-ES" dirty="0" err="1" smtClean="0"/>
              <a:t>itle</a:t>
            </a:r>
            <a:r>
              <a:rPr lang="es-ES" dirty="0" smtClean="0"/>
              <a:t>: especifica información adicional acerca de un elemento (se muestra como una sugerencia de herramienta.</a:t>
            </a:r>
          </a:p>
        </p:txBody>
      </p:sp>
    </p:spTree>
    <p:extLst>
      <p:ext uri="{BB962C8B-B14F-4D97-AF65-F5344CB8AC3E}">
        <p14:creationId xmlns:p14="http://schemas.microsoft.com/office/powerpoint/2010/main" val="32056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Notas: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elemento HTML &lt;pre&gt; define el texto </a:t>
            </a:r>
            <a:r>
              <a:rPr lang="es-ES" dirty="0" err="1" smtClean="0"/>
              <a:t>preformateado</a:t>
            </a:r>
            <a:r>
              <a:rPr lang="es-ES" dirty="0" smtClean="0"/>
              <a:t>.</a:t>
            </a:r>
          </a:p>
          <a:p>
            <a:r>
              <a:rPr lang="es-MX" dirty="0" smtClean="0"/>
              <a:t>&lt;</a:t>
            </a:r>
            <a:r>
              <a:rPr lang="es-MX" dirty="0" err="1" smtClean="0"/>
              <a:t>body</a:t>
            </a:r>
            <a:r>
              <a:rPr lang="es-MX" dirty="0" smtClean="0"/>
              <a:t> </a:t>
            </a:r>
            <a:r>
              <a:rPr lang="es-MX" dirty="0" err="1" smtClean="0"/>
              <a:t>style</a:t>
            </a:r>
            <a:r>
              <a:rPr lang="es-MX" dirty="0" smtClean="0"/>
              <a:t>="</a:t>
            </a:r>
            <a:r>
              <a:rPr lang="es-MX" dirty="0" err="1" smtClean="0"/>
              <a:t>background-color:powderblue</a:t>
            </a:r>
            <a:r>
              <a:rPr lang="es-MX" dirty="0" smtClean="0"/>
              <a:t>;"&gt;</a:t>
            </a:r>
          </a:p>
          <a:p>
            <a:r>
              <a:rPr lang="en-US" dirty="0" smtClean="0"/>
              <a:t>&lt;h1 style="</a:t>
            </a:r>
            <a:r>
              <a:rPr lang="en-US" dirty="0" err="1" smtClean="0"/>
              <a:t>color:blue</a:t>
            </a:r>
            <a:r>
              <a:rPr lang="en-US" dirty="0" smtClean="0"/>
              <a:t>;"&gt;This is a heading&lt;/h1&gt;</a:t>
            </a:r>
          </a:p>
          <a:p>
            <a:r>
              <a:rPr lang="en-US" dirty="0" smtClean="0"/>
              <a:t>&lt;h1 style="</a:t>
            </a:r>
            <a:r>
              <a:rPr lang="en-US" dirty="0" err="1" smtClean="0"/>
              <a:t>font-family:verdana</a:t>
            </a:r>
            <a:r>
              <a:rPr lang="en-US" dirty="0" smtClean="0"/>
              <a:t>;"&gt;This is a heading&lt;/h1&gt;</a:t>
            </a:r>
          </a:p>
          <a:p>
            <a:r>
              <a:rPr lang="en-US" dirty="0" smtClean="0"/>
              <a:t>&lt;h1 style="font-size:300%;"&gt;This is a heading&lt;/h1&gt;</a:t>
            </a:r>
          </a:p>
          <a:p>
            <a:r>
              <a:rPr lang="en-US" dirty="0" smtClean="0"/>
              <a:t>&lt;h1 style="</a:t>
            </a:r>
            <a:r>
              <a:rPr lang="en-US" dirty="0" err="1" smtClean="0"/>
              <a:t>text-align:center</a:t>
            </a:r>
            <a:r>
              <a:rPr lang="en-US" dirty="0" smtClean="0"/>
              <a:t>;"&gt;Centered Heading&lt;/h1&gt;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37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>
            <a:normAutofit/>
          </a:bodyPr>
          <a:lstStyle/>
          <a:p>
            <a:r>
              <a:rPr lang="es-MX" dirty="0" smtClean="0"/>
              <a:t>&lt;b&gt; - negritas </a:t>
            </a:r>
          </a:p>
          <a:p>
            <a:r>
              <a:rPr lang="es-MX" dirty="0" smtClean="0"/>
              <a:t>&lt;</a:t>
            </a:r>
            <a:r>
              <a:rPr lang="es-MX" dirty="0" err="1" smtClean="0"/>
              <a:t>strong</a:t>
            </a:r>
            <a:r>
              <a:rPr lang="es-MX" dirty="0" smtClean="0"/>
              <a:t>&gt; - negritas</a:t>
            </a:r>
          </a:p>
          <a:p>
            <a:r>
              <a:rPr lang="es-MX" dirty="0" smtClean="0"/>
              <a:t>&lt;i&gt; - Itálicas</a:t>
            </a:r>
          </a:p>
          <a:p>
            <a:r>
              <a:rPr lang="es-MX" dirty="0" smtClean="0"/>
              <a:t>&lt;</a:t>
            </a:r>
            <a:r>
              <a:rPr lang="es-MX" dirty="0" err="1" smtClean="0"/>
              <a:t>em</a:t>
            </a:r>
            <a:r>
              <a:rPr lang="es-MX" dirty="0" smtClean="0"/>
              <a:t>&gt; - itálicas</a:t>
            </a:r>
          </a:p>
          <a:p>
            <a:r>
              <a:rPr lang="es-MX" dirty="0" smtClean="0"/>
              <a:t>&lt;</a:t>
            </a:r>
            <a:r>
              <a:rPr lang="es-MX" dirty="0" err="1" smtClean="0"/>
              <a:t>mark</a:t>
            </a:r>
            <a:r>
              <a:rPr lang="es-MX" dirty="0" smtClean="0"/>
              <a:t>&gt; - </a:t>
            </a:r>
            <a:r>
              <a:rPr lang="es-MX" dirty="0" err="1" smtClean="0"/>
              <a:t>sobreado</a:t>
            </a:r>
            <a:r>
              <a:rPr lang="es-MX" dirty="0" smtClean="0"/>
              <a:t> </a:t>
            </a:r>
          </a:p>
          <a:p>
            <a:r>
              <a:rPr lang="es-MX" dirty="0" smtClean="0"/>
              <a:t>&lt;</a:t>
            </a:r>
            <a:r>
              <a:rPr lang="es-MX" dirty="0" err="1" smtClean="0"/>
              <a:t>small</a:t>
            </a:r>
            <a:r>
              <a:rPr lang="es-MX" dirty="0" smtClean="0"/>
              <a:t>&gt; - pequeño</a:t>
            </a:r>
          </a:p>
          <a:p>
            <a:r>
              <a:rPr lang="es-MX" dirty="0" smtClean="0"/>
              <a:t>&lt;del&gt; - tachado</a:t>
            </a:r>
          </a:p>
          <a:p>
            <a:r>
              <a:rPr lang="es-MX" dirty="0" smtClean="0"/>
              <a:t>&lt;</a:t>
            </a:r>
            <a:r>
              <a:rPr lang="es-MX" dirty="0" err="1" smtClean="0"/>
              <a:t>ins</a:t>
            </a:r>
            <a:r>
              <a:rPr lang="es-MX" dirty="0" smtClean="0"/>
              <a:t>&gt; - subrayado</a:t>
            </a:r>
          </a:p>
          <a:p>
            <a:r>
              <a:rPr lang="es-MX" dirty="0" smtClean="0"/>
              <a:t>&lt;sub&gt; - subíndice </a:t>
            </a:r>
          </a:p>
          <a:p>
            <a:r>
              <a:rPr lang="es-MX" dirty="0" smtClean="0"/>
              <a:t>&lt;</a:t>
            </a:r>
            <a:r>
              <a:rPr lang="es-MX" dirty="0" err="1" smtClean="0"/>
              <a:t>sup</a:t>
            </a:r>
            <a:r>
              <a:rPr lang="es-MX" dirty="0" smtClean="0"/>
              <a:t>&gt; - superíndice</a:t>
            </a:r>
            <a:endParaRPr lang="es-MX" dirty="0"/>
          </a:p>
          <a:p>
            <a:r>
              <a:rPr lang="es-MX" dirty="0" smtClean="0"/>
              <a:t>&lt;!-- </a:t>
            </a:r>
            <a:r>
              <a:rPr lang="es-MX" dirty="0" smtClean="0"/>
              <a:t>este es un comentario-- &gt;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838200" y="6176963"/>
            <a:ext cx="1135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Nota: Los navegadores muestran &lt;</a:t>
            </a:r>
            <a:r>
              <a:rPr lang="es-ES" sz="120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strong</a:t>
            </a:r>
            <a:r>
              <a:rPr lang="es-ES" sz="1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como &lt;b&gt; y &lt;</a:t>
            </a:r>
            <a:r>
              <a:rPr lang="es-ES" sz="120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</a:t>
            </a:r>
            <a:r>
              <a:rPr lang="es-ES" sz="1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como &lt;i&gt;. Sin embargo, hay una diferencia en el significado de estas etiquetas: &lt;b&gt; y &lt;i&gt; definen texto en negrita y en cursiva, pero &lt;</a:t>
            </a:r>
            <a:r>
              <a:rPr lang="es-ES" sz="120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strong</a:t>
            </a:r>
            <a:r>
              <a:rPr lang="es-ES" sz="1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y &lt;</a:t>
            </a:r>
            <a:r>
              <a:rPr lang="es-ES" sz="120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</a:t>
            </a:r>
            <a:r>
              <a:rPr lang="es-ES" sz="120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significan que el texto es "importante"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9720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Diseño HTML con CSS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CSS significa hojas de estilo en cascada (</a:t>
            </a:r>
            <a:r>
              <a:rPr lang="es-ES" dirty="0" err="1" smtClean="0"/>
              <a:t>Cascading</a:t>
            </a:r>
            <a:r>
              <a:rPr lang="es-ES" dirty="0" smtClean="0"/>
              <a:t> Style </a:t>
            </a:r>
            <a:r>
              <a:rPr lang="es-ES" dirty="0" err="1" smtClean="0"/>
              <a:t>Sheets</a:t>
            </a:r>
            <a:r>
              <a:rPr lang="es-ES" dirty="0" smtClean="0"/>
              <a:t>).</a:t>
            </a:r>
          </a:p>
          <a:p>
            <a:r>
              <a:rPr lang="es-ES" dirty="0" smtClean="0"/>
              <a:t>CSS describe cómo se muestran los elementos HTML en la pantalla, en el papel o en otros medios.</a:t>
            </a:r>
          </a:p>
          <a:p>
            <a:r>
              <a:rPr lang="es-ES" dirty="0" smtClean="0"/>
              <a:t>CSS ahorra mucho trabajo. Puede controlar el diseño de varias páginas web de una sola vez.</a:t>
            </a:r>
          </a:p>
          <a:p>
            <a:r>
              <a:rPr lang="es-ES" dirty="0" smtClean="0"/>
              <a:t>CSS se puede agregar a elementos HTML de 3 maneras:</a:t>
            </a:r>
          </a:p>
          <a:p>
            <a:pPr lvl="1"/>
            <a:r>
              <a:rPr lang="es-ES" dirty="0" err="1" smtClean="0"/>
              <a:t>Inline</a:t>
            </a:r>
            <a:r>
              <a:rPr lang="es-ES" dirty="0" smtClean="0"/>
              <a:t> - mediante el atributo de estilo en elementos HTML</a:t>
            </a:r>
          </a:p>
          <a:p>
            <a:pPr lvl="1"/>
            <a:r>
              <a:rPr lang="es-ES" dirty="0" smtClean="0"/>
              <a:t>Interno - mediante el uso de un elemento &lt;</a:t>
            </a:r>
            <a:r>
              <a:rPr lang="es-ES" dirty="0" err="1" smtClean="0"/>
              <a:t>style</a:t>
            </a:r>
            <a:r>
              <a:rPr lang="es-ES" dirty="0" smtClean="0"/>
              <a:t>&gt; en la sección &lt;head&gt;</a:t>
            </a:r>
          </a:p>
          <a:p>
            <a:pPr lvl="1"/>
            <a:r>
              <a:rPr lang="es-ES" dirty="0" smtClean="0"/>
              <a:t>Externo - mediante el uso de un archivo CSS externo</a:t>
            </a:r>
          </a:p>
        </p:txBody>
      </p:sp>
    </p:spTree>
    <p:extLst>
      <p:ext uri="{BB962C8B-B14F-4D97-AF65-F5344CB8AC3E}">
        <p14:creationId xmlns:p14="http://schemas.microsoft.com/office/powerpoint/2010/main" val="42419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interno CSS: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&lt;!DOCTYPE </a:t>
            </a:r>
            <a:r>
              <a:rPr lang="es-MX" dirty="0" err="1" smtClean="0"/>
              <a:t>html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&lt;</a:t>
            </a:r>
            <a:r>
              <a:rPr lang="es-MX" dirty="0" err="1" smtClean="0"/>
              <a:t>html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&lt;head&gt;</a:t>
            </a:r>
          </a:p>
          <a:p>
            <a:pPr marL="457200" lvl="1" indent="0">
              <a:buNone/>
            </a:pPr>
            <a:r>
              <a:rPr lang="es-MX" dirty="0" smtClean="0"/>
              <a:t>&lt;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</a:p>
          <a:p>
            <a:pPr marL="457200" lvl="1" indent="0">
              <a:buNone/>
            </a:pPr>
            <a:r>
              <a:rPr lang="es-MX" dirty="0" err="1" smtClean="0"/>
              <a:t>body</a:t>
            </a:r>
            <a:r>
              <a:rPr lang="es-MX" dirty="0" smtClean="0"/>
              <a:t> {</a:t>
            </a:r>
            <a:r>
              <a:rPr lang="es-MX" dirty="0" err="1" smtClean="0"/>
              <a:t>background</a:t>
            </a:r>
            <a:r>
              <a:rPr lang="es-MX" dirty="0" smtClean="0"/>
              <a:t>-color: </a:t>
            </a:r>
            <a:r>
              <a:rPr lang="es-MX" dirty="0" err="1" smtClean="0"/>
              <a:t>powderblue</a:t>
            </a:r>
            <a:r>
              <a:rPr lang="es-MX" dirty="0" smtClean="0"/>
              <a:t>;}</a:t>
            </a:r>
          </a:p>
          <a:p>
            <a:pPr marL="457200" lvl="1" indent="0">
              <a:buNone/>
            </a:pPr>
            <a:r>
              <a:rPr lang="es-MX" dirty="0" smtClean="0"/>
              <a:t>h1   {color: blue;}</a:t>
            </a:r>
          </a:p>
          <a:p>
            <a:pPr marL="457200" lvl="1" indent="0">
              <a:buNone/>
            </a:pPr>
            <a:r>
              <a:rPr lang="es-MX" dirty="0" smtClean="0"/>
              <a:t>p    {color: red;}</a:t>
            </a:r>
          </a:p>
          <a:p>
            <a:pPr marL="457200" lvl="1" indent="0">
              <a:buNone/>
            </a:pPr>
            <a:r>
              <a:rPr lang="es-MX" dirty="0" smtClean="0"/>
              <a:t>&lt;/</a:t>
            </a:r>
            <a:r>
              <a:rPr lang="es-MX" dirty="0" err="1" smtClean="0"/>
              <a:t>style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&lt;/head&gt;</a:t>
            </a:r>
          </a:p>
          <a:p>
            <a:pPr marL="0" indent="0">
              <a:buNone/>
            </a:pPr>
            <a:r>
              <a:rPr lang="es-MX" dirty="0" smtClean="0"/>
              <a:t>&lt;</a:t>
            </a:r>
            <a:r>
              <a:rPr lang="es-MX" dirty="0" err="1" smtClean="0"/>
              <a:t>body</a:t>
            </a:r>
            <a:r>
              <a:rPr lang="es-MX" dirty="0" smtClean="0"/>
              <a:t>&gt;</a:t>
            </a:r>
          </a:p>
          <a:p>
            <a:pPr marL="457200" lvl="1" indent="0">
              <a:buNone/>
            </a:pPr>
            <a:r>
              <a:rPr lang="es-MX" dirty="0" smtClean="0"/>
              <a:t>&lt;h1&gt;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heading</a:t>
            </a:r>
            <a:r>
              <a:rPr lang="es-MX" dirty="0" smtClean="0"/>
              <a:t>&lt;/h1&gt;</a:t>
            </a:r>
          </a:p>
          <a:p>
            <a:pPr marL="457200" lvl="1" indent="0">
              <a:buNone/>
            </a:pPr>
            <a:r>
              <a:rPr lang="es-MX" dirty="0" smtClean="0"/>
              <a:t>&lt;p&gt;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paragraph</a:t>
            </a:r>
            <a:r>
              <a:rPr lang="es-MX" dirty="0" smtClean="0"/>
              <a:t>.&lt;/p&gt;</a:t>
            </a:r>
          </a:p>
          <a:p>
            <a:pPr marL="0" indent="0">
              <a:buNone/>
            </a:pPr>
            <a:r>
              <a:rPr lang="es-MX" dirty="0" smtClean="0"/>
              <a:t>&lt;/</a:t>
            </a:r>
            <a:r>
              <a:rPr lang="es-MX" dirty="0" err="1" smtClean="0"/>
              <a:t>body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&lt;/</a:t>
            </a:r>
            <a:r>
              <a:rPr lang="es-MX" dirty="0" err="1" smtClean="0"/>
              <a:t>html</a:t>
            </a:r>
            <a:r>
              <a:rPr lang="es-MX" dirty="0" smtClean="0"/>
              <a:t>&gt;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93" y="1690688"/>
            <a:ext cx="3267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externo CSS: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  	&lt;link </a:t>
            </a:r>
            <a:r>
              <a:rPr lang="en-US" dirty="0" err="1" smtClean="0"/>
              <a:t>rel</a:t>
            </a:r>
            <a:r>
              <a:rPr lang="en-US" dirty="0" smtClean="0"/>
              <a:t>="stylesheet" </a:t>
            </a:r>
            <a:r>
              <a:rPr lang="en-US" dirty="0" err="1" smtClean="0"/>
              <a:t>href</a:t>
            </a:r>
            <a:r>
              <a:rPr lang="en-US" dirty="0" smtClean="0"/>
              <a:t>="styles.css"&gt;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457200" lvl="1" indent="0">
              <a:buNone/>
            </a:pPr>
            <a:r>
              <a:rPr lang="en-US" dirty="0" smtClean="0"/>
              <a:t>&lt;h1&gt;This is a heading&lt;/h1&gt;</a:t>
            </a:r>
          </a:p>
          <a:p>
            <a:pPr marL="457200" lvl="1" indent="0">
              <a:buNone/>
            </a:pPr>
            <a:r>
              <a:rPr lang="en-US" dirty="0" smtClean="0"/>
              <a:t>&lt;p&gt;This is a paragraph.&lt;/p&gt;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050" y="1690688"/>
            <a:ext cx="3267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HTML?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HTML </a:t>
            </a:r>
            <a:endParaRPr lang="es-ES" dirty="0" smtClean="0"/>
          </a:p>
          <a:p>
            <a:pPr lvl="1"/>
            <a:r>
              <a:rPr lang="es-ES" dirty="0" smtClean="0"/>
              <a:t>es </a:t>
            </a:r>
            <a:r>
              <a:rPr lang="es-ES" dirty="0" smtClean="0"/>
              <a:t>el lenguaje de marcado estándar para crear páginas Web</a:t>
            </a:r>
          </a:p>
          <a:p>
            <a:r>
              <a:rPr lang="es-ES" dirty="0" smtClean="0"/>
              <a:t>HTML </a:t>
            </a:r>
            <a:endParaRPr lang="es-ES" dirty="0" smtClean="0"/>
          </a:p>
          <a:p>
            <a:pPr lvl="1"/>
            <a:r>
              <a:rPr lang="es-ES" dirty="0" smtClean="0"/>
              <a:t>significa </a:t>
            </a:r>
            <a:r>
              <a:rPr lang="es-ES" dirty="0" err="1" smtClean="0"/>
              <a:t>Hyper</a:t>
            </a:r>
            <a:r>
              <a:rPr lang="es-ES" dirty="0" smtClean="0"/>
              <a:t> Text </a:t>
            </a:r>
            <a:r>
              <a:rPr lang="es-ES" dirty="0" err="1" smtClean="0"/>
              <a:t>Markup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endParaRPr lang="es-ES" dirty="0" smtClean="0"/>
          </a:p>
          <a:p>
            <a:r>
              <a:rPr lang="es-ES" dirty="0" smtClean="0"/>
              <a:t>HTML </a:t>
            </a:r>
            <a:endParaRPr lang="es-ES" dirty="0" smtClean="0"/>
          </a:p>
          <a:p>
            <a:pPr lvl="1"/>
            <a:r>
              <a:rPr lang="es-ES" dirty="0" smtClean="0"/>
              <a:t>describe </a:t>
            </a:r>
            <a:r>
              <a:rPr lang="es-ES" dirty="0" smtClean="0"/>
              <a:t>la estructura de las páginas web mediante marcado</a:t>
            </a:r>
          </a:p>
          <a:p>
            <a:r>
              <a:rPr lang="es-ES" dirty="0" smtClean="0"/>
              <a:t>Los elementos HTML son los bloques de construcción de las páginas HTML</a:t>
            </a:r>
          </a:p>
          <a:p>
            <a:r>
              <a:rPr lang="es-ES" dirty="0" smtClean="0"/>
              <a:t>Los elementos HTML están representados por etiquetas</a:t>
            </a:r>
          </a:p>
          <a:p>
            <a:r>
              <a:rPr lang="es-ES" dirty="0" smtClean="0"/>
              <a:t>Las etiquetas HTML etiquetan partes de contenido como "encabezado", "párrafo", "tabla", etc.</a:t>
            </a:r>
          </a:p>
          <a:p>
            <a:r>
              <a:rPr lang="es-ES" dirty="0" smtClean="0"/>
              <a:t>Los navegadores no muestran las etiquetas HTML, pero las utilizan para procesar el contenido de la página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4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HTML </a:t>
            </a:r>
            <a:r>
              <a:rPr lang="es-MX" dirty="0" err="1" smtClean="0"/>
              <a:t>Tags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etiquetas HTML son nombres de elementos rodeados por corchetes angulares:</a:t>
            </a:r>
          </a:p>
          <a:p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 smtClean="0"/>
              <a:t>tagname</a:t>
            </a:r>
            <a:r>
              <a:rPr lang="es-ES" dirty="0" smtClean="0"/>
              <a:t>&gt; el contenido va aquí ... &lt;/ </a:t>
            </a:r>
            <a:r>
              <a:rPr lang="es-ES" dirty="0" err="1" smtClean="0"/>
              <a:t>tagname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smtClean="0"/>
              <a:t>Las etiquetas HTML normalmente vienen en parejas como &lt;p&gt; y &lt;/ p&gt;</a:t>
            </a:r>
          </a:p>
          <a:p>
            <a:r>
              <a:rPr lang="es-ES" dirty="0" smtClean="0"/>
              <a:t>La etiqueta final se escribe como la etiqueta de inicio, pero con una barra diagonal insertada antes del nombre de la etiqueta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9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Navegadores web ( Web Browsers)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propósito de un navegador </a:t>
            </a:r>
            <a:r>
              <a:rPr lang="es-ES" dirty="0" smtClean="0"/>
              <a:t>Web </a:t>
            </a:r>
            <a:r>
              <a:rPr lang="es-ES" dirty="0" smtClean="0"/>
              <a:t>(Chrome, IE, Firefox, Safari) es leer documentos HTML y mostrarlos.</a:t>
            </a:r>
          </a:p>
          <a:p>
            <a:r>
              <a:rPr lang="es-ES" dirty="0" smtClean="0"/>
              <a:t>El navegador no muestra las etiquetas HTML, pero las utiliza para determinar cómo mostrar el documento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35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la página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5196" y="1442584"/>
            <a:ext cx="10515600" cy="84535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 continuación se muestra una visualización de una estructura de una página HTML: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572133" y="2312395"/>
            <a:ext cx="7668127" cy="4298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2764639" y="2716907"/>
            <a:ext cx="7058526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213818" y="3037749"/>
            <a:ext cx="6304547" cy="352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764639" y="269229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&lt;head&gt;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2554695" y="2287936"/>
            <a:ext cx="849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&lt;</a:t>
            </a:r>
            <a:r>
              <a:rPr lang="es-MX" dirty="0" err="1" smtClean="0"/>
              <a:t>html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2820370" y="332595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&lt;/head&gt;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341905" y="302926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&lt;</a:t>
            </a:r>
            <a:r>
              <a:rPr lang="es-MX" dirty="0" err="1" smtClean="0"/>
              <a:t>title</a:t>
            </a:r>
            <a:r>
              <a:rPr lang="es-MX" dirty="0" smtClean="0"/>
              <a:t>&gt; título de la página &lt;/</a:t>
            </a:r>
            <a:r>
              <a:rPr lang="es-MX" dirty="0" err="1" smtClean="0"/>
              <a:t>title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2764639" y="3991880"/>
            <a:ext cx="7058526" cy="225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3133607" y="4372224"/>
            <a:ext cx="6673516" cy="1501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3314796" y="4494123"/>
            <a:ext cx="6311137" cy="368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&lt;h1&gt; encabezado uno&lt;/h1&gt;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3314795" y="4949595"/>
            <a:ext cx="6311137" cy="368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3314794" y="5358667"/>
            <a:ext cx="6311137" cy="368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2827320" y="397597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&lt;</a:t>
            </a:r>
            <a:r>
              <a:rPr lang="es-MX" dirty="0" err="1" smtClean="0"/>
              <a:t>body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65253" y="58934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&lt;/</a:t>
            </a:r>
            <a:r>
              <a:rPr lang="es-MX" dirty="0" err="1" smtClean="0"/>
              <a:t>body</a:t>
            </a:r>
            <a:r>
              <a:rPr lang="es-MX" dirty="0" smtClean="0"/>
              <a:t>&gt;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332813" y="4979260"/>
            <a:ext cx="17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&lt;p&gt; párrafo &lt;/p&gt;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352726" y="5348460"/>
            <a:ext cx="222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&lt;p&gt; otro párrafo &lt;/p&gt;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691820" y="6218378"/>
            <a:ext cx="939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&lt;/</a:t>
            </a:r>
            <a:r>
              <a:rPr lang="es-MX" dirty="0" err="1" smtClean="0"/>
              <a:t>html</a:t>
            </a:r>
            <a:r>
              <a:rPr lang="es-MX" dirty="0" smtClean="0"/>
              <a:t>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711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 primer ejemplo: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457200" lvl="1" indent="0">
              <a:buNone/>
            </a:pPr>
            <a:r>
              <a:rPr lang="en-US" dirty="0" smtClean="0"/>
              <a:t>&lt;head&gt;</a:t>
            </a:r>
          </a:p>
          <a:p>
            <a:pPr marL="457200" lvl="1" indent="0">
              <a:buNone/>
            </a:pPr>
            <a:r>
              <a:rPr lang="en-US" dirty="0" smtClean="0"/>
              <a:t>	&lt;title&gt; mi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&lt;/title&gt;</a:t>
            </a:r>
          </a:p>
          <a:p>
            <a:pPr marL="457200" lvl="1" indent="0">
              <a:buNone/>
            </a:pPr>
            <a:r>
              <a:rPr lang="en-US" dirty="0" smtClean="0"/>
              <a:t>&lt;/head&gt;</a:t>
            </a:r>
          </a:p>
          <a:p>
            <a:pPr marL="457200" lvl="1" indent="0">
              <a:buNone/>
            </a:pPr>
            <a:r>
              <a:rPr lang="en-US" dirty="0" smtClean="0"/>
              <a:t>&lt;body&gt;</a:t>
            </a:r>
          </a:p>
          <a:p>
            <a:pPr marL="457200" lvl="1" indent="0">
              <a:buNone/>
            </a:pPr>
            <a:r>
              <a:rPr lang="en-US" dirty="0" smtClean="0"/>
              <a:t>	&lt;h1&gt;</a:t>
            </a:r>
            <a:r>
              <a:rPr lang="en-US" dirty="0" err="1" smtClean="0"/>
              <a:t>Encabezado</a:t>
            </a:r>
            <a:r>
              <a:rPr lang="en-US" dirty="0" smtClean="0"/>
              <a:t> 1&lt;/h1&gt;</a:t>
            </a:r>
          </a:p>
          <a:p>
            <a:pPr marL="457200" lvl="1" indent="0">
              <a:buNone/>
            </a:pPr>
            <a:r>
              <a:rPr lang="en-US" dirty="0" smtClean="0"/>
              <a:t>	&lt;p&gt;</a:t>
            </a:r>
            <a:r>
              <a:rPr lang="en-US" dirty="0" err="1" smtClean="0"/>
              <a:t>Mi</a:t>
            </a:r>
            <a:r>
              <a:rPr lang="en-US" dirty="0" smtClean="0"/>
              <a:t> primer </a:t>
            </a:r>
            <a:r>
              <a:rPr lang="en-US" dirty="0" err="1" smtClean="0"/>
              <a:t>párrafo</a:t>
            </a:r>
            <a:r>
              <a:rPr lang="en-US" dirty="0" smtClean="0"/>
              <a:t>&lt;/p&gt;</a:t>
            </a:r>
          </a:p>
          <a:p>
            <a:pPr marL="457200" lvl="1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32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declaración &lt;! DOCTYPE&gt;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declaración &lt;! DOCTYPE&gt; representa el tipo de documento y ayuda a los navegadores a mostrar páginas web correctamente.</a:t>
            </a:r>
          </a:p>
          <a:p>
            <a:r>
              <a:rPr lang="es-ES" dirty="0" smtClean="0"/>
              <a:t>Solo debe aparecer una vez, en la parte superior de la página (antes de las etiquetas HTML).</a:t>
            </a:r>
          </a:p>
          <a:p>
            <a:r>
              <a:rPr lang="es-ES" dirty="0" smtClean="0"/>
              <a:t>La declaración &lt;! DOCTYPE&gt; no distingue entre mayúsculas y minúsculas.</a:t>
            </a:r>
          </a:p>
          <a:p>
            <a:r>
              <a:rPr lang="es-ES" dirty="0" smtClean="0"/>
              <a:t>La declaración &lt;! DOCTYPE&gt; para HTML5 es:</a:t>
            </a:r>
          </a:p>
          <a:p>
            <a:pPr lvl="1"/>
            <a:r>
              <a:rPr lang="es-MX" dirty="0"/>
              <a:t>&lt;!DOCTYPE </a:t>
            </a:r>
            <a:r>
              <a:rPr lang="es-MX" dirty="0" err="1"/>
              <a:t>html</a:t>
            </a:r>
            <a:r>
              <a:rPr lang="es-MX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61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Documentos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Todos los documentos HTML deben comenzar con una declaración de tipo de documento: &lt;! DOCTYPE </a:t>
            </a:r>
            <a:r>
              <a:rPr lang="es-ES" dirty="0" err="1" smtClean="0"/>
              <a:t>html</a:t>
            </a:r>
            <a:r>
              <a:rPr lang="es-ES" dirty="0" smtClean="0"/>
              <a:t>&gt;.</a:t>
            </a:r>
          </a:p>
          <a:p>
            <a:r>
              <a:rPr lang="es-ES" dirty="0" smtClean="0"/>
              <a:t>El documento HTML comienza con &lt;</a:t>
            </a:r>
            <a:r>
              <a:rPr lang="es-ES" dirty="0" err="1" smtClean="0"/>
              <a:t>html</a:t>
            </a:r>
            <a:r>
              <a:rPr lang="es-ES" dirty="0" smtClean="0"/>
              <a:t>&gt; y termina con &lt;/ </a:t>
            </a:r>
            <a:r>
              <a:rPr lang="es-ES" dirty="0" err="1" smtClean="0"/>
              <a:t>html</a:t>
            </a:r>
            <a:r>
              <a:rPr lang="es-ES" dirty="0" smtClean="0"/>
              <a:t>&gt;.</a:t>
            </a:r>
          </a:p>
          <a:p>
            <a:r>
              <a:rPr lang="es-ES" dirty="0" smtClean="0"/>
              <a:t>La parte visible del documento HTML está entre &lt;</a:t>
            </a:r>
            <a:r>
              <a:rPr lang="es-ES" dirty="0" err="1" smtClean="0"/>
              <a:t>body</a:t>
            </a:r>
            <a:r>
              <a:rPr lang="es-ES" dirty="0" smtClean="0"/>
              <a:t>&gt; y &lt;/ </a:t>
            </a:r>
            <a:r>
              <a:rPr lang="es-ES" dirty="0" err="1" smtClean="0"/>
              <a:t>body</a:t>
            </a:r>
            <a:r>
              <a:rPr lang="es-ES" dirty="0" smtClean="0"/>
              <a:t>&gt;.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02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Básicos de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3385" y="1301923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Encabezados HTML</a:t>
            </a:r>
          </a:p>
          <a:p>
            <a:pPr lvl="1"/>
            <a:r>
              <a:rPr lang="es-ES" dirty="0" smtClean="0"/>
              <a:t>Los encabezados HTML se definen con las etiquetas &lt;h1&gt; a &lt;h6&gt;.</a:t>
            </a:r>
          </a:p>
          <a:p>
            <a:r>
              <a:rPr lang="es-ES" dirty="0" smtClean="0"/>
              <a:t>Párrafos HTML</a:t>
            </a:r>
          </a:p>
          <a:p>
            <a:pPr lvl="1"/>
            <a:r>
              <a:rPr lang="es-ES" dirty="0" smtClean="0"/>
              <a:t>Los párrafos HTML se definen con la etiqueta &lt;p&gt;</a:t>
            </a:r>
            <a:endParaRPr lang="es-ES" dirty="0"/>
          </a:p>
          <a:p>
            <a:r>
              <a:rPr lang="es-ES" dirty="0" smtClean="0"/>
              <a:t>Enlaces HTML</a:t>
            </a:r>
          </a:p>
          <a:p>
            <a:pPr lvl="1"/>
            <a:r>
              <a:rPr lang="es-ES" dirty="0" smtClean="0"/>
              <a:t>Los enlaces HTML se definen con la etiqueta &lt;a&gt;</a:t>
            </a:r>
          </a:p>
          <a:p>
            <a:pPr lvl="2"/>
            <a:r>
              <a:rPr lang="en-US" dirty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/>
              <a:t>https://</a:t>
            </a:r>
            <a:r>
              <a:rPr lang="en-US" dirty="0" smtClean="0"/>
              <a:t>www.itam.mx"&gt;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link&lt;/</a:t>
            </a:r>
            <a:r>
              <a:rPr lang="en-US" dirty="0"/>
              <a:t>a</a:t>
            </a:r>
            <a:r>
              <a:rPr lang="en-US" dirty="0" smtClean="0"/>
              <a:t>&gt;</a:t>
            </a:r>
            <a:endParaRPr lang="es-ES" dirty="0" smtClean="0"/>
          </a:p>
          <a:p>
            <a:r>
              <a:rPr lang="es-ES" dirty="0" smtClean="0"/>
              <a:t>Imágenes HTML</a:t>
            </a:r>
          </a:p>
          <a:p>
            <a:pPr lvl="1"/>
            <a:r>
              <a:rPr lang="es-ES" dirty="0" smtClean="0"/>
              <a:t>Las imágenes HTML se definen con la etiqueta &lt;</a:t>
            </a:r>
            <a:r>
              <a:rPr lang="es-ES" dirty="0" err="1" smtClean="0"/>
              <a:t>img</a:t>
            </a:r>
            <a:r>
              <a:rPr lang="es-ES" dirty="0" smtClean="0"/>
              <a:t>&gt;.</a:t>
            </a:r>
          </a:p>
          <a:p>
            <a:pPr lvl="1"/>
            <a:r>
              <a:rPr lang="es-ES" dirty="0" smtClean="0"/>
              <a:t>El archivo fuente (</a:t>
            </a:r>
            <a:r>
              <a:rPr lang="es-ES" dirty="0" err="1" smtClean="0"/>
              <a:t>src</a:t>
            </a:r>
            <a:r>
              <a:rPr lang="es-ES" dirty="0" smtClean="0"/>
              <a:t>), el texto alternativo (</a:t>
            </a:r>
            <a:r>
              <a:rPr lang="es-ES" dirty="0" err="1" smtClean="0"/>
              <a:t>alt</a:t>
            </a:r>
            <a:r>
              <a:rPr lang="es-ES" dirty="0" smtClean="0"/>
              <a:t>), el ancho y la altura se proporcionan como atributos:</a:t>
            </a:r>
          </a:p>
          <a:p>
            <a:pPr lvl="2"/>
            <a:r>
              <a:rPr lang="es-ES" dirty="0" smtClean="0"/>
              <a:t>&lt;</a:t>
            </a:r>
            <a:r>
              <a:rPr lang="es-ES" dirty="0" err="1" smtClean="0"/>
              <a:t>img</a:t>
            </a:r>
            <a:r>
              <a:rPr lang="es-ES" dirty="0" smtClean="0"/>
              <a:t> </a:t>
            </a:r>
            <a:r>
              <a:rPr lang="es-ES" dirty="0" err="1" smtClean="0"/>
              <a:t>src</a:t>
            </a:r>
            <a:r>
              <a:rPr lang="es-ES" dirty="0" smtClean="0"/>
              <a:t>=“itam.jpg" </a:t>
            </a:r>
            <a:r>
              <a:rPr lang="es-ES" dirty="0" err="1" smtClean="0"/>
              <a:t>alt</a:t>
            </a:r>
            <a:r>
              <a:rPr lang="es-ES" dirty="0" smtClean="0"/>
              <a:t>=“itam.com" </a:t>
            </a:r>
            <a:r>
              <a:rPr lang="es-ES" dirty="0" err="1" smtClean="0"/>
              <a:t>width</a:t>
            </a:r>
            <a:r>
              <a:rPr lang="es-ES" dirty="0" smtClean="0"/>
              <a:t>="104" </a:t>
            </a:r>
            <a:r>
              <a:rPr lang="es-ES" dirty="0" err="1" smtClean="0"/>
              <a:t>height</a:t>
            </a:r>
            <a:r>
              <a:rPr lang="es-ES" dirty="0" smtClean="0"/>
              <a:t>="142"&gt;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006138" y="5565955"/>
            <a:ext cx="577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Atributo </a:t>
            </a:r>
            <a:r>
              <a:rPr lang="es-MX" dirty="0" err="1" smtClean="0"/>
              <a:t>alt</a:t>
            </a:r>
            <a:r>
              <a:rPr lang="es-MX" dirty="0" smtClean="0"/>
              <a:t>: en caso de no verse la imagen, escribe el texto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88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06E0D7F34A5F4F9820021D3770E7C4" ma:contentTypeVersion="" ma:contentTypeDescription="Crear nuevo documento." ma:contentTypeScope="" ma:versionID="d0d4f57479adb5222a067118fb844e77">
  <xsd:schema xmlns:xsd="http://www.w3.org/2001/XMLSchema" xmlns:xs="http://www.w3.org/2001/XMLSchema" xmlns:p="http://schemas.microsoft.com/office/2006/metadata/properties" xmlns:ns2="2C505262-19E8-4DBF-8534-19BD4981F7D2" targetNamespace="http://schemas.microsoft.com/office/2006/metadata/properties" ma:root="true" ma:fieldsID="de2125d2b31dd25aa6d164a89ea78854" ns2:_="">
    <xsd:import namespace="2C505262-19E8-4DBF-8534-19BD4981F7D2"/>
    <xsd:element name="properties">
      <xsd:complexType>
        <xsd:sequence>
          <xsd:element name="documentManagement">
            <xsd:complexType>
              <xsd:all>
                <xsd:element ref="ns2:Categor_x00ed_a" minOccurs="0"/>
                <xsd:element ref="ns2:Lista_x0020_de_x0020_Categor_x00ed_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505262-19E8-4DBF-8534-19BD4981F7D2" elementFormDefault="qualified">
    <xsd:import namespace="http://schemas.microsoft.com/office/2006/documentManagement/types"/>
    <xsd:import namespace="http://schemas.microsoft.com/office/infopath/2007/PartnerControls"/>
    <xsd:element name="Categor_x00ed_a" ma:index="8" nillable="true" ma:displayName="Categoría" ma:internalName="Categor_x00ed_a">
      <xsd:simpleType>
        <xsd:restriction base="dms:Text">
          <xsd:maxLength value="255"/>
        </xsd:restriction>
      </xsd:simpleType>
    </xsd:element>
    <xsd:element name="Lista_x0020_de_x0020_Categor_x00ed_as" ma:index="9" nillable="true" ma:displayName="Lista de Categorías" ma:list="{2C505262-19E8-4DBF-8534-19BD4981F7D2}" ma:internalName="Lista_x0020_de_x0020_Categor_x00ed_as" ma:showField="Categor_x00ed_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sta_x0020_de_x0020_Categor_x00ed_as xmlns="2C505262-19E8-4DBF-8534-19BD4981F7D2" xsi:nil="true"/>
    <Categor_x00ed_a xmlns="2C505262-19E8-4DBF-8534-19BD4981F7D2">Clase1008</Categor_x00ed_a>
  </documentManagement>
</p:properties>
</file>

<file path=customXml/itemProps1.xml><?xml version="1.0" encoding="utf-8"?>
<ds:datastoreItem xmlns:ds="http://schemas.openxmlformats.org/officeDocument/2006/customXml" ds:itemID="{98BB2F7B-E12D-47F6-989F-D42D4BEB947C}"/>
</file>

<file path=customXml/itemProps2.xml><?xml version="1.0" encoding="utf-8"?>
<ds:datastoreItem xmlns:ds="http://schemas.openxmlformats.org/officeDocument/2006/customXml" ds:itemID="{388A21EC-6F73-4391-9C64-E9C31B2D3BDC}"/>
</file>

<file path=customXml/itemProps3.xml><?xml version="1.0" encoding="utf-8"?>
<ds:datastoreItem xmlns:ds="http://schemas.openxmlformats.org/officeDocument/2006/customXml" ds:itemID="{8044C583-783F-44E7-8AFA-9432A7B31330}"/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1108</Words>
  <Application>Microsoft Office PowerPoint</Application>
  <PresentationFormat>Panorámica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Tema de Office</vt:lpstr>
      <vt:lpstr>HTML</vt:lpstr>
      <vt:lpstr>¿Qué es HTML?</vt:lpstr>
      <vt:lpstr>HTML Tags</vt:lpstr>
      <vt:lpstr>Navegadores web ( Web Browsers)</vt:lpstr>
      <vt:lpstr>Estructura de la página HTML</vt:lpstr>
      <vt:lpstr>Mi primer ejemplo:</vt:lpstr>
      <vt:lpstr>La declaración &lt;! DOCTYPE&gt;</vt:lpstr>
      <vt:lpstr>Documentos HTML</vt:lpstr>
      <vt:lpstr>Básicos de HTML</vt:lpstr>
      <vt:lpstr>Elementos HTML vacíos</vt:lpstr>
      <vt:lpstr>Atributos HTML</vt:lpstr>
      <vt:lpstr>Atributos HTML</vt:lpstr>
      <vt:lpstr>Notas: </vt:lpstr>
      <vt:lpstr>Presentación de PowerPoint</vt:lpstr>
      <vt:lpstr>Diseño HTML con CSS</vt:lpstr>
      <vt:lpstr>Ejemplo interno CSS:</vt:lpstr>
      <vt:lpstr>Ejemplo externo CSS: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ANA LIDIA FRANZONI VELAZQUEZ</dc:creator>
  <cp:lastModifiedBy>ANA LIDIA FRANZONI VELAZQUEZ</cp:lastModifiedBy>
  <cp:revision>13</cp:revision>
  <cp:lastPrinted>2019-10-08T15:13:22Z</cp:lastPrinted>
  <dcterms:created xsi:type="dcterms:W3CDTF">2017-10-09T23:21:42Z</dcterms:created>
  <dcterms:modified xsi:type="dcterms:W3CDTF">2019-10-08T23:25:50Z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0x0101005306E0D7F34A5F4F9820021D3770E7C4</vt:lpwstr>
  </property>
</Properties>
</file>