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8957B9-489B-404D-9D7D-B54FDBB0EEEB}">
  <a:tblStyle styleId="{658957B9-489B-404D-9D7D-B54FDBB0EE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41fa5fa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41fa5fa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941fa5fa5_0_1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941fa5fa5_0_1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a284c65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a284c65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a37d934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a37d934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86f594c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86f594c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941fa5fa5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941fa5fa5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a8e825a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a8e825a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Credit Card User Clustering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201 Capstone III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Jed Hsu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14400"/>
            <a:ext cx="42849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u="sng">
                <a:solidFill>
                  <a:schemeClr val="dk2"/>
                </a:solidFill>
              </a:rPr>
              <a:t>Question</a:t>
            </a:r>
            <a:r>
              <a:rPr lang="en">
                <a:solidFill>
                  <a:schemeClr val="dk2"/>
                </a:solidFill>
              </a:rPr>
              <a:t>: What is a good method to cluster credit card users?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u="sng">
                <a:solidFill>
                  <a:schemeClr val="dk2"/>
                </a:solidFill>
              </a:rPr>
              <a:t>Results</a:t>
            </a:r>
            <a:r>
              <a:rPr lang="en">
                <a:solidFill>
                  <a:schemeClr val="dk2"/>
                </a:solidFill>
              </a:rPr>
              <a:t>: K-means clustered customers based on total spending and number of transactions with a silhouette score of 0.514.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003413" y="3495200"/>
            <a:ext cx="212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 clustering with K-means</a:t>
            </a:r>
            <a:endParaRPr baseline="30000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175" y="1414388"/>
            <a:ext cx="2848100" cy="201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522875" y="1404775"/>
            <a:ext cx="47973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Credit card companies are profitable and a large part of culture in the United States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Credit card companies made $105 billion in interest in 2022</a:t>
            </a:r>
            <a:r>
              <a:rPr baseline="30000" lang="en">
                <a:solidFill>
                  <a:schemeClr val="dk2"/>
                </a:solidFill>
              </a:rPr>
              <a:t>1</a:t>
            </a:r>
            <a:endParaRPr baseline="300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82% of U.S. Adults had a credit card in 2022.</a:t>
            </a:r>
            <a:r>
              <a:rPr baseline="30000"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Companies may want to segment its users to maximize engagement and profit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u="sng">
                <a:solidFill>
                  <a:schemeClr val="dk2"/>
                </a:solidFill>
              </a:rPr>
              <a:t>Question</a:t>
            </a:r>
            <a:r>
              <a:rPr lang="en">
                <a:solidFill>
                  <a:schemeClr val="dk2"/>
                </a:solidFill>
              </a:rPr>
              <a:t>: What is a good method to cluster credit card users?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0" y="4563800"/>
            <a:ext cx="51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600"/>
              <a:t>1 </a:t>
            </a:r>
            <a:r>
              <a:rPr lang="en" sz="600"/>
              <a:t>Source: https://www.forbes.com/advisor/credit-cards/credit-card-statistics/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600"/>
              <a:t>2 </a:t>
            </a:r>
            <a:r>
              <a:rPr lang="en" sz="600"/>
              <a:t>Source: https://www.consumerfinance.gov/about-us/blog/credit-card-interest-rate-margins-at-all-time-high/</a:t>
            </a:r>
            <a:br>
              <a:rPr lang="en" sz="600"/>
            </a:br>
            <a:r>
              <a:rPr baseline="30000" lang="en" sz="600"/>
              <a:t>3</a:t>
            </a:r>
            <a:r>
              <a:rPr lang="en" sz="600"/>
              <a:t> </a:t>
            </a:r>
            <a:r>
              <a:rPr lang="en" sz="600"/>
              <a:t>Source: https://fred.stlouisfed.org/series/REVEF52221ALLEST</a:t>
            </a:r>
            <a:endParaRPr sz="600"/>
          </a:p>
        </p:txBody>
      </p:sp>
      <p:sp>
        <p:nvSpPr>
          <p:cNvPr id="103" name="Google Shape;103;p15"/>
          <p:cNvSpPr txBox="1"/>
          <p:nvPr/>
        </p:nvSpPr>
        <p:spPr>
          <a:xfrm>
            <a:off x="5442000" y="988750"/>
            <a:ext cx="3397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Total Revenue for Credit Card Companies Over Time</a:t>
            </a:r>
            <a:r>
              <a:rPr baseline="30000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aseline="30000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375" y="1305450"/>
            <a:ext cx="3519025" cy="237035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(EDA): Data Cleaning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568275" y="1426775"/>
            <a:ext cx="49266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The data set has 2000 fictioning customers resident in the United States but occasionally travel the world.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More than 24 million transactions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Data generated by IBM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15 features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66 duplicate rows removed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Multiple missing values in Merchant State, ZIP, and Errors.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Countries outside the United States will not have a Merchant State or ZIP code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Missing Error means there was no error in the data entry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Converted Year, Month, Day into dataframe Date format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250" y="2023875"/>
            <a:ext cx="1816050" cy="17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Data Exploration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99450" y="1307275"/>
            <a:ext cx="40911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Explored distributions of features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513138" y="4268700"/>
            <a:ext cx="18792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Histogram of transactions by year: The number of transactions increased over time. The transactions are low in 2020 when the data creation stopped. 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481850" y="2278250"/>
            <a:ext cx="2268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Histogram of transaction amounts: Most of the transactions are amounts less than $200. Negative amounts indicate returns.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575" y="617850"/>
            <a:ext cx="2530276" cy="16904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325" y="2742163"/>
            <a:ext cx="1879029" cy="1514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527" y="2840400"/>
            <a:ext cx="2196601" cy="139597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2892" y="2872742"/>
            <a:ext cx="1818151" cy="144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17"/>
          <p:cNvSpPr txBox="1"/>
          <p:nvPr/>
        </p:nvSpPr>
        <p:spPr>
          <a:xfrm>
            <a:off x="4803025" y="4236375"/>
            <a:ext cx="18792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Histogram of transactions by hour:  More transactions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occurred between 0600 to 1600 local time.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062375" y="4349700"/>
            <a:ext cx="1879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Histogram of transactions by method: Most of the transactions were swipe transactions.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700" y="2654200"/>
            <a:ext cx="2110094" cy="169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17"/>
          <p:cNvSpPr txBox="1"/>
          <p:nvPr/>
        </p:nvSpPr>
        <p:spPr>
          <a:xfrm>
            <a:off x="399438" y="4349700"/>
            <a:ext cx="18792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Histogram of transactions by state: California and Texas had the highest number of transactions.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729450" y="589450"/>
            <a:ext cx="3465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r>
              <a:rPr lang="en"/>
              <a:t> Engineering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14375" y="1307275"/>
            <a:ext cx="40911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credit card user total amount spent and the total number of transactions in the dataset were examined.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features may prove useful to credit card companies in segmenting </a:t>
            </a:r>
            <a:r>
              <a:rPr lang="en"/>
              <a:t>their</a:t>
            </a:r>
            <a:r>
              <a:rPr lang="en"/>
              <a:t> customers.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5578997" y="2571750"/>
            <a:ext cx="28875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Histogram of user total amount spent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350" y="2949613"/>
            <a:ext cx="2790800" cy="187531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18"/>
          <p:cNvSpPr txBox="1"/>
          <p:nvPr/>
        </p:nvSpPr>
        <p:spPr>
          <a:xfrm>
            <a:off x="5578997" y="4824925"/>
            <a:ext cx="28875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Histogram of user total transactions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350" y="705872"/>
            <a:ext cx="2790799" cy="187261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509600" y="1312250"/>
            <a:ext cx="49995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K-Means and DBSCAN clustering methods were used to cluster the customers.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K-Means, the number of clusters was varied from 2 to 5 in </a:t>
            </a:r>
            <a:r>
              <a:rPr lang="en"/>
              <a:t>steps</a:t>
            </a:r>
            <a:r>
              <a:rPr lang="en"/>
              <a:t> of 1.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DBSCAN, epsilon was varied from 0.05 to 2.45 in steps of 0.1.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Even though DBSCAN had a higher silhouette score, the clustering from DBSCAN is not realistic or beneficial.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K-Means clustered the customers more realistically. The outliers were clustered into one group which lowered the silhouette score.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300" y="675850"/>
            <a:ext cx="2698850" cy="19086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300" y="2903437"/>
            <a:ext cx="2698850" cy="191053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46" name="Google Shape;146;p19"/>
          <p:cNvGraphicFramePr/>
          <p:nvPr/>
        </p:nvGraphicFramePr>
        <p:xfrm>
          <a:off x="1235475" y="297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{658957B9-489B-404D-9D7D-B54FDBB0EEEB}</a:tableStyleId>
              </a:tblPr>
              <a:tblGrid>
                <a:gridCol w="1615675"/>
                <a:gridCol w="1615675"/>
              </a:tblGrid>
              <a:tr h="21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Clustering Method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Best Silhouette Score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1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K-Means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0.514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DBSCAN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19"/>
          <p:cNvSpPr/>
          <p:nvPr/>
        </p:nvSpPr>
        <p:spPr>
          <a:xfrm>
            <a:off x="630225" y="4173775"/>
            <a:ext cx="45711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K-Means had better results in segmenting the customers based on amount spent and transaction frequency.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624972" y="2515250"/>
            <a:ext cx="28875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K-Means clustering results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5624972" y="4757175"/>
            <a:ext cx="28875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DBSCAN</a:t>
            </a: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clustering results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and Next Steps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478525" y="1312250"/>
            <a:ext cx="54711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model can be utilized in credit card companies that want to segment their customers to increase business efficiency.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Give bonuses and incentives to different segments. For </a:t>
            </a:r>
            <a:r>
              <a:rPr lang="en" sz="1300"/>
              <a:t>example, the customers that spend more money and more frequently can accumulate more points.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Forecast customer spending per segment to prepare for future budgeting and promotions.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Hypothesize which segment new customers would fit in.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steps: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Cluster users based on other features such as spent amount per year or transactions per year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Combine this model with other models such as predicting credit card fraud.</a:t>
            </a:r>
            <a:endParaRPr sz="1300"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200" y="1845949"/>
            <a:ext cx="2332050" cy="19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