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4C200D-88C0-4AFD-9FB3-E43C66F70384}">
  <a:tblStyle styleId="{9C4C200D-88C0-4AFD-9FB3-E43C66F7038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941fa5fa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941fa5fa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941fa5fa5_0_1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941fa5fa5_0_1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a284c65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a284c65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1398b88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1398b88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941fa5fa5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941fa5fa5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a8e825a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a8e825a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187e6ff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187e6ff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187e6ff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187e6ff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eleritysas.com/2019/04/05/how-netflix-used-big-data-and-analytics-to-generate-billions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Movie and TV Show Recommender</a:t>
            </a:r>
            <a:endParaRPr sz="2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201 Capstone IV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Jed Hsu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14400"/>
            <a:ext cx="42849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u="sng">
                <a:solidFill>
                  <a:schemeClr val="dk2"/>
                </a:solidFill>
              </a:rPr>
              <a:t>Goal:</a:t>
            </a:r>
            <a:r>
              <a:rPr lang="en">
                <a:solidFill>
                  <a:schemeClr val="dk2"/>
                </a:solidFill>
              </a:rPr>
              <a:t> Create a movie or TV show recommendation system utilizing Netflix data.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u="sng">
                <a:solidFill>
                  <a:schemeClr val="dk2"/>
                </a:solidFill>
              </a:rPr>
              <a:t>Results</a:t>
            </a:r>
            <a:r>
              <a:rPr lang="en">
                <a:solidFill>
                  <a:schemeClr val="dk2"/>
                </a:solidFill>
              </a:rPr>
              <a:t>: Artificial neural network was successful with a root mean squared error of 0.91.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725" y="1368747"/>
            <a:ext cx="3016675" cy="252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22875" y="1404775"/>
            <a:ext cx="4471200" cy="29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In June 2024, Netflix was one of the largest media companies in the world and had a revenue of 9.56 billion dollars.</a:t>
            </a:r>
            <a:r>
              <a:rPr baseline="30000" lang="en">
                <a:solidFill>
                  <a:schemeClr val="dk2"/>
                </a:solidFill>
              </a:rPr>
              <a:t>1</a:t>
            </a:r>
            <a:endParaRPr baseline="300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Netflix believes it could lose 1 billion dollars every year without their recommendation engine.</a:t>
            </a:r>
            <a:r>
              <a:rPr baseline="30000" lang="en">
                <a:solidFill>
                  <a:schemeClr val="dk2"/>
                </a:solidFill>
              </a:rPr>
              <a:t>2</a:t>
            </a:r>
            <a:endParaRPr baseline="300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Netflix creates original content from their recommendation engine with 93% of their original content being renewed.</a:t>
            </a:r>
            <a:r>
              <a:rPr baseline="30000" lang="en">
                <a:solidFill>
                  <a:schemeClr val="dk2"/>
                </a:solidFill>
              </a:rPr>
              <a:t>3</a:t>
            </a:r>
            <a:endParaRPr baseline="30000"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0" y="4728000"/>
            <a:ext cx="735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500">
                <a:solidFill>
                  <a:srgbClr val="999999"/>
                </a:solidFill>
              </a:rPr>
              <a:t>1 </a:t>
            </a:r>
            <a:r>
              <a:rPr lang="en" sz="500">
                <a:solidFill>
                  <a:srgbClr val="999999"/>
                </a:solidFill>
              </a:rPr>
              <a:t>Quarterly Earnings, Netflix. Accessed 28 July 2024, https://ir.netflix.net/financials/quarterly-earnings/default.aspx</a:t>
            </a:r>
            <a:endParaRPr sz="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500">
                <a:solidFill>
                  <a:srgbClr val="999999"/>
                </a:solidFill>
              </a:rPr>
              <a:t>2</a:t>
            </a:r>
            <a:r>
              <a:rPr baseline="30000" lang="en" sz="500">
                <a:solidFill>
                  <a:srgbClr val="999999"/>
                </a:solidFill>
              </a:rPr>
              <a:t> </a:t>
            </a:r>
            <a:r>
              <a:rPr lang="en" sz="500">
                <a:solidFill>
                  <a:srgbClr val="999999"/>
                </a:solidFill>
              </a:rPr>
              <a:t>Nathan McAlone, Business Insider website. Accessed 28 July 2024, https://www.businessinsider.com/netflix-recommendation-engine-worth-1-billion-per-year-2016-6</a:t>
            </a:r>
            <a:br>
              <a:rPr lang="en" sz="500">
                <a:solidFill>
                  <a:srgbClr val="999999"/>
                </a:solidFill>
              </a:rPr>
            </a:br>
            <a:r>
              <a:rPr baseline="30000" lang="en" sz="500">
                <a:solidFill>
                  <a:srgbClr val="999999"/>
                </a:solidFill>
              </a:rPr>
              <a:t>3</a:t>
            </a:r>
            <a:r>
              <a:rPr lang="en" sz="500">
                <a:solidFill>
                  <a:srgbClr val="999999"/>
                </a:solidFill>
              </a:rPr>
              <a:t> How Netflix used big data and analytics to generate billions, Selerity. Accessed 28 July 2024, </a:t>
            </a:r>
            <a:r>
              <a:rPr lang="en" sz="500" u="sng">
                <a:solidFill>
                  <a:schemeClr val="hlink"/>
                </a:solidFill>
                <a:hlinkClick r:id="rId3"/>
              </a:rPr>
              <a:t>https://seleritysas.com/2019/04/05/how-netflix-used-big-data-and-analytics-to-generate-billions/</a:t>
            </a:r>
            <a:endParaRPr sz="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500">
                <a:solidFill>
                  <a:srgbClr val="999999"/>
                </a:solidFill>
              </a:rPr>
              <a:t>4</a:t>
            </a:r>
            <a:r>
              <a:rPr lang="en" sz="500">
                <a:solidFill>
                  <a:srgbClr val="999999"/>
                </a:solidFill>
              </a:rPr>
              <a:t> Netflix Revenue. Macrotrends. Accessed 17 Aug 2024. https://www.macrotrends.net/stocks/charts/NFLX/netflix/revenue</a:t>
            </a:r>
            <a:endParaRPr sz="500">
              <a:solidFill>
                <a:srgbClr val="999999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442000" y="988750"/>
            <a:ext cx="3397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Netflix Revenue Over Time</a:t>
            </a:r>
            <a:r>
              <a:rPr baseline="30000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aseline="30000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025" y="1305550"/>
            <a:ext cx="3492775" cy="26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 rot="-5400000">
            <a:off x="4855425" y="2063750"/>
            <a:ext cx="936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Units in Millions USD</a:t>
            </a:r>
            <a:endParaRPr sz="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920163" y="3897375"/>
            <a:ext cx="3465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Year</a:t>
            </a:r>
            <a:endParaRPr sz="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Analysis: Data Cleaning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568275" y="1426775"/>
            <a:ext cx="49266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The data set has millions of user ratings.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For computational power purposes, 24 million data points were used (¼ of the entire dataset)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Features include user ID, movie title, and user rating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Movie titles had bad data that required formatting while importing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Removed 4499 missing rating rows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Note: For this analysis, “movie” can refer to a movie or TV series.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525" y="1693250"/>
            <a:ext cx="2440175" cy="23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Analysis: Data Exploration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568275" y="1426775"/>
            <a:ext cx="49266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Reviewed distribution of ratings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Plotted movie releases per year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875" y="1192000"/>
            <a:ext cx="3344324" cy="1902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119" y="3161400"/>
            <a:ext cx="2424581" cy="19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509600" y="1312250"/>
            <a:ext cx="4999500" cy="18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Set minimum User rating threshold &gt; 200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Set minimum Movie rating threshold &gt; 8000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Used Keras neural network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Utilized embedding for user IDs and movie titles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Created two models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2 layers, Adam (Adaptive Moment Estimation) optimizer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3 layers, SGD (Stochastic Gradient Descent) optimizer</a:t>
            </a:r>
            <a:endParaRPr sz="15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Used mean squared error as loss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30225" y="4173775"/>
            <a:ext cx="4571100" cy="5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Conclusion: The model with Adam optimizer gave an RMSE of 0.91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809097" y="4508300"/>
            <a:ext cx="28875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Example recommender output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5597488" y="92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{9C4C200D-88C0-4AFD-9FB3-E43C66F70384}</a:tableStyleId>
              </a:tblPr>
              <a:tblGrid>
                <a:gridCol w="2318350"/>
                <a:gridCol w="9923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Movie or Show Title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Predicted Rating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The Simpsons: Season 6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4.551415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The Simpsons: Season 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4.38682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Lord of the Rings: The Fellowship of the Ring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4.373515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Six Feet Under: Season 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4.369019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The Godfather Part II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4.347314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Finding Nemo (Widescreen)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4.346714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The Simpsons: Treehouse of Horror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4.340303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The Sixth Sense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4.30543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The Best of Friends: Vol. 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4.293063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The Simpsons: Season 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4.279273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and Next Steps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478525" y="1312250"/>
            <a:ext cx="54711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This model can be utilized by entertainment companies to recommend movies, TV shows, books, or other media to customers.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Next steps:</a:t>
            </a:r>
            <a:endParaRPr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Utilize the entire data set for the model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Tune minimum user ratings and movie ratings threshold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Try other methods for recommendations, such as cosine similarity for movie descriptions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149" y="1312250"/>
            <a:ext cx="1253998" cy="104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162" y="1366775"/>
            <a:ext cx="1352876" cy="84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9"/>
          <p:cNvCxnSpPr/>
          <p:nvPr/>
        </p:nvCxnSpPr>
        <p:spPr>
          <a:xfrm rot="10800000">
            <a:off x="6525275" y="2842300"/>
            <a:ext cx="0" cy="14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6525275" y="4320400"/>
            <a:ext cx="154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/>
          <p:nvPr/>
        </p:nvCxnSpPr>
        <p:spPr>
          <a:xfrm flipH="1" rot="10800000">
            <a:off x="6525275" y="3162100"/>
            <a:ext cx="678300" cy="1158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 flipH="1" rot="10800000">
            <a:off x="6525275" y="3787000"/>
            <a:ext cx="1280100" cy="5334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9"/>
          <p:cNvSpPr txBox="1"/>
          <p:nvPr/>
        </p:nvSpPr>
        <p:spPr>
          <a:xfrm>
            <a:off x="6793475" y="3786100"/>
            <a:ext cx="1005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θ</a:t>
            </a:r>
            <a:endParaRPr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6692975" y="3832750"/>
            <a:ext cx="342900" cy="4419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294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Optimizers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478525" y="1312250"/>
            <a:ext cx="83598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 descent - optimization algorithm that minimizes cost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SGD - Gradient Descent with momentum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default learning rate = 0.01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Momentum starts at 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 = w + momentum * velocity - learning rate * 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Adam - (Adaptive Moment </a:t>
            </a:r>
            <a:r>
              <a:rPr lang="en"/>
              <a:t>estimation). S</a:t>
            </a:r>
            <a:r>
              <a:rPr lang="en"/>
              <a:t>tochastic gradient descent that is based on adaptive estimation of first-order and second-order moments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exponential moving averages on the gradients.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Combination of SGD and RMSprop.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500" y="2871900"/>
            <a:ext cx="2008925" cy="8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125" y="3671875"/>
            <a:ext cx="893113" cy="8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5113" y="4549850"/>
            <a:ext cx="1144500" cy="2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