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6f594c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6f594c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6f594c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6f594c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1fa5f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1fa5f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41fa5fa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41fa5fa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284c6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284c6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a37d93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a37d93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86f594c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86f594c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41fa5fa5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41fa5fa5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a8e825a0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a8e825a0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a8e825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a8e825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Predicting Heart Disease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201 Capstone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 Hsu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09600" y="1312250"/>
            <a:ext cx="4595400" cy="3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ChestPainType: chest pain type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TA: Typical Angina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ATA: Atypical Angina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NAP: Non-Anginal Pain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ASY: Asymptomatic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RestingBP: resting blood pressure [mm Hg]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Cholesterol: serum cholesterol [mm/dl]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FastingBS: fasting blood sugar [1: if FastingBS &gt; 120 mg/dl, 0: otherwise]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RestingECG: resting electrocardiogram results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[Normal: Normal,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ST: having ST-T wave abnormality (T wave inversions and/or ST elevation or depression of &gt; 0.05 mV),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LVH: showing probable or definite left ventricular hypertrophy by Estes' criteria]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MaxHR: maximum heart rate achieved [Numeric value between 60 and 202]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ExerciseAngina: exercise-induced angina [Y: Yes, N: No]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Oldpeak: oldpeak = ST [Numeric value measured in depression]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ST_Slope: the slope of the peak exercise ST segment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Up: upsloping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Flat: flat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Down: downsloping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5631950" y="479040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 https://litfl.com/st-segment-ecg-library</a:t>
            </a:r>
            <a:endParaRPr sz="6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088" y="3576775"/>
            <a:ext cx="3205724" cy="128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0" t="12118"/>
          <a:stretch/>
        </p:blipFill>
        <p:spPr>
          <a:xfrm>
            <a:off x="6581425" y="2358737"/>
            <a:ext cx="1101025" cy="967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3"/>
          <p:cNvSpPr txBox="1"/>
          <p:nvPr/>
        </p:nvSpPr>
        <p:spPr>
          <a:xfrm>
            <a:off x="6183950" y="2150525"/>
            <a:ext cx="189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Oldpeak: Measurement of ST depression</a:t>
            </a:r>
            <a:endParaRPr sz="600"/>
          </a:p>
        </p:txBody>
      </p:sp>
      <p:sp>
        <p:nvSpPr>
          <p:cNvPr id="177" name="Google Shape;177;p23"/>
          <p:cNvSpPr txBox="1"/>
          <p:nvPr/>
        </p:nvSpPr>
        <p:spPr>
          <a:xfrm>
            <a:off x="6108638" y="3279413"/>
            <a:ext cx="204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 h</a:t>
            </a:r>
            <a:r>
              <a:rPr lang="en" sz="600"/>
              <a:t>ttps://en.wikipedia.org/wiki/ST_depression</a:t>
            </a:r>
            <a:endParaRPr sz="600"/>
          </a:p>
        </p:txBody>
      </p:sp>
      <p:sp>
        <p:nvSpPr>
          <p:cNvPr id="178" name="Google Shape;178;p23"/>
          <p:cNvSpPr txBox="1"/>
          <p:nvPr/>
        </p:nvSpPr>
        <p:spPr>
          <a:xfrm>
            <a:off x="7998525" y="4589700"/>
            <a:ext cx="4995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1E1E"/>
                </a:solidFill>
                <a:latin typeface="Lato"/>
                <a:ea typeface="Lato"/>
                <a:cs typeface="Lato"/>
                <a:sym typeface="Lato"/>
              </a:rPr>
              <a:t>Flat</a:t>
            </a:r>
            <a:endParaRPr sz="900">
              <a:solidFill>
                <a:srgbClr val="1E1E1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073" y="895325"/>
            <a:ext cx="2657075" cy="101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6028752" y="1861975"/>
            <a:ext cx="238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Source: </a:t>
            </a:r>
            <a:r>
              <a:rPr lang="en" sz="400"/>
              <a:t>https://ecgwaves.com/st-segment-normal-abnormal-depression-elevation-causes/</a:t>
            </a:r>
            <a:endParaRPr sz="400"/>
          </a:p>
        </p:txBody>
      </p:sp>
      <p:sp>
        <p:nvSpPr>
          <p:cNvPr id="181" name="Google Shape;181;p23"/>
          <p:cNvSpPr txBox="1"/>
          <p:nvPr/>
        </p:nvSpPr>
        <p:spPr>
          <a:xfrm>
            <a:off x="6197950" y="669250"/>
            <a:ext cx="189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 Depression Definition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4400"/>
            <a:ext cx="42849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Question</a:t>
            </a:r>
            <a:r>
              <a:rPr lang="en"/>
              <a:t>: Can cardiovascular disease be predicted from other human features?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Results</a:t>
            </a:r>
            <a:r>
              <a:rPr lang="en"/>
              <a:t>: Logistic regression predicted cardiovascular disease with 86% recall and 83% accuracy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4866600"/>
            <a:ext cx="513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1</a:t>
            </a:r>
            <a:r>
              <a:rPr lang="en" sz="600"/>
              <a:t>Image source: https://www.news-medical.net/health/Structure-and-Function-of-the-Heart.aspx</a:t>
            </a:r>
            <a:endParaRPr sz="6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225" y="1638525"/>
            <a:ext cx="2359324" cy="16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955088" y="3268675"/>
            <a:ext cx="212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Graphical depiction of a heart</a:t>
            </a:r>
            <a:r>
              <a:rPr baseline="30000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30000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22875" y="1404775"/>
            <a:ext cx="47973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Cardiovascular disease in most racial groups is the leading cause of death in the United States during 2018-2021.</a:t>
            </a:r>
            <a:r>
              <a:rPr baseline="30000" lang="en"/>
              <a:t>2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Studies exist on both preventing and predicting cardiovascular disease using several risk factors </a:t>
            </a:r>
            <a:r>
              <a:rPr baseline="30000" lang="en"/>
              <a:t>3,4</a:t>
            </a: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capstone project reviews patient data from 5 sources for a total of 918 data points to predict patients with heart disease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4681800"/>
            <a:ext cx="5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2 </a:t>
            </a:r>
            <a:r>
              <a:rPr lang="en" sz="600"/>
              <a:t>Source: Centers for Disease Control and Prevention. Retrieved from https://www.cdc.gov/heart-disease/data-research/facts-stats/index.html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3 </a:t>
            </a:r>
            <a:r>
              <a:rPr lang="en" sz="600"/>
              <a:t>Source: Harvard Medical School. Retrieved from</a:t>
            </a:r>
            <a:r>
              <a:rPr lang="en" sz="600"/>
              <a:t> https://www.health.harvard.edu/heart-health/a-new-tool-to-predict-heart-disease-risk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600"/>
              <a:t>4</a:t>
            </a:r>
            <a:r>
              <a:rPr lang="en" sz="600"/>
              <a:t> </a:t>
            </a:r>
            <a:r>
              <a:rPr lang="en" sz="600"/>
              <a:t>Source: National Heart, Lung, and Blood Institute. Retrieved from https://www.nhlbi.nih.gov/research/coronary-heart-disease</a:t>
            </a:r>
            <a:endParaRPr sz="6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025" y="1291113"/>
            <a:ext cx="3312451" cy="2561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517350" y="3832075"/>
            <a:ext cx="3397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Heart Disease Death Rates, 2018-2020 for Adults, Ages 35+, by County</a:t>
            </a:r>
            <a:r>
              <a:rPr baseline="30000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30000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(EDA): Data Cleaning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68275" y="1426775"/>
            <a:ext cx="46485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missing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duplicate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Incorrect values: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Resting blood pressure had 1 entry with “0” value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Cholesterol had 172 entries with “0” value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are incorrect because humans cannot have a resting blood pressure or cholesterol of “0”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“0” values were replaced with the average value for each feature.</a:t>
            </a:r>
            <a:endParaRPr sz="13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875" y="1193313"/>
            <a:ext cx="2708164" cy="14974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6"/>
          <p:cNvSpPr txBox="1"/>
          <p:nvPr/>
        </p:nvSpPr>
        <p:spPr>
          <a:xfrm>
            <a:off x="5561025" y="2668625"/>
            <a:ext cx="3027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resting blood pressure and cholesterol before replacing 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zeros</a:t>
            </a: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with average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875" y="3191125"/>
            <a:ext cx="2708164" cy="1497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16"/>
          <p:cNvSpPr txBox="1"/>
          <p:nvPr/>
        </p:nvSpPr>
        <p:spPr>
          <a:xfrm>
            <a:off x="5561025" y="4644300"/>
            <a:ext cx="3027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 of resting blood pressure and cholesterol after replacing zeros with average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Data Exploration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99450" y="1307275"/>
            <a:ext cx="4091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one hot encoding for categorical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Explored histograms of features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800" y="2654203"/>
            <a:ext cx="5056373" cy="213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976" y="589440"/>
            <a:ext cx="3853201" cy="17955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7"/>
          <p:cNvSpPr txBox="1"/>
          <p:nvPr/>
        </p:nvSpPr>
        <p:spPr>
          <a:xfrm>
            <a:off x="4384388" y="4755638"/>
            <a:ext cx="38532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Histograms of features comparing patients with and without heart disease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887864" y="2350275"/>
            <a:ext cx="2196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observations from the histograms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Data Exploration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4375" y="1307275"/>
            <a:ext cx="40911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Evaluated correlation for quantitative features 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75" y="979925"/>
            <a:ext cx="4395051" cy="34365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8"/>
          <p:cNvSpPr txBox="1"/>
          <p:nvPr/>
        </p:nvSpPr>
        <p:spPr>
          <a:xfrm>
            <a:off x="5271747" y="4416500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 matrix of the features and target variable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594325" y="3496789"/>
            <a:ext cx="1531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Features with the highest correlation magnitude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70" y="2434958"/>
            <a:ext cx="1224100" cy="11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509600" y="1312250"/>
            <a:ext cx="44442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Proceeded with all features for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6 models with cross-validation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 used: Accuracy, Precision, Wecall, F1 Score, ROC AUC.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were graded mainly on accuracy and recall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Recall is important for medical modeling because it includes false-negatives.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268344" y="3900750"/>
            <a:ext cx="3181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Summary of metrics for the 6 models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65" y="1277050"/>
            <a:ext cx="3269259" cy="2594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Tuning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09600" y="1312250"/>
            <a:ext cx="44442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 and Logistic regression were tuned, but the models did not improve.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Logistic Regression model performed the best overall.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Gradient Boost model had higher precision and scored close to Logistic Regression on the other metrics.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948950" y="3950825"/>
            <a:ext cx="3565500" cy="7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Logistic Regression model delivered the best results with an 86% recall and 83.5% accuracy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495499" y="4880100"/>
            <a:ext cx="2799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Summary of metrics for Gradient Boost model tuning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368299" y="2571738"/>
            <a:ext cx="30540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Summary of metrics for Logistic Regression model tuning</a:t>
            </a:r>
            <a:endParaRPr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17" y="589450"/>
            <a:ext cx="2496564" cy="202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527" y="2899725"/>
            <a:ext cx="2431543" cy="2021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Next Steps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509600" y="1312250"/>
            <a:ext cx="52710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model can be utilized in medical offices to predict if a patient has heart disease.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Interactions with the features can be input in the model.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</a:t>
            </a:r>
            <a:r>
              <a:rPr lang="en" sz="1300"/>
              <a:t>xample: max heart rate times age can be used as a feature to include this biological interaction.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new patient data is published, the model can be updated with the new data. 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300" y="1720013"/>
            <a:ext cx="1926650" cy="1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