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247BF-F40B-42CA-8625-EE52D12B8BFC}"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3EC35-BC7E-48B4-AF19-EA56BDBCCB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41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247BF-F40B-42CA-8625-EE52D12B8BFC}"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3EC35-BC7E-48B4-AF19-EA56BDBCCB66}" type="slidenum">
              <a:rPr lang="en-US" smtClean="0"/>
              <a:t>‹#›</a:t>
            </a:fld>
            <a:endParaRPr lang="en-US"/>
          </a:p>
        </p:txBody>
      </p:sp>
    </p:spTree>
    <p:extLst>
      <p:ext uri="{BB962C8B-B14F-4D97-AF65-F5344CB8AC3E}">
        <p14:creationId xmlns:p14="http://schemas.microsoft.com/office/powerpoint/2010/main" val="197112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247BF-F40B-42CA-8625-EE52D12B8BFC}"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3EC35-BC7E-48B4-AF19-EA56BDBCCB66}" type="slidenum">
              <a:rPr lang="en-US" smtClean="0"/>
              <a:t>‹#›</a:t>
            </a:fld>
            <a:endParaRPr lang="en-US"/>
          </a:p>
        </p:txBody>
      </p:sp>
    </p:spTree>
    <p:extLst>
      <p:ext uri="{BB962C8B-B14F-4D97-AF65-F5344CB8AC3E}">
        <p14:creationId xmlns:p14="http://schemas.microsoft.com/office/powerpoint/2010/main" val="317009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247BF-F40B-42CA-8625-EE52D12B8BFC}"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3EC35-BC7E-48B4-AF19-EA56BDBCCB66}" type="slidenum">
              <a:rPr lang="en-US" smtClean="0"/>
              <a:t>‹#›</a:t>
            </a:fld>
            <a:endParaRPr lang="en-US"/>
          </a:p>
        </p:txBody>
      </p:sp>
    </p:spTree>
    <p:extLst>
      <p:ext uri="{BB962C8B-B14F-4D97-AF65-F5344CB8AC3E}">
        <p14:creationId xmlns:p14="http://schemas.microsoft.com/office/powerpoint/2010/main" val="1718441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247BF-F40B-42CA-8625-EE52D12B8BFC}"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3EC35-BC7E-48B4-AF19-EA56BDBCCB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16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247BF-F40B-42CA-8625-EE52D12B8BFC}"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3EC35-BC7E-48B4-AF19-EA56BDBCCB66}" type="slidenum">
              <a:rPr lang="en-US" smtClean="0"/>
              <a:t>‹#›</a:t>
            </a:fld>
            <a:endParaRPr lang="en-US"/>
          </a:p>
        </p:txBody>
      </p:sp>
    </p:spTree>
    <p:extLst>
      <p:ext uri="{BB962C8B-B14F-4D97-AF65-F5344CB8AC3E}">
        <p14:creationId xmlns:p14="http://schemas.microsoft.com/office/powerpoint/2010/main" val="260138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247BF-F40B-42CA-8625-EE52D12B8BFC}" type="datetimeFigureOut">
              <a:rPr lang="en-US" smtClean="0"/>
              <a:t>8/4/2021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23EC35-BC7E-48B4-AF19-EA56BDBCCB66}" type="slidenum">
              <a:rPr lang="en-US" smtClean="0"/>
              <a:t>‹#›</a:t>
            </a:fld>
            <a:endParaRPr lang="en-US"/>
          </a:p>
        </p:txBody>
      </p:sp>
    </p:spTree>
    <p:extLst>
      <p:ext uri="{BB962C8B-B14F-4D97-AF65-F5344CB8AC3E}">
        <p14:creationId xmlns:p14="http://schemas.microsoft.com/office/powerpoint/2010/main" val="330128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247BF-F40B-42CA-8625-EE52D12B8BFC}" type="datetimeFigureOut">
              <a:rPr lang="en-US" smtClean="0"/>
              <a:t>8/4/2021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23EC35-BC7E-48B4-AF19-EA56BDBCCB66}" type="slidenum">
              <a:rPr lang="en-US" smtClean="0"/>
              <a:t>‹#›</a:t>
            </a:fld>
            <a:endParaRPr lang="en-US"/>
          </a:p>
        </p:txBody>
      </p:sp>
      <p:sp>
        <p:nvSpPr>
          <p:cNvPr id="6" name="Picture Placeholder 12">
            <a:extLst>
              <a:ext uri="{FF2B5EF4-FFF2-40B4-BE49-F238E27FC236}">
                <a16:creationId xmlns:a16="http://schemas.microsoft.com/office/drawing/2014/main" id="{D27A52D6-2393-47FD-AC59-3B7B1EC95236}"/>
              </a:ext>
            </a:extLst>
          </p:cNvPr>
          <p:cNvSpPr>
            <a:spLocks noGrp="1"/>
          </p:cNvSpPr>
          <p:nvPr>
            <p:ph type="pic" sz="quarter" idx="13"/>
          </p:nvPr>
        </p:nvSpPr>
        <p:spPr>
          <a:xfrm>
            <a:off x="1096963" y="2582863"/>
            <a:ext cx="4938712" cy="3378200"/>
          </a:xfrm>
        </p:spPr>
        <p:txBody>
          <a:bodyPr/>
          <a:lstStyle/>
          <a:p>
            <a:endParaRPr lang="en-US"/>
          </a:p>
        </p:txBody>
      </p:sp>
      <p:sp>
        <p:nvSpPr>
          <p:cNvPr id="7" name="Picture Placeholder 14">
            <a:extLst>
              <a:ext uri="{FF2B5EF4-FFF2-40B4-BE49-F238E27FC236}">
                <a16:creationId xmlns:a16="http://schemas.microsoft.com/office/drawing/2014/main" id="{1BC35B02-2F9C-4562-B7C0-8B614A2410E5}"/>
              </a:ext>
            </a:extLst>
          </p:cNvPr>
          <p:cNvSpPr>
            <a:spLocks noGrp="1"/>
          </p:cNvSpPr>
          <p:nvPr>
            <p:ph type="pic" sz="quarter" idx="14"/>
          </p:nvPr>
        </p:nvSpPr>
        <p:spPr>
          <a:xfrm>
            <a:off x="6218238" y="2582863"/>
            <a:ext cx="4937125" cy="3378200"/>
          </a:xfrm>
        </p:spPr>
        <p:txBody>
          <a:bodyPr/>
          <a:lstStyle/>
          <a:p>
            <a:endParaRPr lang="en-US"/>
          </a:p>
        </p:txBody>
      </p:sp>
      <p:sp>
        <p:nvSpPr>
          <p:cNvPr id="8" name="Text Placeholder 2">
            <a:extLst>
              <a:ext uri="{FF2B5EF4-FFF2-40B4-BE49-F238E27FC236}">
                <a16:creationId xmlns:a16="http://schemas.microsoft.com/office/drawing/2014/main" id="{C1194F46-F32E-439F-8324-8335BECAA461}"/>
              </a:ext>
            </a:extLst>
          </p:cNvPr>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4">
            <a:extLst>
              <a:ext uri="{FF2B5EF4-FFF2-40B4-BE49-F238E27FC236}">
                <a16:creationId xmlns:a16="http://schemas.microsoft.com/office/drawing/2014/main" id="{B8160724-3D1B-4F70-A467-17605F7388FF}"/>
              </a:ext>
            </a:extLst>
          </p:cNvPr>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65204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A247BF-F40B-42CA-8625-EE52D12B8BFC}" type="datetimeFigureOut">
              <a:rPr lang="en-US" smtClean="0"/>
              <a:t>8/4/2021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23EC35-BC7E-48B4-AF19-EA56BDBCCB66}" type="slidenum">
              <a:rPr lang="en-US" smtClean="0"/>
              <a:t>‹#›</a:t>
            </a:fld>
            <a:endParaRPr lang="en-US"/>
          </a:p>
        </p:txBody>
      </p:sp>
    </p:spTree>
    <p:extLst>
      <p:ext uri="{BB962C8B-B14F-4D97-AF65-F5344CB8AC3E}">
        <p14:creationId xmlns:p14="http://schemas.microsoft.com/office/powerpoint/2010/main" val="338342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A247BF-F40B-42CA-8625-EE52D12B8BFC}" type="datetimeFigureOut">
              <a:rPr lang="en-US" smtClean="0"/>
              <a:t>8/4/2021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23EC35-BC7E-48B4-AF19-EA56BDBCCB66}" type="slidenum">
              <a:rPr lang="en-US" smtClean="0"/>
              <a:t>‹#›</a:t>
            </a:fld>
            <a:endParaRPr lang="en-US"/>
          </a:p>
        </p:txBody>
      </p:sp>
    </p:spTree>
    <p:extLst>
      <p:ext uri="{BB962C8B-B14F-4D97-AF65-F5344CB8AC3E}">
        <p14:creationId xmlns:p14="http://schemas.microsoft.com/office/powerpoint/2010/main" val="319256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247BF-F40B-42CA-8625-EE52D12B8BFC}"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3EC35-BC7E-48B4-AF19-EA56BDBCCB66}" type="slidenum">
              <a:rPr lang="en-US" smtClean="0"/>
              <a:t>‹#›</a:t>
            </a:fld>
            <a:endParaRPr lang="en-US"/>
          </a:p>
        </p:txBody>
      </p:sp>
    </p:spTree>
    <p:extLst>
      <p:ext uri="{BB962C8B-B14F-4D97-AF65-F5344CB8AC3E}">
        <p14:creationId xmlns:p14="http://schemas.microsoft.com/office/powerpoint/2010/main" val="275911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A247BF-F40B-42CA-8625-EE52D12B8BFC}" type="datetimeFigureOut">
              <a:rPr lang="en-US" smtClean="0"/>
              <a:t>8/4/2021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023EC35-BC7E-48B4-AF19-EA56BDBCCB6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792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1CD1-5C03-4E52-9269-47F70B016A53}"/>
              </a:ext>
            </a:extLst>
          </p:cNvPr>
          <p:cNvSpPr>
            <a:spLocks noGrp="1"/>
          </p:cNvSpPr>
          <p:nvPr>
            <p:ph type="ctrTitle"/>
          </p:nvPr>
        </p:nvSpPr>
        <p:spPr/>
        <p:txBody>
          <a:bodyPr/>
          <a:lstStyle/>
          <a:p>
            <a:pPr>
              <a:defRPr sz="3000"/>
            </a:pPr>
            <a:r>
              <a:t>2021 Profitability Report</a:t>
            </a:r>
          </a:p>
        </p:txBody>
      </p:sp>
      <p:sp>
        <p:nvSpPr>
          <p:cNvPr id="3" name="Subtitle 2">
            <a:extLst>
              <a:ext uri="{FF2B5EF4-FFF2-40B4-BE49-F238E27FC236}">
                <a16:creationId xmlns:a16="http://schemas.microsoft.com/office/drawing/2014/main" id="{0C4E87A8-D1DF-443A-972A-F6A1E1FCEB4E}"/>
              </a:ext>
            </a:extLst>
          </p:cNvPr>
          <p:cNvSpPr>
            <a:spLocks noGrp="1"/>
          </p:cNvSpPr>
          <p:nvPr>
            <p:ph type="subTitle" idx="1"/>
          </p:nvPr>
        </p:nvSpPr>
        <p:spPr/>
        <p:txBody>
          <a:bodyPr/>
          <a:lstStyle/>
          <a:p>
            <a:pPr>
              <a:defRPr sz="2000"/>
            </a:pPr>
            <a:r>
              <a:t>Generated on - Aug 12, 2021</a:t>
            </a:r>
          </a:p>
        </p:txBody>
      </p:sp>
      <p:pic>
        <p:nvPicPr>
          <p:cNvPr id="4" name="Picture 3" descr="python.png"/>
          <p:cNvPicPr>
            <a:picLocks noChangeAspect="1"/>
          </p:cNvPicPr>
          <p:nvPr/>
        </p:nvPicPr>
        <p:blipFill>
          <a:blip r:embed="rId2"/>
          <a:stretch>
            <a:fillRect/>
          </a:stretch>
        </p:blipFill>
        <p:spPr>
          <a:xfrm>
            <a:off x="9144000" y="1828800"/>
            <a:ext cx="1990725" cy="1990725"/>
          </a:xfrm>
          <a:prstGeom prst="rect">
            <a:avLst/>
          </a:prstGeom>
        </p:spPr>
      </p:pic>
      <p:pic>
        <p:nvPicPr>
          <p:cNvPr id="5" name="Picture 4" descr="bars.png"/>
          <p:cNvPicPr>
            <a:picLocks noChangeAspect="1"/>
          </p:cNvPicPr>
          <p:nvPr/>
        </p:nvPicPr>
        <p:blipFill>
          <a:blip r:embed="rId3"/>
          <a:stretch>
            <a:fillRect/>
          </a:stretch>
        </p:blipFill>
        <p:spPr>
          <a:xfrm>
            <a:off x="7315200" y="1828800"/>
            <a:ext cx="1905000" cy="1905000"/>
          </a:xfrm>
          <a:prstGeom prst="rect">
            <a:avLst/>
          </a:prstGeom>
        </p:spPr>
      </p:pic>
    </p:spTree>
    <p:extLst>
      <p:ext uri="{BB962C8B-B14F-4D97-AF65-F5344CB8AC3E}">
        <p14:creationId xmlns:p14="http://schemas.microsoft.com/office/powerpoint/2010/main" val="3519035150"/>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Report Summary</a:t>
            </a:r>
          </a:p>
        </p:txBody>
      </p:sp>
      <p:sp>
        <p:nvSpPr>
          <p:cNvPr id="3" name="Content Placeholder 2"/>
          <p:cNvSpPr>
            <a:spLocks noGrp="1"/>
          </p:cNvSpPr>
          <p:nvPr>
            <p:ph idx="1"/>
          </p:nvPr>
        </p:nvSpPr>
        <p:spPr/>
        <p:txBody>
          <a:bodyPr/>
          <a:lstStyle/>
          <a:p>
            <a:pPr>
              <a:defRPr sz="1400"/>
            </a:pPr>
            <a:r>
              <a:t>Lorem ipsum dolor sit amet, consectetur adipiscing elit. Pellentesque purus lorem, eleifend non felis pulvinar, rutrum aliquam lectus. Phasellus risus risus, eleifend vehicula placerat id, luctus eu sem. Praesent in nisl eleifend, volutpat lacus eget, finibus velit. ''Aliquam eget odio varius, bibendum felis vitae, euismod libero. In tempus mi enim, sit amet tempor odio ornare a. Nunc non elementum ex. Quisque ullamcorper, lorem in fermentum posuere, justo lectus feugiat sapien, at sagittis leo metus ac quam. Duis aliquet nisl lobortis massa maximus gravida. Proin pharetra egestas bibendum. Integer sagittis venenatis mi, ut tempor ante. Aliquam erat volutpat. Morbi hendrerit porta iaculis. Nullam vel odio turpis. Aenean dictum, arcu in efficitur hendrerit, purus risus accumsan lorem, a rutrum mi enim ut enim. Aliquam volutpat neque neque, et aliquet nisl blandit vel. Pellentesque a tempor turpis. Nunc accumsan magna velit, ac commodo metus consequat quis. Aliquam erat volutpat. Sed ac gravida magna. Cras velit lacus, sollicitudin ut velit iaculis, elementum gravida urna. Nam turpis ligula, sagittis eu sapien rutrum, laoreet hendrerit dolor. Duis interdum et augue ut faucibus. Sed mi ex, luctus nec iaculis eget, semper vel lacus. Vestibulum vitae quam non massa semper gravida et id nulla.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Cost Distribution Among Product Classes</a:t>
            </a:r>
          </a:p>
        </p:txBody>
      </p:sp>
      <p:sp>
        <p:nvSpPr>
          <p:cNvPr id="3" name="Content Placeholder 2"/>
          <p:cNvSpPr>
            <a:spLocks noGrp="1"/>
          </p:cNvSpPr>
          <p:nvPr>
            <p:ph idx="1"/>
          </p:nvPr>
        </p:nvSpPr>
        <p:spPr/>
        <p:txBody>
          <a:bodyPr/>
          <a:lstStyle/>
          <a:p/>
        </p:txBody>
      </p:sp>
      <p:pic>
        <p:nvPicPr>
          <p:cNvPr id="4" name="Picture 3" descr="boxplot.png"/>
          <p:cNvPicPr>
            <a:picLocks noChangeAspect="1"/>
          </p:cNvPicPr>
          <p:nvPr/>
        </p:nvPicPr>
        <p:blipFill>
          <a:blip r:embed="rId2"/>
          <a:stretch>
            <a:fillRect/>
          </a:stretch>
        </p:blipFill>
        <p:spPr>
          <a:xfrm>
            <a:off x="1371600" y="1828800"/>
            <a:ext cx="6556248" cy="4105656"/>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Average Top 3 Sold Products (2021)</a:t>
            </a:r>
          </a:p>
        </p:txBody>
      </p:sp>
      <p:sp>
        <p:nvSpPr>
          <p:cNvPr id="3" name="Content Placeholder 2"/>
          <p:cNvSpPr>
            <a:spLocks noGrp="1"/>
          </p:cNvSpPr>
          <p:nvPr>
            <p:ph idx="1"/>
          </p:nvPr>
        </p:nvSpPr>
        <p:spPr/>
        <p:txBody>
          <a:bodyPr/>
          <a:lstStyle/>
          <a:p/>
        </p:txBody>
      </p:sp>
      <p:pic>
        <p:nvPicPr>
          <p:cNvPr id="4" name="Picture 3" descr="timeseries_top.png"/>
          <p:cNvPicPr>
            <a:picLocks noChangeAspect="1"/>
          </p:cNvPicPr>
          <p:nvPr/>
        </p:nvPicPr>
        <p:blipFill>
          <a:blip r:embed="rId2"/>
          <a:stretch>
            <a:fillRect/>
          </a:stretch>
        </p:blipFill>
        <p:spPr>
          <a:xfrm>
            <a:off x="1371600" y="1828800"/>
            <a:ext cx="9235440" cy="444398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2021 Revenue and Trends</a:t>
            </a:r>
          </a:p>
        </p:txBody>
      </p:sp>
      <p:sp>
        <p:nvSpPr>
          <p:cNvPr id="3" name="Content Placeholder 2"/>
          <p:cNvSpPr>
            <a:spLocks noGrp="1"/>
          </p:cNvSpPr>
          <p:nvPr>
            <p:ph idx="1"/>
          </p:nvPr>
        </p:nvSpPr>
        <p:spPr/>
        <p:txBody>
          <a:bodyPr/>
          <a:lstStyle/>
          <a:p/>
        </p:txBody>
      </p:sp>
      <p:pic>
        <p:nvPicPr>
          <p:cNvPr id="4" name="Picture 3" descr="timeseries_ma.png"/>
          <p:cNvPicPr>
            <a:picLocks noChangeAspect="1"/>
          </p:cNvPicPr>
          <p:nvPr/>
        </p:nvPicPr>
        <p:blipFill>
          <a:blip r:embed="rId2"/>
          <a:stretch>
            <a:fillRect/>
          </a:stretch>
        </p:blipFill>
        <p:spPr>
          <a:xfrm>
            <a:off x="1371600" y="1828800"/>
            <a:ext cx="9125712" cy="4233672"/>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Average Top 10 Net Sales &amp; Product Count</a:t>
            </a:r>
          </a:p>
        </p:txBody>
      </p:sp>
      <p:sp>
        <p:nvSpPr>
          <p:cNvPr id="3" name="Content Placeholder 2"/>
          <p:cNvSpPr>
            <a:spLocks noGrp="1"/>
          </p:cNvSpPr>
          <p:nvPr>
            <p:ph idx="1"/>
          </p:nvPr>
        </p:nvSpPr>
        <p:spPr/>
        <p:txBody>
          <a:bodyPr/>
          <a:lstStyle/>
          <a:p/>
        </p:txBody>
      </p:sp>
      <p:pic>
        <p:nvPicPr>
          <p:cNvPr id="4" name="Picture 3" descr="combo_top_and_count.png"/>
          <p:cNvPicPr>
            <a:picLocks noChangeAspect="1"/>
          </p:cNvPicPr>
          <p:nvPr/>
        </p:nvPicPr>
        <p:blipFill>
          <a:blip r:embed="rId2"/>
          <a:stretch>
            <a:fillRect/>
          </a:stretch>
        </p:blipFill>
        <p:spPr>
          <a:xfrm>
            <a:off x="1371600" y="1828800"/>
            <a:ext cx="8412480" cy="4443984"/>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Top Product and Class Revenue</a:t>
            </a:r>
          </a:p>
        </p:txBody>
      </p:sp>
      <p:sp>
        <p:nvSpPr>
          <p:cNvPr id="3" name="Text Placeholder 2"/>
          <p:cNvSpPr>
            <a:spLocks noGrp="1"/>
          </p:cNvSpPr>
          <p:nvPr>
            <p:ph type="body" idx="1"/>
          </p:nvPr>
        </p:nvSpPr>
        <p:spPr/>
        <p:txBody>
          <a:bodyPr/>
          <a:lstStyle/>
          <a:p>
            <a:pPr>
              <a:defRPr sz="2000"/>
            </a:pPr>
            <a:r>
              <a:t>Top 10 Product Revenue</a:t>
            </a:r>
          </a:p>
        </p:txBody>
      </p:sp>
      <p:sp>
        <p:nvSpPr>
          <p:cNvPr id="4" name="Content Placeholder 3"/>
          <p:cNvSpPr>
            <a:spLocks noGrp="1"/>
          </p:cNvSpPr>
          <p:nvPr>
            <p:ph idx="2" sz="half"/>
          </p:nvPr>
        </p:nvSpPr>
        <p:spPr/>
        <p:txBody>
          <a:bodyPr/>
          <a:lstStyle/>
          <a:p/>
        </p:txBody>
      </p:sp>
      <p:sp>
        <p:nvSpPr>
          <p:cNvPr id="5" name="Text Placeholder 4"/>
          <p:cNvSpPr>
            <a:spLocks noGrp="1"/>
          </p:cNvSpPr>
          <p:nvPr>
            <p:ph type="body" idx="3" sz="quarter"/>
          </p:nvPr>
        </p:nvSpPr>
        <p:spPr/>
        <p:txBody>
          <a:bodyPr/>
          <a:lstStyle/>
          <a:p>
            <a:pPr>
              <a:defRPr sz="2000"/>
            </a:pPr>
            <a:r>
              <a:t>Top 10 Product Class Revenue</a:t>
            </a:r>
          </a:p>
        </p:txBody>
      </p:sp>
      <p:sp>
        <p:nvSpPr>
          <p:cNvPr id="6" name="Content Placeholder 5"/>
          <p:cNvSpPr>
            <a:spLocks noGrp="1"/>
          </p:cNvSpPr>
          <p:nvPr>
            <p:ph idx="4" sz="quarter"/>
          </p:nvPr>
        </p:nvSpPr>
        <p:spPr/>
        <p:txBody>
          <a:bodyPr/>
          <a:lstStyle/>
          <a:p/>
        </p:txBody>
      </p:sp>
      <p:pic>
        <p:nvPicPr>
          <p:cNvPr id="7" name="Picture 6" descr="top_10_prods.png"/>
          <p:cNvPicPr>
            <a:picLocks noChangeAspect="1"/>
          </p:cNvPicPr>
          <p:nvPr/>
        </p:nvPicPr>
        <p:blipFill>
          <a:blip r:embed="rId2"/>
          <a:stretch>
            <a:fillRect/>
          </a:stretch>
        </p:blipFill>
        <p:spPr>
          <a:xfrm>
            <a:off x="1143000" y="2514600"/>
            <a:ext cx="4852160" cy="3273552"/>
          </a:xfrm>
          <a:prstGeom prst="rect">
            <a:avLst/>
          </a:prstGeom>
        </p:spPr>
      </p:pic>
      <p:pic>
        <p:nvPicPr>
          <p:cNvPr id="8" name="Picture 7" descr="top_10_classes.png"/>
          <p:cNvPicPr>
            <a:picLocks noChangeAspect="1"/>
          </p:cNvPicPr>
          <p:nvPr/>
        </p:nvPicPr>
        <p:blipFill>
          <a:blip r:embed="rId3"/>
          <a:stretch>
            <a:fillRect/>
          </a:stretch>
        </p:blipFill>
        <p:spPr>
          <a:xfrm>
            <a:off x="6263640" y="2514600"/>
            <a:ext cx="2017520" cy="3273552"/>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Calibri Light</vt:lpstr>
      <vt:lpstr>Retrospect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Jerry Li</dc:creator>
  <cp:lastModifiedBy>Jerry Li</cp:lastModifiedBy>
  <cp:revision>2</cp:revision>
  <dcterms:created xsi:type="dcterms:W3CDTF">2021-08-03T16:16:16Z</dcterms:created>
  <dcterms:modified xsi:type="dcterms:W3CDTF">2021-08-03T16:22:53Z</dcterms:modified>
</cp:coreProperties>
</file>