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Databases project:</a:t>
            </a:r>
            <a:br>
              <a:rPr lang="en-US" b="1" dirty="0" smtClean="0"/>
            </a:br>
            <a:r>
              <a:rPr lang="en-US" b="1" dirty="0" smtClean="0"/>
              <a:t>Magic The Gathering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Anderson, Kyle </a:t>
            </a:r>
            <a:r>
              <a:rPr lang="en-US" dirty="0" err="1" smtClean="0"/>
              <a:t>sarre</a:t>
            </a:r>
            <a:r>
              <a:rPr lang="en-US" dirty="0" smtClean="0"/>
              <a:t>, Gabriel </a:t>
            </a:r>
            <a:r>
              <a:rPr lang="en-US" dirty="0" err="1" smtClean="0"/>
              <a:t>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MOtivations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Magic the gathering, or </a:t>
            </a:r>
            <a:r>
              <a:rPr lang="en-US" dirty="0" err="1" smtClean="0"/>
              <a:t>MtG</a:t>
            </a:r>
            <a:r>
              <a:rPr lang="en-US" dirty="0" smtClean="0"/>
              <a:t>, </a:t>
            </a:r>
            <a:r>
              <a:rPr lang="en-US" dirty="0" smtClean="0"/>
              <a:t>is </a:t>
            </a:r>
            <a:r>
              <a:rPr lang="en-US" dirty="0"/>
              <a:t>a popular trading card game owned by Wizards of the Coast LLC. An estimated 20 million players play </a:t>
            </a:r>
            <a:r>
              <a:rPr lang="en-US" dirty="0" err="1"/>
              <a:t>MtG</a:t>
            </a:r>
            <a:r>
              <a:rPr lang="en-US" dirty="0"/>
              <a:t> around the world. </a:t>
            </a:r>
            <a:r>
              <a:rPr lang="en-US" dirty="0" err="1"/>
              <a:t>MtG</a:t>
            </a:r>
            <a:r>
              <a:rPr lang="en-US" dirty="0"/>
              <a:t> has been printed in 11 different languages and is played competitively, with prize pools reaching around $250,000. Wizards of the Coast sponsors a considerable number of these tournaments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MtG</a:t>
            </a:r>
            <a:r>
              <a:rPr lang="en-US" dirty="0"/>
              <a:t> by design has incredible diversity in the types of decks that may be constructed. Our group wants to analyze decks used in the competitive scene of </a:t>
            </a:r>
            <a:r>
              <a:rPr lang="en-US" dirty="0" err="1"/>
              <a:t>MtG</a:t>
            </a:r>
            <a:r>
              <a:rPr lang="en-US" dirty="0"/>
              <a:t> to identify the popularity of select decks and cards by using a relational database. We believe that this information could be useful to </a:t>
            </a:r>
            <a:r>
              <a:rPr lang="en-US" dirty="0" err="1"/>
              <a:t>MtG</a:t>
            </a:r>
            <a:r>
              <a:rPr lang="en-US" dirty="0"/>
              <a:t> players for constructing new and exciting decks.</a:t>
            </a:r>
          </a:p>
        </p:txBody>
      </p:sp>
    </p:spTree>
    <p:extLst>
      <p:ext uri="{BB962C8B-B14F-4D97-AF65-F5344CB8AC3E}">
        <p14:creationId xmlns:p14="http://schemas.microsoft.com/office/powerpoint/2010/main" val="8259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2537"/>
            <a:ext cx="10131425" cy="404866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identified four primary entities of interest for our database: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cards</a:t>
            </a:r>
            <a:r>
              <a:rPr lang="en-US" dirty="0"/>
              <a:t>, competitions, card representation (unique instances of decks that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contained </a:t>
            </a:r>
            <a:r>
              <a:rPr lang="en-US" dirty="0"/>
              <a:t>a specified card), and usage (an instance of a player using a given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card </a:t>
            </a:r>
            <a:r>
              <a:rPr lang="en-US" dirty="0"/>
              <a:t>in a given deck at a given competition).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list elaborates on the attributes of our entities:</a:t>
            </a:r>
          </a:p>
          <a:p>
            <a:pPr marL="0" indent="0">
              <a:buNone/>
            </a:pPr>
            <a:r>
              <a:rPr lang="en-US" dirty="0"/>
              <a:t>•	Cards(card name, type, mana cost, white, blue, black, red, green, card description)</a:t>
            </a:r>
          </a:p>
          <a:p>
            <a:pPr marL="0" indent="0">
              <a:buNone/>
            </a:pPr>
            <a:r>
              <a:rPr lang="en-US" dirty="0"/>
              <a:t>•	Competitions(competition name, year)</a:t>
            </a:r>
          </a:p>
          <a:p>
            <a:pPr marL="0" indent="0">
              <a:buNone/>
            </a:pPr>
            <a:r>
              <a:rPr lang="en-US" dirty="0"/>
              <a:t>•	Card Representation(card name, deck name, copies of card)</a:t>
            </a:r>
          </a:p>
          <a:p>
            <a:pPr marL="0" indent="0">
              <a:buNone/>
            </a:pPr>
            <a:r>
              <a:rPr lang="en-US" dirty="0"/>
              <a:t>•	Usage(card name, deck name, competition name, year)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static.starcitygames.com/sales/cardscans/MTG/M11/en/nonfoil/SteelOvers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71" y="1457129"/>
            <a:ext cx="3269411" cy="46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DOMAIN CONT.</a:t>
            </a:r>
            <a:endParaRPr lang="en-US" b="1" dirty="0"/>
          </a:p>
        </p:txBody>
      </p:sp>
      <p:pic>
        <p:nvPicPr>
          <p:cNvPr id="4" name="Picture 2" descr="http://static.starcitygames.com/sales/cardscans/MTG/M11/en/nonfoil/SteelOverse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38" y="1601473"/>
            <a:ext cx="3048419" cy="427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59" y="2475781"/>
            <a:ext cx="838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list elaborates on the assumptions made about the attributes in the system:</a:t>
            </a:r>
          </a:p>
          <a:p>
            <a:r>
              <a:rPr lang="en-US" dirty="0"/>
              <a:t>•	Cards may have multiple types and have a subtype </a:t>
            </a:r>
          </a:p>
          <a:p>
            <a:r>
              <a:rPr lang="en-US" dirty="0"/>
              <a:t>o	example: | Steel Overseer (card name) | Artifact creature (multiple type) – construct (subtype) |</a:t>
            </a:r>
          </a:p>
          <a:p>
            <a:r>
              <a:rPr lang="en-US" dirty="0"/>
              <a:t>•	For competitions, location may be unspecified</a:t>
            </a:r>
          </a:p>
          <a:p>
            <a:r>
              <a:rPr lang="en-US" dirty="0"/>
              <a:t>•	For card representation, deck names incorporate the deck user’s name and the deck name itself</a:t>
            </a:r>
          </a:p>
          <a:p>
            <a:r>
              <a:rPr lang="en-US" dirty="0"/>
              <a:t>The following list elaborates on the constraints made about the attributes in the system:</a:t>
            </a:r>
          </a:p>
          <a:p>
            <a:r>
              <a:rPr lang="en-US" dirty="0"/>
              <a:t>•	For cards, mana cost must be a non-negative number or null</a:t>
            </a:r>
          </a:p>
          <a:p>
            <a:r>
              <a:rPr lang="en-US" dirty="0"/>
              <a:t>•	A usage must have a corresponding card representation</a:t>
            </a:r>
          </a:p>
          <a:p>
            <a:r>
              <a:rPr lang="en-US" dirty="0"/>
              <a:t>•	Copies of card should be positive</a:t>
            </a:r>
          </a:p>
          <a:p>
            <a:r>
              <a:rPr lang="en-US" dirty="0"/>
              <a:t>It should be noted that Usage and Card Representation entities are weak entities. For a more complete description of the application domain, see the E-R diagram below.</a:t>
            </a:r>
          </a:p>
        </p:txBody>
      </p:sp>
    </p:spTree>
    <p:extLst>
      <p:ext uri="{BB962C8B-B14F-4D97-AF65-F5344CB8AC3E}">
        <p14:creationId xmlns:p14="http://schemas.microsoft.com/office/powerpoint/2010/main" val="348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ER-DIAGRAM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72191"/>
              </p:ext>
            </p:extLst>
          </p:nvPr>
        </p:nvGraphicFramePr>
        <p:xfrm>
          <a:off x="424236" y="2936878"/>
          <a:ext cx="1949824" cy="22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4"/>
              </a:tblGrid>
              <a:tr h="383620"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 cost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 description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220"/>
              </p:ext>
            </p:extLst>
          </p:nvPr>
        </p:nvGraphicFramePr>
        <p:xfrm>
          <a:off x="4544020" y="4896956"/>
          <a:ext cx="207383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deck name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20571"/>
              </p:ext>
            </p:extLst>
          </p:nvPr>
        </p:nvGraphicFramePr>
        <p:xfrm>
          <a:off x="9816167" y="3254331"/>
          <a:ext cx="2002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competition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38517"/>
              </p:ext>
            </p:extLst>
          </p:nvPr>
        </p:nvGraphicFramePr>
        <p:xfrm>
          <a:off x="4573516" y="1764746"/>
          <a:ext cx="2253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 Representation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deck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copies of card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114993">
            <a:off x="6866979" y="2953434"/>
            <a:ext cx="2700068" cy="69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94383">
            <a:off x="7296430" y="3069665"/>
            <a:ext cx="18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seen/used at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9185927">
            <a:off x="7027474" y="4649552"/>
            <a:ext cx="2379073" cy="80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81697">
            <a:off x="7478670" y="4690883"/>
            <a:ext cx="207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4994464" y="3693002"/>
            <a:ext cx="1172947" cy="63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63621" y="4531114"/>
            <a:ext cx="174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Affects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0396834">
            <a:off x="2502008" y="2207800"/>
            <a:ext cx="1975306" cy="90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382889">
            <a:off x="2507859" y="2430270"/>
            <a:ext cx="2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Turned into Decks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is in 4BNF because the only dependency is between the primary attribute card name and the rest of the non-primary attributes. </a:t>
            </a:r>
          </a:p>
          <a:p>
            <a:r>
              <a:rPr lang="en-US" dirty="0"/>
              <a:t>Competitions is in 4BNF because all its attributes are primary attributes (the same can be said of the Usage relation).</a:t>
            </a:r>
          </a:p>
          <a:p>
            <a:r>
              <a:rPr lang="en-US" dirty="0"/>
              <a:t>Card Representation is in 4BNF because its only non-primary attribute “copies of card” has no dependencies on any other non-primary attribute.</a:t>
            </a:r>
          </a:p>
          <a:p>
            <a:r>
              <a:rPr lang="en-US" dirty="0"/>
              <a:t>Hence the database is in 4BNF.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426</TotalTime>
  <Words>342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Databases project: Magic The Gathering</vt:lpstr>
      <vt:lpstr>MOtivations</vt:lpstr>
      <vt:lpstr>Application Domain</vt:lpstr>
      <vt:lpstr>APPLICATION DOMAIN CONT.</vt:lpstr>
      <vt:lpstr>ER-DIAGRAM</vt:lpstr>
      <vt:lpstr>Database Design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Davis</dc:creator>
  <cp:lastModifiedBy>Gabriel Davis</cp:lastModifiedBy>
  <cp:revision>11</cp:revision>
  <dcterms:created xsi:type="dcterms:W3CDTF">2017-04-24T20:53:55Z</dcterms:created>
  <dcterms:modified xsi:type="dcterms:W3CDTF">2017-04-25T10:03:16Z</dcterms:modified>
</cp:coreProperties>
</file>