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82" r:id="rId11"/>
    <p:sldId id="283" r:id="rId12"/>
    <p:sldId id="278" r:id="rId13"/>
    <p:sldId id="279" r:id="rId14"/>
    <p:sldId id="265" r:id="rId15"/>
    <p:sldId id="266" r:id="rId16"/>
    <p:sldId id="280" r:id="rId17"/>
    <p:sldId id="281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Databases project:</a:t>
            </a:r>
            <a:br>
              <a:rPr lang="en-US" b="1" dirty="0"/>
            </a:br>
            <a:r>
              <a:rPr lang="en-US" b="1" dirty="0"/>
              <a:t>Magic The Gathering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Anderson, Kyle </a:t>
            </a:r>
            <a:r>
              <a:rPr lang="en-US" dirty="0" err="1"/>
              <a:t>sarre</a:t>
            </a:r>
            <a:r>
              <a:rPr lang="en-US" dirty="0"/>
              <a:t>, Gabriel </a:t>
            </a:r>
            <a:r>
              <a:rPr lang="en-US" dirty="0" err="1"/>
              <a:t>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6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land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4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r</a:t>
            </a:r>
          </a:p>
          <a:p>
            <a:r>
              <a:rPr lang="en-US" dirty="0"/>
              <a:t>GROUP BY </a:t>
            </a:r>
            <a:r>
              <a:rPr lang="en-US" dirty="0" err="1"/>
              <a:t>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45135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8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2-4 mana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u.card_name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card_representation</a:t>
            </a:r>
            <a:r>
              <a:rPr lang="en-US" dirty="0"/>
              <a:t> as u, cards as c</a:t>
            </a:r>
          </a:p>
          <a:p>
            <a:r>
              <a:rPr lang="en-US" dirty="0"/>
              <a:t>WHERE </a:t>
            </a:r>
            <a:r>
              <a:rPr lang="en-US" dirty="0" err="1"/>
              <a:t>u.card_name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r>
              <a:rPr lang="en-US" dirty="0"/>
              <a:t> and </a:t>
            </a:r>
            <a:r>
              <a:rPr lang="en-US" dirty="0" err="1"/>
              <a:t>c.mana_cost</a:t>
            </a:r>
            <a:r>
              <a:rPr lang="en-US" dirty="0"/>
              <a:t> &gt;= 0 AND </a:t>
            </a:r>
            <a:r>
              <a:rPr lang="en-US" dirty="0" err="1"/>
              <a:t>c.mana_cost</a:t>
            </a:r>
            <a:r>
              <a:rPr lang="en-US" dirty="0"/>
              <a:t> &lt;= 2 AND </a:t>
            </a:r>
            <a:r>
              <a:rPr lang="en-US" dirty="0" err="1"/>
              <a:t>c.type</a:t>
            </a:r>
            <a:r>
              <a:rPr lang="en-US" dirty="0"/>
              <a:t> NOT LIKE "%Land%" </a:t>
            </a:r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num_of_decks_using_this_card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98109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cards used more than 10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c.card_name</a:t>
            </a:r>
            <a:r>
              <a:rPr lang="en-US" dirty="0"/>
              <a:t>, COUNT(</a:t>
            </a:r>
            <a:r>
              <a:rPr lang="en-US" dirty="0" err="1"/>
              <a:t>u.card_name</a:t>
            </a:r>
            <a:r>
              <a:rPr lang="en-US" dirty="0"/>
              <a:t>) as </a:t>
            </a:r>
            <a:r>
              <a:rPr lang="en-US" dirty="0" err="1"/>
              <a:t>num_of_decks_using_this_card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c.red</a:t>
            </a:r>
            <a:r>
              <a:rPr lang="en-US" dirty="0"/>
              <a:t> = 1 AND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u.card_name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num_of_uses</a:t>
            </a:r>
            <a:r>
              <a:rPr lang="en-US" dirty="0"/>
              <a:t> &gt;= 10</a:t>
            </a:r>
          </a:p>
          <a:p>
            <a:r>
              <a:rPr lang="en-US" dirty="0"/>
              <a:t>ORDER BY </a:t>
            </a:r>
            <a:r>
              <a:rPr lang="en-US" dirty="0" err="1"/>
              <a:t>num_of_uses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2354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9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legendary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c.*, COUNT(</a:t>
            </a:r>
            <a:r>
              <a:rPr lang="en-US" dirty="0" err="1"/>
              <a:t>u.deck_name</a:t>
            </a:r>
            <a:r>
              <a:rPr lang="en-US" dirty="0"/>
              <a:t>) as </a:t>
            </a:r>
            <a:r>
              <a:rPr lang="en-US" dirty="0" err="1"/>
              <a:t>num_of_appearances</a:t>
            </a:r>
            <a:endParaRPr lang="en-US" dirty="0"/>
          </a:p>
          <a:p>
            <a:r>
              <a:rPr lang="en-US" dirty="0"/>
              <a:t>FROM cards AS c, </a:t>
            </a:r>
            <a:r>
              <a:rPr lang="en-US" dirty="0" err="1"/>
              <a:t>card_usage</a:t>
            </a:r>
            <a:r>
              <a:rPr lang="en-US" dirty="0"/>
              <a:t> AS u</a:t>
            </a:r>
          </a:p>
          <a:p>
            <a:r>
              <a:rPr lang="en-US" dirty="0"/>
              <a:t>WHERE </a:t>
            </a:r>
            <a:r>
              <a:rPr lang="en-US" dirty="0" err="1"/>
              <a:t>c.type</a:t>
            </a:r>
            <a:r>
              <a:rPr lang="en-US" dirty="0"/>
              <a:t> LIKE "%Legend%"</a:t>
            </a:r>
          </a:p>
          <a:p>
            <a:r>
              <a:rPr lang="en-US" dirty="0"/>
              <a:t>GROUP BY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num_of_appearances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MOtivations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Magic the gathering, or </a:t>
            </a:r>
            <a:r>
              <a:rPr lang="en-US" dirty="0" err="1"/>
              <a:t>MtG</a:t>
            </a:r>
            <a:r>
              <a:rPr lang="en-US" dirty="0"/>
              <a:t>, is a popular trading card game owned by Wizards of the Coast LLC. An estimated 20 million players play </a:t>
            </a:r>
            <a:r>
              <a:rPr lang="en-US" dirty="0" err="1"/>
              <a:t>MtG</a:t>
            </a:r>
            <a:r>
              <a:rPr lang="en-US" dirty="0"/>
              <a:t> around the world. </a:t>
            </a:r>
            <a:r>
              <a:rPr lang="en-US" dirty="0" err="1"/>
              <a:t>MtG</a:t>
            </a:r>
            <a:r>
              <a:rPr lang="en-US" dirty="0"/>
              <a:t> has been printed in 11 different languages and is played competitively, with prize pools reaching around $250,000. Wizards of the Coast sponsors a considerable number of these tournaments.</a:t>
            </a:r>
          </a:p>
          <a:p>
            <a:endParaRPr lang="en-US" dirty="0"/>
          </a:p>
          <a:p>
            <a:r>
              <a:rPr lang="en-US" dirty="0" err="1"/>
              <a:t>MtG</a:t>
            </a:r>
            <a:r>
              <a:rPr lang="en-US" dirty="0"/>
              <a:t> by design has incredible diversity in the types of decks that may be constructed. Our group wants to analyze decks used in the competitive scene of </a:t>
            </a:r>
            <a:r>
              <a:rPr lang="en-US" dirty="0" err="1"/>
              <a:t>MtG</a:t>
            </a:r>
            <a:r>
              <a:rPr lang="en-US" dirty="0"/>
              <a:t> to identify the popularity of select decks and cards by using a relational database. We believe that this information could be useful to </a:t>
            </a:r>
            <a:r>
              <a:rPr lang="en-US" dirty="0" err="1"/>
              <a:t>MtG</a:t>
            </a:r>
            <a:r>
              <a:rPr lang="en-US" dirty="0"/>
              <a:t> players for constructing new and exciting decks.</a:t>
            </a:r>
          </a:p>
        </p:txBody>
      </p:sp>
    </p:spTree>
    <p:extLst>
      <p:ext uri="{BB962C8B-B14F-4D97-AF65-F5344CB8AC3E}">
        <p14:creationId xmlns:p14="http://schemas.microsoft.com/office/powerpoint/2010/main" val="82596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aggressive decks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</a:t>
            </a:r>
            <a:r>
              <a:rPr lang="en-US" dirty="0" err="1"/>
              <a:t>card_name.c</a:t>
            </a:r>
            <a:r>
              <a:rPr lang="en-US" dirty="0"/>
              <a:t>) as %_of_cards_below_2_mana</a:t>
            </a:r>
          </a:p>
          <a:p>
            <a:r>
              <a:rPr lang="en-US" dirty="0"/>
              <a:t>FROM cards as c, </a:t>
            </a:r>
            <a:r>
              <a:rPr lang="en-US" dirty="0" err="1"/>
              <a:t>deck_representation</a:t>
            </a:r>
            <a:r>
              <a:rPr lang="en-US" dirty="0"/>
              <a:t> as r</a:t>
            </a:r>
          </a:p>
          <a:p>
            <a:r>
              <a:rPr lang="en-US" dirty="0"/>
              <a:t>WHERE </a:t>
            </a:r>
            <a:r>
              <a:rPr lang="en-US" dirty="0" err="1"/>
              <a:t>mana_cost.c</a:t>
            </a:r>
            <a:r>
              <a:rPr lang="en-US" dirty="0"/>
              <a:t> IS NOT NULL AND </a:t>
            </a:r>
            <a:r>
              <a:rPr lang="en-US" dirty="0" err="1"/>
              <a:t>mana_cost.c</a:t>
            </a:r>
            <a:r>
              <a:rPr lang="en-US" dirty="0"/>
              <a:t> &lt;= 2 AND </a:t>
            </a:r>
            <a:r>
              <a:rPr lang="en-US" dirty="0" err="1"/>
              <a:t>r.card_name</a:t>
            </a:r>
            <a:r>
              <a:rPr lang="en-US" dirty="0"/>
              <a:t> = </a:t>
            </a:r>
            <a:r>
              <a:rPr lang="en-US" dirty="0" err="1"/>
              <a:t>c.card_name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deck_name.r</a:t>
            </a:r>
            <a:endParaRPr lang="en-US" dirty="0"/>
          </a:p>
          <a:p>
            <a:r>
              <a:rPr lang="en-US" dirty="0"/>
              <a:t>HAVING %_of_cards_below_2_mana &gt;= .6</a:t>
            </a:r>
          </a:p>
          <a:p>
            <a:r>
              <a:rPr lang="en-US" dirty="0"/>
              <a:t>ORDER BY %_of_cards_below_2_mana ASC</a:t>
            </a:r>
          </a:p>
        </p:txBody>
      </p:sp>
    </p:spTree>
    <p:extLst>
      <p:ext uri="{BB962C8B-B14F-4D97-AF65-F5344CB8AC3E}">
        <p14:creationId xmlns:p14="http://schemas.microsoft.com/office/powerpoint/2010/main" val="40696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 with the highest variance in cards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71920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time to shine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competition_name</a:t>
            </a:r>
            <a:r>
              <a:rPr lang="en-US" dirty="0"/>
              <a:t>) as </a:t>
            </a:r>
            <a:r>
              <a:rPr lang="en-US" dirty="0" err="1"/>
              <a:t>unique_cards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	SELECT </a:t>
            </a:r>
            <a:r>
              <a:rPr lang="en-US" dirty="0" err="1"/>
              <a:t>competition_name</a:t>
            </a:r>
            <a:r>
              <a:rPr lang="en-US" dirty="0"/>
              <a:t>, COUNT(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total_cards</a:t>
            </a:r>
            <a:endParaRPr lang="en-US" dirty="0"/>
          </a:p>
          <a:p>
            <a:r>
              <a:rPr lang="en-US" dirty="0"/>
              <a:t>	FROM </a:t>
            </a:r>
            <a:r>
              <a:rPr lang="en-US" dirty="0" err="1"/>
              <a:t>card_usage</a:t>
            </a:r>
            <a:endParaRPr lang="en-US" dirty="0"/>
          </a:p>
          <a:p>
            <a:r>
              <a:rPr lang="en-US" dirty="0"/>
              <a:t>	GROUP BY </a:t>
            </a:r>
            <a:r>
              <a:rPr lang="en-US" dirty="0" err="1"/>
              <a:t>card_name</a:t>
            </a:r>
            <a:r>
              <a:rPr lang="en-US" dirty="0"/>
              <a:t>,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) AS x</a:t>
            </a:r>
          </a:p>
          <a:p>
            <a:r>
              <a:rPr lang="en-US" dirty="0"/>
              <a:t>GROUP BY </a:t>
            </a:r>
            <a:r>
              <a:rPr lang="en-US" dirty="0" err="1"/>
              <a:t>competition_name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unique_cards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91569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decks with a given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card_name</a:t>
            </a:r>
            <a:r>
              <a:rPr lang="en-US" dirty="0"/>
              <a:t>, CONCAT(ROUND( (</a:t>
            </a:r>
            <a:r>
              <a:rPr lang="en-US" dirty="0" err="1"/>
              <a:t>instances_of_card</a:t>
            </a:r>
            <a:r>
              <a:rPr lang="en-US" dirty="0"/>
              <a:t>/</a:t>
            </a:r>
            <a:r>
              <a:rPr lang="en-US" dirty="0" err="1"/>
              <a:t>total_num_of_decks</a:t>
            </a:r>
            <a:r>
              <a:rPr lang="en-US" dirty="0"/>
              <a:t>)*100, 2),'%') AS </a:t>
            </a:r>
            <a:r>
              <a:rPr lang="en-US" dirty="0" err="1"/>
              <a:t>percentage_of_decks</a:t>
            </a:r>
            <a:endParaRPr lang="en-US" dirty="0"/>
          </a:p>
          <a:p>
            <a:r>
              <a:rPr lang="en-US" dirty="0"/>
              <a:t>FROM	(select COUNT(</a:t>
            </a:r>
            <a:r>
              <a:rPr lang="en-US" dirty="0" err="1"/>
              <a:t>deck_name</a:t>
            </a:r>
            <a:r>
              <a:rPr lang="en-US" dirty="0"/>
              <a:t>) as </a:t>
            </a:r>
            <a:r>
              <a:rPr lang="en-US" dirty="0" err="1"/>
              <a:t>total_num_of_decks</a:t>
            </a:r>
            <a:r>
              <a:rPr lang="en-US" dirty="0"/>
              <a:t> FROM (SELECT DISTINCT </a:t>
            </a:r>
            <a:r>
              <a:rPr lang="en-US" dirty="0" err="1"/>
              <a:t>deck_name</a:t>
            </a:r>
            <a:r>
              <a:rPr lang="en-US" dirty="0"/>
              <a:t> FROM </a:t>
            </a:r>
            <a:r>
              <a:rPr lang="en-US" dirty="0" err="1"/>
              <a:t>card_usage</a:t>
            </a:r>
            <a:r>
              <a:rPr lang="en-US" dirty="0"/>
              <a:t>) AS decks ) AS total,</a:t>
            </a:r>
          </a:p>
          <a:p>
            <a:r>
              <a:rPr lang="en-US" dirty="0"/>
              <a:t>	(select </a:t>
            </a:r>
            <a:r>
              <a:rPr lang="en-US" dirty="0" err="1"/>
              <a:t>re.card_name</a:t>
            </a:r>
            <a:r>
              <a:rPr lang="en-US" dirty="0"/>
              <a:t>, COUNT(</a:t>
            </a:r>
            <a:r>
              <a:rPr lang="en-US" dirty="0" err="1"/>
              <a:t>re.deck_name</a:t>
            </a:r>
            <a:r>
              <a:rPr lang="en-US" dirty="0"/>
              <a:t>) as </a:t>
            </a:r>
            <a:r>
              <a:rPr lang="en-US" dirty="0" err="1"/>
              <a:t>instances_of_card</a:t>
            </a:r>
            <a:r>
              <a:rPr lang="en-US" dirty="0"/>
              <a:t> FROM </a:t>
            </a:r>
            <a:r>
              <a:rPr lang="en-US" dirty="0" err="1"/>
              <a:t>card_representation</a:t>
            </a:r>
            <a:r>
              <a:rPr lang="en-US" dirty="0"/>
              <a:t> as re, cards as c WHERE </a:t>
            </a:r>
            <a:r>
              <a:rPr lang="en-US" dirty="0" err="1"/>
              <a:t>c.card_name</a:t>
            </a:r>
            <a:r>
              <a:rPr lang="en-US" dirty="0"/>
              <a:t> = </a:t>
            </a:r>
            <a:r>
              <a:rPr lang="en-US" dirty="0" err="1"/>
              <a:t>re.card_name</a:t>
            </a:r>
            <a:r>
              <a:rPr lang="en-US" dirty="0"/>
              <a:t> and </a:t>
            </a:r>
            <a:r>
              <a:rPr lang="en-US" dirty="0" err="1"/>
              <a:t>c.type</a:t>
            </a:r>
            <a:r>
              <a:rPr lang="en-US" dirty="0"/>
              <a:t> NOT LIKE "%LAND%" GROUP BY </a:t>
            </a:r>
            <a:r>
              <a:rPr lang="en-US" dirty="0" err="1"/>
              <a:t>card_name</a:t>
            </a:r>
            <a:r>
              <a:rPr lang="en-US" dirty="0"/>
              <a:t>) AS </a:t>
            </a:r>
            <a:r>
              <a:rPr lang="en-US" dirty="0" err="1"/>
              <a:t>num_of_decks_with_card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2537"/>
            <a:ext cx="10131425" cy="404866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We identified four primary entities of interest for our database: </a:t>
            </a:r>
          </a:p>
          <a:p>
            <a:pPr marL="0" indent="0">
              <a:buNone/>
            </a:pPr>
            <a:r>
              <a:rPr lang="en-US" dirty="0"/>
              <a:t>      cards, competitions, card representation (unique instances of decks that </a:t>
            </a:r>
          </a:p>
          <a:p>
            <a:pPr marL="0" indent="0">
              <a:buNone/>
            </a:pPr>
            <a:r>
              <a:rPr lang="en-US" dirty="0"/>
              <a:t>      contained a specified card), and usage (an instance of a player using a given </a:t>
            </a:r>
          </a:p>
          <a:p>
            <a:pPr marL="0" indent="0">
              <a:buNone/>
            </a:pPr>
            <a:r>
              <a:rPr lang="en-US" dirty="0"/>
              <a:t>      card in a given deck at a given competition).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list elaborates on the attributes of our entities:</a:t>
            </a:r>
          </a:p>
          <a:p>
            <a:pPr marL="0" indent="0">
              <a:buNone/>
            </a:pPr>
            <a:r>
              <a:rPr lang="en-US" dirty="0"/>
              <a:t>•	Cards(card name, type, mana cost, white, blue, black, red, green, card description)</a:t>
            </a:r>
          </a:p>
          <a:p>
            <a:pPr marL="0" indent="0">
              <a:buNone/>
            </a:pPr>
            <a:r>
              <a:rPr lang="en-US" dirty="0"/>
              <a:t>•	Competitions(competition name, year)</a:t>
            </a:r>
          </a:p>
          <a:p>
            <a:pPr marL="0" indent="0">
              <a:buNone/>
            </a:pPr>
            <a:r>
              <a:rPr lang="en-US" dirty="0"/>
              <a:t>•	Card Representation(card name, deck name, copies of card)</a:t>
            </a:r>
          </a:p>
          <a:p>
            <a:pPr marL="0" indent="0">
              <a:buNone/>
            </a:pPr>
            <a:r>
              <a:rPr lang="en-US" dirty="0"/>
              <a:t>•	Usage(card name, deck name, competition name, year)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http://static.starcitygames.com/sales/cardscans/MTG/M11/en/nonfoil/SteelOvers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71" y="1457129"/>
            <a:ext cx="3269411" cy="46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DOMAIN CONT.</a:t>
            </a:r>
          </a:p>
        </p:txBody>
      </p:sp>
      <p:pic>
        <p:nvPicPr>
          <p:cNvPr id="4" name="Picture 2" descr="http://static.starcitygames.com/sales/cardscans/MTG/M11/en/nonfoil/SteelOverse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38" y="1601473"/>
            <a:ext cx="3048419" cy="427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59" y="2475781"/>
            <a:ext cx="838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list elaborates on the assumptions made about the attributes in the system:</a:t>
            </a:r>
          </a:p>
          <a:p>
            <a:r>
              <a:rPr lang="en-US" dirty="0"/>
              <a:t>•	Cards may have multiple types and have a subtype </a:t>
            </a:r>
          </a:p>
          <a:p>
            <a:r>
              <a:rPr lang="en-US" dirty="0"/>
              <a:t>o	example: | Steel Overseer (card name) | Artifact creature (multiple type) – construct (subtype) |</a:t>
            </a:r>
          </a:p>
          <a:p>
            <a:r>
              <a:rPr lang="en-US" dirty="0"/>
              <a:t>•	For competitions, location may be unspecified</a:t>
            </a:r>
          </a:p>
          <a:p>
            <a:r>
              <a:rPr lang="en-US" dirty="0"/>
              <a:t>•	For card representation, deck names incorporate the deck user’s name and the deck name itself</a:t>
            </a:r>
          </a:p>
          <a:p>
            <a:r>
              <a:rPr lang="en-US" dirty="0"/>
              <a:t>The following list elaborates on the constraints made about the attributes in the system:</a:t>
            </a:r>
          </a:p>
          <a:p>
            <a:r>
              <a:rPr lang="en-US" dirty="0"/>
              <a:t>•	For cards, mana cost must be a non-negative number or null</a:t>
            </a:r>
          </a:p>
          <a:p>
            <a:r>
              <a:rPr lang="en-US" dirty="0"/>
              <a:t>•	A usage must have a corresponding card representation</a:t>
            </a:r>
          </a:p>
          <a:p>
            <a:r>
              <a:rPr lang="en-US" dirty="0"/>
              <a:t>•	Copies of card should be positive</a:t>
            </a:r>
          </a:p>
          <a:p>
            <a:r>
              <a:rPr lang="en-US" dirty="0"/>
              <a:t>It should be noted that Usage and Card Representation entities are weak entities. For a more complete description of the application domain, see the E-R diagram below.</a:t>
            </a:r>
          </a:p>
        </p:txBody>
      </p:sp>
    </p:spTree>
    <p:extLst>
      <p:ext uri="{BB962C8B-B14F-4D97-AF65-F5344CB8AC3E}">
        <p14:creationId xmlns:p14="http://schemas.microsoft.com/office/powerpoint/2010/main" val="348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8566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ER-DIAGRAM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36140"/>
              </p:ext>
            </p:extLst>
          </p:nvPr>
        </p:nvGraphicFramePr>
        <p:xfrm>
          <a:off x="310353" y="1910340"/>
          <a:ext cx="1949824" cy="42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20">
                <a:tc>
                  <a:txBody>
                    <a:bodyPr/>
                    <a:lstStyle/>
                    <a:p>
                      <a:r>
                        <a:rPr lang="en-US" dirty="0"/>
                        <a:t>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r>
                        <a:rPr lang="en-US" dirty="0"/>
                        <a:t>Type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 cost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1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3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 </a:t>
                      </a:r>
                      <a:r>
                        <a:rPr lang="en-US" dirty="0" err="1"/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description 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55521"/>
              </p:ext>
            </p:extLst>
          </p:nvPr>
        </p:nvGraphicFramePr>
        <p:xfrm>
          <a:off x="4544020" y="4182269"/>
          <a:ext cx="207383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</a:t>
                      </a:r>
                      <a:r>
                        <a:rPr lang="en-US" u="sng" baseline="0" dirty="0"/>
                        <a:t> name </a:t>
                      </a:r>
                      <a:r>
                        <a:rPr lang="en-US" baseline="0" dirty="0"/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Year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3269"/>
              </p:ext>
            </p:extLst>
          </p:nvPr>
        </p:nvGraphicFramePr>
        <p:xfrm>
          <a:off x="9816167" y="3254331"/>
          <a:ext cx="20021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competition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29252"/>
              </p:ext>
            </p:extLst>
          </p:nvPr>
        </p:nvGraphicFramePr>
        <p:xfrm>
          <a:off x="4574273" y="768967"/>
          <a:ext cx="225312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card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deck name </a:t>
                      </a:r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copies of card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1114993">
            <a:off x="6866979" y="2953434"/>
            <a:ext cx="2700068" cy="69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94383">
            <a:off x="7296430" y="3069665"/>
            <a:ext cx="18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seen/used at </a:t>
            </a:r>
          </a:p>
        </p:txBody>
      </p:sp>
      <p:sp>
        <p:nvSpPr>
          <p:cNvPr id="13" name="Right Arrow 12"/>
          <p:cNvSpPr/>
          <p:nvPr/>
        </p:nvSpPr>
        <p:spPr>
          <a:xfrm rot="19874786">
            <a:off x="7027474" y="4649552"/>
            <a:ext cx="2379073" cy="80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54798">
            <a:off x="7478670" y="4690883"/>
            <a:ext cx="207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</a:t>
            </a:r>
          </a:p>
        </p:txBody>
      </p:sp>
      <p:sp>
        <p:nvSpPr>
          <p:cNvPr id="15" name="Right Arrow 14"/>
          <p:cNvSpPr/>
          <p:nvPr/>
        </p:nvSpPr>
        <p:spPr>
          <a:xfrm rot="16200000">
            <a:off x="5023201" y="3058877"/>
            <a:ext cx="1172947" cy="63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</a:t>
            </a:r>
          </a:p>
        </p:txBody>
      </p:sp>
      <p:sp>
        <p:nvSpPr>
          <p:cNvPr id="17" name="Right Arrow 16"/>
          <p:cNvSpPr/>
          <p:nvPr/>
        </p:nvSpPr>
        <p:spPr>
          <a:xfrm rot="20396834">
            <a:off x="2502008" y="2207800"/>
            <a:ext cx="1975306" cy="905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382889">
            <a:off x="2507859" y="2430270"/>
            <a:ext cx="21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given by</a:t>
            </a:r>
          </a:p>
        </p:txBody>
      </p:sp>
    </p:spTree>
    <p:extLst>
      <p:ext uri="{BB962C8B-B14F-4D97-AF65-F5344CB8AC3E}">
        <p14:creationId xmlns:p14="http://schemas.microsoft.com/office/powerpoint/2010/main" val="5855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 is in 4BNF because the only dependency is between the primary attribute card name and the rest of the non-primary attributes. </a:t>
            </a:r>
          </a:p>
          <a:p>
            <a:r>
              <a:rPr lang="en-US" dirty="0"/>
              <a:t>Competitions is in 4BNF because all its attributes are primary attributes (the same can be said of the Usage relation).</a:t>
            </a:r>
          </a:p>
          <a:p>
            <a:r>
              <a:rPr lang="en-US" dirty="0"/>
              <a:t>Card Representation is in 4BNF because its only non-primary attribute “copies of card” has no dependencies on any other non-primary attribute.</a:t>
            </a:r>
          </a:p>
          <a:p>
            <a:r>
              <a:rPr lang="en-US" dirty="0"/>
              <a:t>Hence the database is in 4BNF.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database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exclusively black and green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cards</a:t>
            </a:r>
          </a:p>
          <a:p>
            <a:r>
              <a:rPr lang="en-US" dirty="0"/>
              <a:t>WHERE </a:t>
            </a:r>
            <a:r>
              <a:rPr lang="en-US" dirty="0" err="1"/>
              <a:t>card.black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card.green</a:t>
            </a:r>
            <a:r>
              <a:rPr lang="en-US" dirty="0"/>
              <a:t> = 1 and</a:t>
            </a:r>
          </a:p>
          <a:p>
            <a:r>
              <a:rPr lang="en-US" dirty="0"/>
              <a:t>      </a:t>
            </a:r>
            <a:r>
              <a:rPr lang="en-US" dirty="0" err="1"/>
              <a:t>card.white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card.red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card.blue</a:t>
            </a:r>
            <a:r>
              <a:rPr lang="en-US" dirty="0"/>
              <a:t> = 0 and</a:t>
            </a:r>
          </a:p>
          <a:p>
            <a:r>
              <a:rPr lang="en-US" dirty="0"/>
              <a:t>      </a:t>
            </a:r>
            <a:r>
              <a:rPr lang="en-US" dirty="0" err="1"/>
              <a:t>card.type</a:t>
            </a:r>
            <a:r>
              <a:rPr lang="en-US" dirty="0"/>
              <a:t> NOT LIKE "%LAND%"</a:t>
            </a:r>
          </a:p>
        </p:txBody>
      </p:sp>
    </p:spTree>
    <p:extLst>
      <p:ext uri="{BB962C8B-B14F-4D97-AF65-F5344CB8AC3E}">
        <p14:creationId xmlns:p14="http://schemas.microsoft.com/office/powerpoint/2010/main" val="407654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64" y="-169889"/>
            <a:ext cx="10131425" cy="1456267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546</TotalTime>
  <Words>934</Words>
  <Application>Microsoft Office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Celestial</vt:lpstr>
      <vt:lpstr>Databases project: Magic The Gathering</vt:lpstr>
      <vt:lpstr>MOtivations</vt:lpstr>
      <vt:lpstr>Application Domain</vt:lpstr>
      <vt:lpstr>APPLICATION DOMAIN CONT.</vt:lpstr>
      <vt:lpstr>ER-DIAGRAM</vt:lpstr>
      <vt:lpstr>Database Design </vt:lpstr>
      <vt:lpstr>Our database queries</vt:lpstr>
      <vt:lpstr>All exclusively black and green cards</vt:lpstr>
      <vt:lpstr>Result</vt:lpstr>
      <vt:lpstr>All land cards</vt:lpstr>
      <vt:lpstr>PowerPoint Presentation</vt:lpstr>
      <vt:lpstr>Most popular cards</vt:lpstr>
      <vt:lpstr>PowerPoint Presentation</vt:lpstr>
      <vt:lpstr>Popular 2-4 mana cards</vt:lpstr>
      <vt:lpstr>result</vt:lpstr>
      <vt:lpstr>Red cards used more than 10 times</vt:lpstr>
      <vt:lpstr>PowerPoint Presentation</vt:lpstr>
      <vt:lpstr>Most popular legendary cards</vt:lpstr>
      <vt:lpstr>result</vt:lpstr>
      <vt:lpstr>The most aggressive decks</vt:lpstr>
      <vt:lpstr>result</vt:lpstr>
      <vt:lpstr>Tournaments with the highest variance in cards used</vt:lpstr>
      <vt:lpstr>result</vt:lpstr>
      <vt:lpstr>My time to shine</vt:lpstr>
      <vt:lpstr>result</vt:lpstr>
      <vt:lpstr>Percentage of decks with a given card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Davis</dc:creator>
  <cp:lastModifiedBy>kyle</cp:lastModifiedBy>
  <cp:revision>20</cp:revision>
  <dcterms:created xsi:type="dcterms:W3CDTF">2017-04-24T20:53:55Z</dcterms:created>
  <dcterms:modified xsi:type="dcterms:W3CDTF">2017-04-25T12:09:45Z</dcterms:modified>
</cp:coreProperties>
</file>