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1" r:id="rId4"/>
  </p:sldMasterIdLst>
  <p:notesMasterIdLst>
    <p:notesMasterId r:id="rId13"/>
  </p:notesMasterIdLst>
  <p:handoutMasterIdLst>
    <p:handoutMasterId r:id="rId14"/>
  </p:handoutMasterIdLst>
  <p:sldIdLst>
    <p:sldId id="567" r:id="rId5"/>
    <p:sldId id="257" r:id="rId6"/>
    <p:sldId id="564" r:id="rId7"/>
    <p:sldId id="566" r:id="rId8"/>
    <p:sldId id="256" r:id="rId9"/>
    <p:sldId id="568" r:id="rId10"/>
    <p:sldId id="547" r:id="rId11"/>
    <p:sldId id="5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2" autoAdjust="0"/>
    <p:restoredTop sz="93760" autoAdjust="0"/>
  </p:normalViewPr>
  <p:slideViewPr>
    <p:cSldViewPr snapToGrid="0">
      <p:cViewPr varScale="1">
        <p:scale>
          <a:sx n="64" d="100"/>
          <a:sy n="64" d="100"/>
        </p:scale>
        <p:origin x="612" y="72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D0B883-0A39-E05B-61ED-5FE94E7E6C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B2735-0E3E-EB93-68DA-1402951418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DA340-CA88-40FE-8D9F-FB95A67E2AC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912F7-468D-0E8D-7580-A7ADE9D11B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DA9A4-3BA2-3E7F-4048-A9EB25D5A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C7120-FABF-42CA-85D1-839480B5B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9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C4F2-6A87-450D-AD53-D2188421BC5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2649-7BD8-4005-A99E-30D13769A8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B2649-7BD8-4005-A99E-30D13769A8B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B2649-7BD8-4005-A99E-30D13769A8B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95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2A5B690-D47A-166B-0BEE-8CDC1BB5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517904"/>
            <a:ext cx="4114800" cy="4572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9B7A4E-1E73-5148-8EF4-5232DBEAFE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1517904"/>
            <a:ext cx="5212080" cy="45720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1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7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320B4-1D6E-D480-A44F-13517DFF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0" y="841248"/>
            <a:ext cx="4114800" cy="3474720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06641" y="4570807"/>
            <a:ext cx="4114800" cy="1524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6099048" cy="534009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2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5212080" cy="278892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pPr algn="l"/>
            <a:endParaRPr lang="en-US" dirty="0"/>
          </a:p>
        </p:txBody>
      </p:sp>
      <p:sp>
        <p:nvSpPr>
          <p:cNvPr id="16" name="Subtitle 17">
            <a:extLst>
              <a:ext uri="{FF2B5EF4-FFF2-40B4-BE49-F238E27FC236}">
                <a16:creationId xmlns:a16="http://schemas.microsoft.com/office/drawing/2014/main" id="{81E38157-454C-44D5-8D2B-A220A53D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1999"/>
            <a:ext cx="5212080" cy="164592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algn="l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756284"/>
            <a:ext cx="4434840" cy="534924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616" y="1517649"/>
            <a:ext cx="4663440" cy="155448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5148072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3FFA1-F0AE-DFF4-B013-E635479FD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71616" y="3291840"/>
            <a:ext cx="4663440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2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61999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649"/>
            <a:ext cx="4754880" cy="16459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C795068-4EB8-AD75-B4FA-E0676D823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17904" y="3291840"/>
            <a:ext cx="4754880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00954" y="883486"/>
            <a:ext cx="4562856" cy="5212513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0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gradFill>
          <a:gsLst>
            <a:gs pos="10000">
              <a:schemeClr val="accent5"/>
            </a:gs>
            <a:gs pos="90000">
              <a:schemeClr val="accent1"/>
            </a:gs>
            <a:gs pos="70000">
              <a:schemeClr val="accent2"/>
            </a:gs>
            <a:gs pos="30000">
              <a:schemeClr val="accent4"/>
            </a:gs>
            <a:gs pos="50000">
              <a:schemeClr val="accent3">
                <a:lumMod val="60000"/>
                <a:lumOff val="4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7E0814-6B26-FB38-93C1-BA5A000B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517904"/>
            <a:ext cx="5340096" cy="191109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6DDD407-AEC1-3D37-ADE9-45D0416B208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9048" y="1517904"/>
            <a:ext cx="5340096" cy="19110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200E1C4-7A2D-07AE-8DB0-52CEF088A18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6968" y="3867912"/>
            <a:ext cx="10424160" cy="23774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1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28016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3108960"/>
            <a:ext cx="9144000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/>
              <a:t>3/1/20XX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05435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dirty="0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1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4" r:id="rId2"/>
    <p:sldLayoutId id="2147483697" r:id="rId3"/>
    <p:sldLayoutId id="2147483685" r:id="rId4"/>
    <p:sldLayoutId id="2147483695" r:id="rId5"/>
    <p:sldLayoutId id="2147483698" r:id="rId6"/>
    <p:sldLayoutId id="2147483673" r:id="rId7"/>
  </p:sldLayoutIdLs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BA38-31D6-205F-C5AB-5417273D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517904"/>
            <a:ext cx="7980314" cy="4572000"/>
          </a:xfrm>
        </p:spPr>
        <p:txBody>
          <a:bodyPr>
            <a:normAutofit/>
          </a:bodyPr>
          <a:lstStyle/>
          <a:p>
            <a:r>
              <a:rPr lang="en-US" sz="1600" b="1" dirty="0"/>
              <a:t>Project Overview</a:t>
            </a:r>
            <a:br>
              <a:rPr lang="en-US" sz="1600" b="1" dirty="0"/>
            </a:br>
            <a:br>
              <a:rPr lang="en-US" sz="1600" dirty="0"/>
            </a:br>
            <a:r>
              <a:rPr lang="en-US" sz="1600" dirty="0"/>
              <a:t>Objective:</a:t>
            </a:r>
            <a:br>
              <a:rPr lang="en-US" sz="1600" dirty="0"/>
            </a:br>
            <a:r>
              <a:rPr lang="en-US" sz="1600" dirty="0"/>
              <a:t> Identify low-risk aircraft for company's aviation expansion.</a:t>
            </a:r>
            <a:br>
              <a:rPr lang="en-US" sz="1600" dirty="0"/>
            </a:br>
            <a:r>
              <a:rPr lang="en-US" sz="1600" dirty="0"/>
              <a:t>Methodology: Data cleaning, exploration, risk analysis by aircraft type and manufacturer.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B3D7-040F-2474-3901-88C34BCC64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64118" y="1517904"/>
            <a:ext cx="2343962" cy="457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8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517904"/>
            <a:ext cx="4114800" cy="4572000"/>
          </a:xfrm>
        </p:spPr>
        <p:txBody>
          <a:bodyPr/>
          <a:lstStyle/>
          <a:p>
            <a:r>
              <a:rPr lang="en-US" b="1" dirty="0"/>
              <a:t>Title</a:t>
            </a:r>
            <a:r>
              <a:rPr lang="en-US" dirty="0"/>
              <a:t>: Aviation 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1289154"/>
            <a:ext cx="5212080" cy="480075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Company expanding into aviation.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to identify low-risk aircraft for initial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Analysis focused on accident data, injury severity, aircraft type and make.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Goal: Recommend safest aircraft for purchase.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Methodology: Data cleaning, exploration, risk analysis by aircraft type and manufacturer.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0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54F0B1F-8F4C-8969-4090-C6C5AF20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6818" y="238650"/>
            <a:ext cx="4114800" cy="1524000"/>
          </a:xfrm>
        </p:spPr>
        <p:txBody>
          <a:bodyPr/>
          <a:lstStyle/>
          <a:p>
            <a:r>
              <a:rPr lang="en-US" b="1" dirty="0"/>
              <a:t>Data Cleaning and Preparation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2B4B040-74C8-C1B2-1FBA-28346A3BA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808" y="1300985"/>
            <a:ext cx="41720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categorical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key features like Total Injuries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and invalid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326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1A486E-C737-98EE-ADA9-1E16AF8C670B}"/>
              </a:ext>
            </a:extLst>
          </p:cNvPr>
          <p:cNvSpPr txBox="1"/>
          <p:nvPr/>
        </p:nvSpPr>
        <p:spPr>
          <a:xfrm>
            <a:off x="584616" y="1558977"/>
            <a:ext cx="8619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Key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Aircraft with missing category (UNK) excluded due to incomplete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Airplane" is the primary, fully documented category for risk assessment.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1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764D8E-8D44-4B0E-A17E-DF05833A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756284"/>
            <a:ext cx="5212080" cy="2106837"/>
          </a:xfrm>
        </p:spPr>
        <p:txBody>
          <a:bodyPr anchor="b" anchorCtr="0">
            <a:noAutofit/>
          </a:bodyPr>
          <a:lstStyle/>
          <a:p>
            <a:r>
              <a:rPr lang="en-US" dirty="0"/>
              <a:t>Risk Analysis by Aircraft Make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CBAC6-2A2E-63C1-0C8A-1C6D5261A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160" y="3147934"/>
            <a:ext cx="9140102" cy="1926986"/>
          </a:xfrm>
        </p:spPr>
        <p:txBody>
          <a:bodyPr>
            <a:normAutofit/>
          </a:bodyPr>
          <a:lstStyle/>
          <a:p>
            <a:r>
              <a:rPr lang="en-US" dirty="0"/>
              <a:t>Accident trends over time show that BELL aircraft consistently have lower accident counts compared to the rest.</a:t>
            </a:r>
          </a:p>
          <a:p>
            <a:r>
              <a:rPr lang="en-US" dirty="0"/>
              <a:t> Visual: Line chart showing number of accidents over time by make.</a:t>
            </a:r>
          </a:p>
        </p:txBody>
      </p:sp>
    </p:spTree>
    <p:extLst>
      <p:ext uri="{BB962C8B-B14F-4D97-AF65-F5344CB8AC3E}">
        <p14:creationId xmlns:p14="http://schemas.microsoft.com/office/powerpoint/2010/main" val="71428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23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3C99-3405-401F-845E-319BF90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616" y="1517649"/>
            <a:ext cx="4663440" cy="1554480"/>
          </a:xfrm>
        </p:spPr>
        <p:txBody>
          <a:bodyPr>
            <a:normAutofit/>
          </a:bodyPr>
          <a:lstStyle/>
          <a:p>
            <a:r>
              <a:rPr lang="en-US" dirty="0"/>
              <a:t> Strategic Next Steps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C6D0F4-927F-8EFB-69FD-2D2288B2BEEF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644525" y="3342799"/>
            <a:ext cx="600997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Acquire recommended aircraft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 internal safety tracking and reporting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operational risk data during flights.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 gradual expansion into more complex aircraft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helicopters) after gaining initial experience.</a:t>
            </a:r>
          </a:p>
        </p:txBody>
      </p:sp>
    </p:spTree>
    <p:extLst>
      <p:ext uri="{BB962C8B-B14F-4D97-AF65-F5344CB8AC3E}">
        <p14:creationId xmlns:p14="http://schemas.microsoft.com/office/powerpoint/2010/main" val="155928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0789-39F0-CAD4-EAF4-4D2C6EC9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682" y="1517648"/>
            <a:ext cx="8726374" cy="3608987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We are ready for a safe and strategic entry into aviation operations.</a:t>
            </a:r>
          </a:p>
        </p:txBody>
      </p:sp>
    </p:spTree>
    <p:extLst>
      <p:ext uri="{BB962C8B-B14F-4D97-AF65-F5344CB8AC3E}">
        <p14:creationId xmlns:p14="http://schemas.microsoft.com/office/powerpoint/2010/main" val="3373700824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4">
      <a:majorFont>
        <a:latin typeface="Aharoni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 design_win32_EF_v3" id="{766CCFC2-5746-4D17-9C80-B854A2114008}" vid="{CF8EA309-49BB-462C-A82D-F569C6BF43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Props1.xml><?xml version="1.0" encoding="utf-8"?>
<ds:datastoreItem xmlns:ds="http://schemas.openxmlformats.org/officeDocument/2006/customXml" ds:itemID="{4CA8F0A8-0272-4870-9FED-50919032B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4D9BD-AE11-4F3A-9185-74D1F42CA5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B7AAFC-BA46-4192-9EDD-FC31D26BDA5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243</Words>
  <Application>Microsoft Office PowerPoint</Application>
  <PresentationFormat>Widescreen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Aptos</vt:lpstr>
      <vt:lpstr>Arial</vt:lpstr>
      <vt:lpstr>Avenir Next LT Pro</vt:lpstr>
      <vt:lpstr>Avenir Next LT Pro Light</vt:lpstr>
      <vt:lpstr>Calibri</vt:lpstr>
      <vt:lpstr>PrismaticVTI</vt:lpstr>
      <vt:lpstr>Project Overview  Objective:  Identify low-risk aircraft for company's aviation expansion. Methodology: Data cleaning, exploration, risk analysis by aircraft type and manufacturer. </vt:lpstr>
      <vt:lpstr>Title: Aviation Risk Analysis</vt:lpstr>
      <vt:lpstr>PowerPoint Presentation</vt:lpstr>
      <vt:lpstr>PowerPoint Presentation</vt:lpstr>
      <vt:lpstr>Risk Analysis by Aircraft Make</vt:lpstr>
      <vt:lpstr>PowerPoint Presentation</vt:lpstr>
      <vt:lpstr> Strategic Next Steps</vt:lpstr>
      <vt:lpstr>  We are ready for a safe and strategic entry into aviation operations.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2021-02-25T20:11:39Z</dcterms:created>
  <dcterms:modified xsi:type="dcterms:W3CDTF">2025-04-28T17:01:33Z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