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/>
    <p:restoredTop sz="94682"/>
  </p:normalViewPr>
  <p:slideViewPr>
    <p:cSldViewPr>
      <p:cViewPr varScale="1">
        <p:scale>
          <a:sx n="119" d="100"/>
          <a:sy n="119" d="100"/>
        </p:scale>
        <p:origin x="4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4862" y="728726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862" y="6148387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097" y="929322"/>
            <a:ext cx="8876030" cy="646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202" y="2220023"/>
            <a:ext cx="5292725" cy="217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9036" y="838200"/>
            <a:ext cx="5628640" cy="17395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LLMS: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STARCODER2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695" y="3040905"/>
            <a:ext cx="4980305" cy="18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Deep Learning (DS677004)</a:t>
            </a: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Jedidiah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Mathangi</a:t>
            </a:r>
            <a:r>
              <a:rPr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(jm2526) </a:t>
            </a:r>
            <a:endParaRPr lang="en-US" sz="20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6900"/>
              </a:lnSpc>
              <a:spcBef>
                <a:spcPts val="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Werma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Khallepalli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(bk396)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6900"/>
              </a:lnSpc>
              <a:spcBef>
                <a:spcPts val="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Jnana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Harshavardhan</a:t>
            </a:r>
            <a:r>
              <a:rPr sz="2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Pechetti (jp2334)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76799" cy="6857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729351" y="728726"/>
            <a:ext cx="5706110" cy="0"/>
          </a:xfrm>
          <a:custGeom>
            <a:avLst/>
            <a:gdLst/>
            <a:ahLst/>
            <a:cxnLst/>
            <a:rect l="l" t="t" r="r" b="b"/>
            <a:pathLst>
              <a:path w="5706109">
                <a:moveTo>
                  <a:pt x="0" y="0"/>
                </a:moveTo>
                <a:lnTo>
                  <a:pt x="5706109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9351" y="6138862"/>
            <a:ext cx="5668010" cy="0"/>
          </a:xfrm>
          <a:custGeom>
            <a:avLst/>
            <a:gdLst/>
            <a:ahLst/>
            <a:cxnLst/>
            <a:rect l="l" t="t" r="r" b="b"/>
            <a:pathLst>
              <a:path w="5668009">
                <a:moveTo>
                  <a:pt x="0" y="0"/>
                </a:moveTo>
                <a:lnTo>
                  <a:pt x="56680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744" y="1062037"/>
            <a:ext cx="7556500" cy="493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Arial MT"/>
                <a:cs typeface="Arial MT"/>
              </a:rPr>
              <a:t>As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we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needed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proper</a:t>
            </a:r>
            <a:r>
              <a:rPr sz="1550" spc="1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GPU.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We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used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Google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Colab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for</a:t>
            </a:r>
            <a:r>
              <a:rPr sz="1550" spc="1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this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step.</a:t>
            </a: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dirty="0">
                <a:latin typeface="Arial MT"/>
                <a:cs typeface="Arial MT"/>
              </a:rPr>
              <a:t>We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installed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necessary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requirements</a:t>
            </a:r>
            <a:r>
              <a:rPr sz="1550" spc="1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needed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for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step-2.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have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10" dirty="0">
                <a:latin typeface="Georgia"/>
                <a:cs typeface="Georgia"/>
              </a:rPr>
              <a:t>cpu_count(12)</a:t>
            </a:r>
            <a:endParaRPr sz="155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150" y="1752599"/>
            <a:ext cx="733425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705150"/>
            <a:ext cx="3391853" cy="281166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Georgia"/>
                <a:cs typeface="Georgia"/>
              </a:rPr>
              <a:t>We</a:t>
            </a:r>
            <a:r>
              <a:rPr sz="1550" spc="45" dirty="0">
                <a:latin typeface="Georgia"/>
                <a:cs typeface="Georgia"/>
              </a:rPr>
              <a:t> </a:t>
            </a:r>
            <a:r>
              <a:rPr sz="1550" spc="-30" dirty="0">
                <a:latin typeface="Georgia"/>
                <a:cs typeface="Georgia"/>
              </a:rPr>
              <a:t>tried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using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spc="80" dirty="0">
                <a:latin typeface="Georgia"/>
                <a:cs typeface="Georgia"/>
              </a:rPr>
              <a:t>vLLM,</a:t>
            </a:r>
            <a:r>
              <a:rPr sz="1550" spc="-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but we</a:t>
            </a:r>
            <a:r>
              <a:rPr sz="1550" spc="4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got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torch</a:t>
            </a:r>
            <a:r>
              <a:rPr sz="1550" spc="-20" dirty="0">
                <a:latin typeface="Georgia"/>
                <a:cs typeface="Georgia"/>
              </a:rPr>
              <a:t> issues.</a:t>
            </a:r>
            <a:r>
              <a:rPr sz="1550" spc="-3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So,</a:t>
            </a:r>
            <a:r>
              <a:rPr sz="1550" spc="-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used </a:t>
            </a:r>
            <a:r>
              <a:rPr sz="1550" spc="-10" dirty="0">
                <a:latin typeface="Georgia"/>
                <a:cs typeface="Georgia"/>
              </a:rPr>
              <a:t>OpenLLM.</a:t>
            </a:r>
            <a:endParaRPr sz="15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latin typeface="Georgia"/>
                <a:cs typeface="Georgia"/>
              </a:rPr>
              <a:t>We</a:t>
            </a:r>
            <a:r>
              <a:rPr sz="1550" spc="3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created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language</a:t>
            </a:r>
            <a:r>
              <a:rPr sz="1550" spc="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query</a:t>
            </a:r>
            <a:r>
              <a:rPr sz="1550" spc="-3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by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using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template</a:t>
            </a:r>
            <a:r>
              <a:rPr sz="1550" spc="3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prompt,</a:t>
            </a:r>
            <a:r>
              <a:rPr sz="1550" spc="-4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then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created </a:t>
            </a:r>
            <a:r>
              <a:rPr sz="1550" spc="-25" dirty="0">
                <a:latin typeface="Georgia"/>
                <a:cs typeface="Georgia"/>
              </a:rPr>
              <a:t>instructions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for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70" dirty="0">
                <a:latin typeface="Georgia"/>
                <a:cs typeface="Georgia"/>
              </a:rPr>
              <a:t>LLM.</a:t>
            </a:r>
            <a:endParaRPr lang="en-US" sz="1550" spc="7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1550" spc="7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This function creates a </a:t>
            </a:r>
            <a:r>
              <a:rPr lang="en-US" sz="1400" b="1" dirty="0">
                <a:latin typeface="Georgia" panose="02040502050405020303" pitchFamily="18" charset="0"/>
              </a:rPr>
              <a:t>few-shot prompt</a:t>
            </a:r>
            <a:r>
              <a:rPr lang="en-US" sz="1400" dirty="0">
                <a:latin typeface="Georgia" panose="02040502050405020303" pitchFamily="18" charset="0"/>
              </a:rPr>
              <a:t> for evaluating whether a </a:t>
            </a:r>
            <a:r>
              <a:rPr lang="en-US" sz="1400" b="1" dirty="0">
                <a:latin typeface="Georgia" panose="02040502050405020303" pitchFamily="18" charset="0"/>
              </a:rPr>
              <a:t>natural language comment</a:t>
            </a:r>
            <a:r>
              <a:rPr lang="en-US" sz="1400" dirty="0">
                <a:latin typeface="Georgia" panose="02040502050405020303" pitchFamily="18" charset="0"/>
              </a:rPr>
              <a:t> accurately describes a given Java method</a:t>
            </a:r>
            <a:endParaRPr lang="en-US" sz="1400" spc="7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</a:pPr>
            <a:endParaRPr sz="155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447800"/>
            <a:ext cx="70294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300" y="1151018"/>
            <a:ext cx="3926840" cy="11650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Georgia"/>
                <a:cs typeface="Georgia"/>
              </a:rPr>
              <a:t>Then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defined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lang="en-US" sz="1550" spc="-20" dirty="0">
                <a:latin typeface="Georgia"/>
                <a:cs typeface="Georgia"/>
              </a:rPr>
              <a:t>this </a:t>
            </a:r>
            <a:r>
              <a:rPr sz="1550" spc="-10" dirty="0">
                <a:latin typeface="Georgia"/>
                <a:cs typeface="Georgia"/>
              </a:rPr>
              <a:t>function</a:t>
            </a:r>
            <a:r>
              <a:rPr sz="1550" spc="3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for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creating</a:t>
            </a:r>
            <a:r>
              <a:rPr sz="1550" spc="-10" dirty="0">
                <a:latin typeface="Georgia"/>
                <a:cs typeface="Georgia"/>
              </a:rPr>
              <a:t> chunks</a:t>
            </a:r>
            <a:r>
              <a:rPr lang="en-US" sz="1550" spc="-10" dirty="0">
                <a:latin typeface="Georgia"/>
                <a:cs typeface="Georgi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400" spc="-1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dirty="0">
                <a:latin typeface="Georgia" panose="02040502050405020303" pitchFamily="18" charset="0"/>
              </a:rPr>
              <a:t>Useful for </a:t>
            </a:r>
            <a:r>
              <a:rPr lang="en-US" sz="1400" b="1" dirty="0">
                <a:latin typeface="Georgia" panose="02040502050405020303" pitchFamily="18" charset="0"/>
              </a:rPr>
              <a:t>batch processing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b="1" dirty="0">
                <a:latin typeface="Georgia" panose="02040502050405020303" pitchFamily="18" charset="0"/>
              </a:rPr>
              <a:t>parallel computing</a:t>
            </a:r>
            <a:r>
              <a:rPr lang="en-US" sz="1400" dirty="0">
                <a:latin typeface="Georgia" panose="02040502050405020303" pitchFamily="18" charset="0"/>
              </a:rPr>
              <a:t>, or </a:t>
            </a:r>
            <a:r>
              <a:rPr lang="en-US" sz="1400" b="1" dirty="0">
                <a:latin typeface="Georgia" panose="02040502050405020303" pitchFamily="18" charset="0"/>
              </a:rPr>
              <a:t>rate-limited API calls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  <a:endParaRPr sz="1400" dirty="0"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262" y="838200"/>
            <a:ext cx="3505200" cy="1790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6300" y="2963862"/>
            <a:ext cx="4229099" cy="20986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Georgia"/>
                <a:cs typeface="Georgia"/>
              </a:rPr>
              <a:t>Then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 used</a:t>
            </a:r>
            <a:r>
              <a:rPr sz="1550" spc="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bad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words</a:t>
            </a:r>
            <a:r>
              <a:rPr sz="1550" spc="-3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like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‘todo’,</a:t>
            </a:r>
            <a:r>
              <a:rPr sz="1550" spc="4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‘fixme’,</a:t>
            </a:r>
            <a:r>
              <a:rPr sz="1550" spc="5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‘bug’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to</a:t>
            </a:r>
            <a:r>
              <a:rPr sz="1550" spc="1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filter</a:t>
            </a:r>
            <a:r>
              <a:rPr sz="1550" spc="1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the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java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code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and</a:t>
            </a:r>
            <a:r>
              <a:rPr sz="1550" spc="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to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not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consider</a:t>
            </a:r>
            <a:r>
              <a:rPr sz="1550" spc="15" dirty="0">
                <a:latin typeface="Georgia"/>
                <a:cs typeface="Georgia"/>
              </a:rPr>
              <a:t> </a:t>
            </a:r>
            <a:r>
              <a:rPr sz="1550" spc="-30" dirty="0">
                <a:latin typeface="Georgia"/>
                <a:cs typeface="Georgia"/>
              </a:rPr>
              <a:t>these</a:t>
            </a:r>
            <a:r>
              <a:rPr sz="155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lists.</a:t>
            </a:r>
            <a:endParaRPr lang="en-US" sz="1550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550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dirty="0">
                <a:latin typeface="Georgia" panose="02040502050405020303" pitchFamily="18" charset="0"/>
              </a:rPr>
              <a:t>benchmark_data.filter_out(). Removes benchmark examples that may overlap with training data to prevent data leakage.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4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400" dirty="0"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2963862"/>
            <a:ext cx="637222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142" y="1035303"/>
            <a:ext cx="71742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Georgia"/>
                <a:cs typeface="Georgia"/>
              </a:rPr>
              <a:t>After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filtering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3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got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17289</a:t>
            </a:r>
            <a:r>
              <a:rPr sz="1550" spc="-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and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3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renamed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it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as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seed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and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saved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this</a:t>
            </a:r>
            <a:r>
              <a:rPr sz="1550" dirty="0">
                <a:latin typeface="Georgia"/>
                <a:cs typeface="Georgia"/>
              </a:rPr>
              <a:t> into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dataset2.</a:t>
            </a:r>
            <a:endParaRPr sz="155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3275" y="1657350"/>
            <a:ext cx="5505450" cy="2333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6142" y="4740592"/>
            <a:ext cx="9477058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20" dirty="0">
                <a:latin typeface="Georgia"/>
                <a:cs typeface="Georgia"/>
              </a:rPr>
              <a:t>A</a:t>
            </a:r>
            <a:r>
              <a:rPr sz="1550" spc="-20" dirty="0">
                <a:latin typeface="Georgia"/>
                <a:cs typeface="Georgia"/>
              </a:rPr>
              <a:t>fter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this</a:t>
            </a:r>
            <a:r>
              <a:rPr lang="en-US" sz="1550" spc="-35" dirty="0">
                <a:latin typeface="Georgia"/>
                <a:cs typeface="Georgia"/>
              </a:rPr>
              <a:t>,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connected</a:t>
            </a:r>
            <a:r>
              <a:rPr sz="1550" spc="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OpenAI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spc="75" dirty="0">
                <a:latin typeface="Georgia"/>
                <a:cs typeface="Georgia"/>
              </a:rPr>
              <a:t>API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and</a:t>
            </a:r>
            <a:r>
              <a:rPr sz="1550" spc="1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then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gave</a:t>
            </a:r>
            <a:r>
              <a:rPr sz="1550" spc="6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the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spc="-30" dirty="0">
                <a:latin typeface="Georgia"/>
                <a:cs typeface="Georgia"/>
              </a:rPr>
              <a:t>prompts</a:t>
            </a:r>
            <a:r>
              <a:rPr sz="1550" spc="-3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used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to</a:t>
            </a:r>
            <a:r>
              <a:rPr sz="1550" spc="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check</a:t>
            </a:r>
            <a:r>
              <a:rPr sz="1550" spc="5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the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accuracy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of</a:t>
            </a:r>
            <a:r>
              <a:rPr sz="1550" spc="15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the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code</a:t>
            </a:r>
            <a:endParaRPr sz="15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862" y="728726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3347" y="1140473"/>
            <a:ext cx="4779253" cy="26021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5750">
              <a:lnSpc>
                <a:spcPct val="1131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550" dirty="0">
                <a:latin typeface="Georgia"/>
                <a:cs typeface="Georgia"/>
              </a:rPr>
              <a:t>To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know </a:t>
            </a:r>
            <a:r>
              <a:rPr sz="1550" spc="-10" dirty="0">
                <a:latin typeface="Georgia"/>
                <a:cs typeface="Georgia"/>
              </a:rPr>
              <a:t>what's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happening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in</a:t>
            </a:r>
            <a:r>
              <a:rPr sz="1550" spc="-4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the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function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used </a:t>
            </a:r>
            <a:r>
              <a:rPr sz="1550" spc="-45" dirty="0">
                <a:latin typeface="Georgia"/>
                <a:cs typeface="Georgia"/>
              </a:rPr>
              <a:t>seed_to_concept</a:t>
            </a:r>
            <a:r>
              <a:rPr sz="1550" spc="4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and</a:t>
            </a:r>
            <a:r>
              <a:rPr sz="1550" spc="4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OpenAI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provides</a:t>
            </a:r>
            <a:r>
              <a:rPr sz="1550" spc="70" dirty="0">
                <a:latin typeface="Georgia"/>
                <a:cs typeface="Georgia"/>
              </a:rPr>
              <a:t> </a:t>
            </a:r>
            <a:r>
              <a:rPr sz="1550" spc="-25" dirty="0">
                <a:latin typeface="Georgia"/>
                <a:cs typeface="Georgia"/>
              </a:rPr>
              <a:t>it.</a:t>
            </a:r>
            <a:endParaRPr lang="en-US" sz="1550" spc="-25" dirty="0">
              <a:latin typeface="Georgia"/>
              <a:cs typeface="Georgia"/>
            </a:endParaRPr>
          </a:p>
          <a:p>
            <a:pPr marL="298450" marR="5080" indent="-285750">
              <a:lnSpc>
                <a:spcPct val="1131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550" spc="-25" dirty="0">
              <a:latin typeface="Georgia"/>
              <a:cs typeface="Georg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Calls seed_to_concept() to identify core concepts like:Recursion, string manipulation, file I/O,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Converts all lists into a structured Hugging Face Dataset. Saves the dataset locally with: s_to_i_dataset.save_to_disk("java_s_to_i_dataset")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12700" marR="5080">
              <a:lnSpc>
                <a:spcPct val="113100"/>
              </a:lnSpc>
              <a:spcBef>
                <a:spcPts val="90"/>
              </a:spcBef>
            </a:pPr>
            <a:endParaRPr sz="155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425" y="923925"/>
            <a:ext cx="5295900" cy="22764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3999" y="3400171"/>
            <a:ext cx="5953125" cy="258152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4862" y="6148387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5400" y="4267200"/>
            <a:ext cx="28975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Georgia"/>
                <a:cs typeface="Georgia"/>
              </a:rPr>
              <a:t>We</a:t>
            </a:r>
            <a:r>
              <a:rPr sz="1550" spc="2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used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"model":</a:t>
            </a:r>
            <a:r>
              <a:rPr sz="1550" spc="10" dirty="0">
                <a:latin typeface="Georgia"/>
                <a:cs typeface="Georgia"/>
              </a:rPr>
              <a:t> </a:t>
            </a:r>
            <a:r>
              <a:rPr sz="1550" spc="-45" dirty="0">
                <a:latin typeface="Georgia"/>
                <a:cs typeface="Georgia"/>
              </a:rPr>
              <a:t>"gpt-3.5-</a:t>
            </a:r>
            <a:r>
              <a:rPr sz="1550" spc="-10" dirty="0">
                <a:latin typeface="Georgia"/>
                <a:cs typeface="Georgia"/>
              </a:rPr>
              <a:t>turbo"</a:t>
            </a:r>
            <a:endParaRPr sz="15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0097" y="2065209"/>
            <a:ext cx="4356735" cy="4024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69215" indent="-228600">
              <a:lnSpc>
                <a:spcPct val="112599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25" dirty="0">
                <a:latin typeface="Georgia" panose="02040502050405020303" pitchFamily="18" charset="0"/>
                <a:cs typeface="Georgia"/>
              </a:rPr>
              <a:t>Function</a:t>
            </a:r>
            <a:r>
              <a:rPr sz="1600" spc="-5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dirty="0">
                <a:latin typeface="Georgia" panose="02040502050405020303" pitchFamily="18" charset="0"/>
                <a:cs typeface="Georgia"/>
              </a:rPr>
              <a:t>to</a:t>
            </a:r>
            <a:r>
              <a:rPr sz="1600" spc="-9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5" dirty="0">
                <a:latin typeface="Georgia" panose="02040502050405020303" pitchFamily="18" charset="0"/>
                <a:cs typeface="Georgia"/>
              </a:rPr>
              <a:t>generate</a:t>
            </a:r>
            <a:r>
              <a:rPr sz="1600" spc="-55" dirty="0">
                <a:latin typeface="Georgia" panose="02040502050405020303" pitchFamily="18" charset="0"/>
                <a:cs typeface="Georgia"/>
              </a:rPr>
              <a:t> instruction</a:t>
            </a:r>
            <a:r>
              <a:rPr sz="1600" spc="-4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20" dirty="0">
                <a:latin typeface="Georgia" panose="02040502050405020303" pitchFamily="18" charset="0"/>
                <a:cs typeface="Georgia"/>
              </a:rPr>
              <a:t>from </a:t>
            </a:r>
            <a:r>
              <a:rPr sz="1600" spc="-10" dirty="0">
                <a:latin typeface="Georgia" panose="02040502050405020303" pitchFamily="18" charset="0"/>
                <a:cs typeface="Georgia"/>
              </a:rPr>
              <a:t>concepts</a:t>
            </a:r>
            <a:endParaRPr lang="en-US" sz="1600" spc="-10" dirty="0">
              <a:latin typeface="Georgia" panose="02040502050405020303" pitchFamily="18" charset="0"/>
              <a:cs typeface="Georgia"/>
            </a:endParaRPr>
          </a:p>
          <a:p>
            <a:pPr marL="12700" marR="69215">
              <a:lnSpc>
                <a:spcPct val="112599"/>
              </a:lnSpc>
              <a:spcBef>
                <a:spcPts val="95"/>
              </a:spcBef>
              <a:tabLst>
                <a:tab pos="241300" algn="l"/>
              </a:tabLst>
            </a:pPr>
            <a:endParaRPr sz="1600" dirty="0">
              <a:latin typeface="Georgia" panose="02040502050405020303" pitchFamily="18" charset="0"/>
              <a:cs typeface="Georgia"/>
            </a:endParaRPr>
          </a:p>
          <a:p>
            <a:pPr marL="241300" marR="5080" indent="-228600">
              <a:lnSpc>
                <a:spcPct val="1111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latin typeface="Georgia" panose="02040502050405020303" pitchFamily="18" charset="0"/>
                <a:cs typeface="Georgia"/>
              </a:rPr>
              <a:t>We</a:t>
            </a:r>
            <a:r>
              <a:rPr sz="1600" spc="-8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45" dirty="0">
                <a:latin typeface="Georgia" panose="02040502050405020303" pitchFamily="18" charset="0"/>
                <a:cs typeface="Georgia"/>
              </a:rPr>
              <a:t>created</a:t>
            </a:r>
            <a:r>
              <a:rPr sz="1600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dirty="0">
                <a:latin typeface="Georgia" panose="02040502050405020303" pitchFamily="18" charset="0"/>
                <a:cs typeface="Georgia"/>
              </a:rPr>
              <a:t>a</a:t>
            </a:r>
            <a:r>
              <a:rPr sz="1600" spc="-12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10" dirty="0">
                <a:latin typeface="Georgia" panose="02040502050405020303" pitchFamily="18" charset="0"/>
                <a:cs typeface="Georgia"/>
              </a:rPr>
              <a:t>prompt </a:t>
            </a:r>
            <a:r>
              <a:rPr sz="1600" spc="-70" dirty="0">
                <a:latin typeface="Georgia" panose="02040502050405020303" pitchFamily="18" charset="0"/>
                <a:cs typeface="Georgia"/>
              </a:rPr>
              <a:t>‘concept_to_instruction’</a:t>
            </a:r>
            <a:r>
              <a:rPr sz="1600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dirty="0">
                <a:latin typeface="Georgia" panose="02040502050405020303" pitchFamily="18" charset="0"/>
                <a:cs typeface="Georgia"/>
              </a:rPr>
              <a:t>.</a:t>
            </a:r>
            <a:r>
              <a:rPr sz="1600" spc="5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50" dirty="0">
                <a:latin typeface="Georgia" panose="02040502050405020303" pitchFamily="18" charset="0"/>
                <a:cs typeface="Georgia"/>
              </a:rPr>
              <a:t>It</a:t>
            </a:r>
            <a:r>
              <a:rPr sz="1600" spc="1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dirty="0">
                <a:latin typeface="Georgia" panose="02040502050405020303" pitchFamily="18" charset="0"/>
                <a:cs typeface="Georgia"/>
              </a:rPr>
              <a:t>is</a:t>
            </a:r>
            <a:r>
              <a:rPr sz="1600" spc="-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0" dirty="0">
                <a:latin typeface="Georgia" panose="02040502050405020303" pitchFamily="18" charset="0"/>
                <a:cs typeface="Georgia"/>
              </a:rPr>
              <a:t>used</a:t>
            </a:r>
            <a:r>
              <a:rPr sz="1600" spc="-25" dirty="0">
                <a:latin typeface="Georgia" panose="02040502050405020303" pitchFamily="18" charset="0"/>
                <a:cs typeface="Georgia"/>
              </a:rPr>
              <a:t> to </a:t>
            </a:r>
            <a:r>
              <a:rPr sz="1600" spc="-45" dirty="0">
                <a:latin typeface="Georgia" panose="02040502050405020303" pitchFamily="18" charset="0"/>
                <a:cs typeface="Georgia"/>
              </a:rPr>
              <a:t>create</a:t>
            </a:r>
            <a:r>
              <a:rPr sz="1600" spc="-5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0" dirty="0">
                <a:latin typeface="Georgia" panose="02040502050405020303" pitchFamily="18" charset="0"/>
                <a:cs typeface="Georgia"/>
              </a:rPr>
              <a:t>java</a:t>
            </a:r>
            <a:r>
              <a:rPr sz="1600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0" dirty="0">
                <a:latin typeface="Georgia" panose="02040502050405020303" pitchFamily="18" charset="0"/>
                <a:cs typeface="Georgia"/>
              </a:rPr>
              <a:t>instructions</a:t>
            </a:r>
            <a:r>
              <a:rPr sz="1600" spc="-5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45" dirty="0">
                <a:latin typeface="Georgia" panose="02040502050405020303" pitchFamily="18" charset="0"/>
                <a:cs typeface="Georgia"/>
              </a:rPr>
              <a:t>from</a:t>
            </a:r>
            <a:r>
              <a:rPr sz="1600" spc="-7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35" dirty="0">
                <a:latin typeface="Georgia" panose="02040502050405020303" pitchFamily="18" charset="0"/>
                <a:cs typeface="Georgia"/>
              </a:rPr>
              <a:t>concepts.</a:t>
            </a:r>
            <a:endParaRPr lang="en-US" sz="1600" spc="-35" dirty="0">
              <a:latin typeface="Georgia" panose="02040502050405020303" pitchFamily="18" charset="0"/>
              <a:cs typeface="Georgia"/>
            </a:endParaRPr>
          </a:p>
          <a:p>
            <a:pPr marL="241300" marR="5080" indent="-228600">
              <a:lnSpc>
                <a:spcPct val="1111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endParaRPr lang="en-US" sz="1600" spc="-35" dirty="0">
              <a:latin typeface="Georgia" panose="02040502050405020303" pitchFamily="18" charset="0"/>
              <a:cs typeface="Georg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Wrapped in a try-except block to catch API or network errors.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Returns an empty string if there's an error, allowing the pipeline to continue smoothly.</a:t>
            </a:r>
          </a:p>
          <a:p>
            <a:pPr marL="241300" marR="5080" indent="-228600">
              <a:lnSpc>
                <a:spcPct val="1111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endParaRPr lang="en-US" sz="2000" spc="-35" dirty="0">
              <a:latin typeface="Georgia"/>
              <a:cs typeface="Georgia"/>
            </a:endParaRPr>
          </a:p>
          <a:p>
            <a:pPr marL="241300" marR="5080" indent="-228600">
              <a:lnSpc>
                <a:spcPct val="1111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endParaRPr sz="2000" dirty="0">
              <a:latin typeface="Georgia"/>
              <a:cs typeface="Georg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97" y="929322"/>
            <a:ext cx="887603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</a:t>
            </a:r>
            <a:r>
              <a:rPr sz="3600" b="0"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0"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0"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sz="3600" b="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OSS-</a:t>
            </a:r>
            <a:r>
              <a:rPr sz="3600" b="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490" y="2076450"/>
            <a:ext cx="581240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775" y="1380807"/>
            <a:ext cx="7295515" cy="353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We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gave</a:t>
            </a:r>
            <a:r>
              <a:rPr sz="1800" spc="270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instructions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like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20" dirty="0">
                <a:latin typeface="Georgia"/>
                <a:cs typeface="Georgia"/>
              </a:rPr>
              <a:t>Create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clear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programming</a:t>
            </a:r>
            <a:r>
              <a:rPr sz="1800" spc="-50" dirty="0">
                <a:latin typeface="Georgia"/>
                <a:cs typeface="Georgia"/>
              </a:rPr>
              <a:t> instruction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that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would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teach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these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concepts.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45" dirty="0">
                <a:latin typeface="Georgia"/>
                <a:cs typeface="Georgia"/>
              </a:rPr>
              <a:t>Format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your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instruction </a:t>
            </a:r>
            <a:r>
              <a:rPr sz="1800" spc="-25" dirty="0">
                <a:latin typeface="Georgia"/>
                <a:cs typeface="Georgia"/>
              </a:rPr>
              <a:t>as: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20" dirty="0">
                <a:latin typeface="Georgia"/>
                <a:cs typeface="Georgia"/>
              </a:rPr>
              <a:t>"Create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14" dirty="0">
                <a:latin typeface="Georgia"/>
                <a:cs typeface="Georgia"/>
              </a:rPr>
              <a:t>Java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method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that..."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followed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specific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requirements.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We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gave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paraments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for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instructions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25" dirty="0">
                <a:latin typeface="Georgia"/>
                <a:cs typeface="Georgia"/>
              </a:rPr>
              <a:t>Specify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60" dirty="0">
                <a:latin typeface="Georgia"/>
                <a:cs typeface="Georgia"/>
              </a:rPr>
              <a:t>the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method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signature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80" dirty="0">
                <a:latin typeface="Georgia"/>
                <a:cs typeface="Georgia"/>
              </a:rPr>
              <a:t>(parameters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and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75" dirty="0">
                <a:latin typeface="Georgia"/>
                <a:cs typeface="Georgia"/>
              </a:rPr>
              <a:t>return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type)</a:t>
            </a:r>
            <a:endParaRPr sz="1800">
              <a:latin typeface="Georgia"/>
              <a:cs typeface="Georgia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20" dirty="0">
                <a:latin typeface="Georgia"/>
                <a:cs typeface="Georgia"/>
              </a:rPr>
              <a:t>Explain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what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method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should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do</a:t>
            </a:r>
            <a:endParaRPr sz="1800">
              <a:latin typeface="Georgia"/>
              <a:cs typeface="Georgia"/>
            </a:endParaRPr>
          </a:p>
          <a:p>
            <a:pPr marL="356870" indent="-344170">
              <a:lnSpc>
                <a:spcPts val="213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spc="-30" dirty="0">
                <a:latin typeface="Georgia"/>
                <a:cs typeface="Georgia"/>
              </a:rPr>
              <a:t>Include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edge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cases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if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relevant</a:t>
            </a:r>
            <a:endParaRPr sz="1800">
              <a:latin typeface="Georgia"/>
              <a:cs typeface="Georgia"/>
            </a:endParaRPr>
          </a:p>
          <a:p>
            <a:pPr marL="356870" indent="-34417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Georgia"/>
                <a:cs typeface="Georgia"/>
              </a:rPr>
              <a:t>Be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educational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and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challenging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but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not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overly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complex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Now</a:t>
            </a:r>
            <a:r>
              <a:rPr sz="1800" spc="-25" dirty="0">
                <a:latin typeface="Georgia"/>
                <a:cs typeface="Georgia"/>
              </a:rPr>
              <a:t> Connecting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OpenAI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942975"/>
            <a:ext cx="5153025" cy="2876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1460" y="1019273"/>
            <a:ext cx="4406265" cy="30955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ts val="1664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z="1400" spc="-25" dirty="0">
                <a:latin typeface="Georgia"/>
                <a:cs typeface="Georgia"/>
              </a:rPr>
              <a:t>Based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API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limit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and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time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set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max-</a:t>
            </a:r>
            <a:r>
              <a:rPr sz="1400" spc="-40" dirty="0">
                <a:latin typeface="Georgia"/>
                <a:cs typeface="Georgia"/>
              </a:rPr>
              <a:t>examples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</a:t>
            </a:r>
            <a:endParaRPr sz="1400" dirty="0">
              <a:latin typeface="Georgia"/>
              <a:cs typeface="Georgia"/>
            </a:endParaRPr>
          </a:p>
          <a:p>
            <a:pPr marL="298450" indent="-285750">
              <a:lnSpc>
                <a:spcPts val="1664"/>
              </a:lnSpc>
              <a:buFont typeface="Arial" panose="020B0604020202020204" pitchFamily="34" charset="0"/>
              <a:buChar char="•"/>
            </a:pPr>
            <a:r>
              <a:rPr sz="1400" spc="-10" dirty="0">
                <a:latin typeface="Georgia"/>
                <a:cs typeface="Georgia"/>
              </a:rPr>
              <a:t>5000.</a:t>
            </a:r>
            <a:endParaRPr sz="1400" dirty="0">
              <a:latin typeface="Georgia"/>
              <a:cs typeface="Georgia"/>
            </a:endParaRPr>
          </a:p>
          <a:p>
            <a:pPr marL="285750" indent="-28575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sz="1400" dirty="0">
              <a:latin typeface="Georgia"/>
              <a:cs typeface="Georgia"/>
            </a:endParaRPr>
          </a:p>
          <a:p>
            <a:pPr marL="298450" marR="5080" indent="-285750">
              <a:lnSpc>
                <a:spcPct val="102800"/>
              </a:lnSpc>
              <a:buFont typeface="Arial" panose="020B0604020202020204" pitchFamily="34" charset="0"/>
              <a:buChar char="•"/>
            </a:pPr>
            <a:r>
              <a:rPr sz="1400" spc="-30" dirty="0">
                <a:latin typeface="Georgia"/>
                <a:cs typeface="Georgia"/>
              </a:rPr>
              <a:t>It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selects</a:t>
            </a:r>
            <a:r>
              <a:rPr sz="1400" spc="-50" dirty="0">
                <a:latin typeface="Georgia"/>
                <a:cs typeface="Georgia"/>
              </a:rPr>
              <a:t> these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randomly</a:t>
            </a:r>
            <a:r>
              <a:rPr sz="1400" spc="1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from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dataset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then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becomes </a:t>
            </a:r>
            <a:r>
              <a:rPr sz="1400" spc="-50" dirty="0">
                <a:latin typeface="Georgia"/>
                <a:cs typeface="Georgia"/>
              </a:rPr>
              <a:t>sample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dataset</a:t>
            </a:r>
            <a:endParaRPr lang="en-US" sz="1400" spc="-10" dirty="0">
              <a:latin typeface="Georgia"/>
              <a:cs typeface="Georgia"/>
            </a:endParaRPr>
          </a:p>
          <a:p>
            <a:pPr marL="298450" marR="5080" indent="-285750">
              <a:lnSpc>
                <a:spcPct val="102800"/>
              </a:lnSpc>
              <a:buFont typeface="Arial" panose="020B0604020202020204" pitchFamily="34" charset="0"/>
              <a:buChar char="•"/>
            </a:pPr>
            <a:endParaRPr lang="en-US" sz="1400" spc="-10" dirty="0">
              <a:latin typeface="Georgia"/>
              <a:cs typeface="Georg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function extracts and returns the </a:t>
            </a:r>
            <a:r>
              <a:rPr lang="en-US" sz="1400" b="1" dirty="0"/>
              <a:t>generated instruction text</a:t>
            </a:r>
            <a:r>
              <a:rPr lang="en-US" sz="1400" dirty="0"/>
              <a:t> from the API response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response.json()["choices"][0]["message"]["content"].strip()</a:t>
            </a:r>
            <a:br>
              <a:rPr lang="en-US" sz="1400" dirty="0"/>
            </a:br>
            <a:endParaRPr lang="en-US" sz="1400" dirty="0"/>
          </a:p>
          <a:p>
            <a:pPr marL="12700" marR="5080">
              <a:lnSpc>
                <a:spcPct val="102800"/>
              </a:lnSpc>
            </a:pPr>
            <a:endParaRPr sz="14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4114800"/>
            <a:ext cx="5610225" cy="1543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2975" y="4017882"/>
            <a:ext cx="3621404" cy="17368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dirty="0">
                <a:latin typeface="Georgia"/>
                <a:cs typeface="Georgia"/>
              </a:rPr>
              <a:t>On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running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this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sample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dataset,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we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are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creating</a:t>
            </a:r>
            <a:endParaRPr sz="1400" dirty="0">
              <a:latin typeface="Georgia"/>
              <a:cs typeface="Georgia"/>
            </a:endParaRPr>
          </a:p>
          <a:p>
            <a:pPr marL="12700">
              <a:lnSpc>
                <a:spcPts val="1664"/>
              </a:lnSpc>
            </a:pPr>
            <a:r>
              <a:rPr lang="en-US" sz="1400" spc="-10" dirty="0">
                <a:latin typeface="Georgia"/>
                <a:cs typeface="Georgia"/>
              </a:rPr>
              <a:t>I</a:t>
            </a:r>
            <a:r>
              <a:rPr sz="1400" spc="-10" dirty="0">
                <a:latin typeface="Georgia"/>
                <a:cs typeface="Georgia"/>
              </a:rPr>
              <a:t>nstructions</a:t>
            </a:r>
            <a:endParaRPr lang="en-US" sz="1400" spc="-10" dirty="0">
              <a:latin typeface="Georgia"/>
              <a:cs typeface="Georgia"/>
            </a:endParaRPr>
          </a:p>
          <a:p>
            <a:pPr marL="12700">
              <a:lnSpc>
                <a:spcPts val="1664"/>
              </a:lnSpc>
            </a:pPr>
            <a:endParaRPr lang="en-US" sz="1400" spc="-10" dirty="0">
              <a:latin typeface="Georgia"/>
              <a:cs typeface="Georg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The limit is dynamically applied using: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range(min(max_examples, len(seed_dataset)))</a:t>
            </a:r>
          </a:p>
          <a:p>
            <a:pPr marL="12700">
              <a:lnSpc>
                <a:spcPts val="1664"/>
              </a:lnSpc>
            </a:pPr>
            <a:endParaRPr sz="1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075" y="1512887"/>
            <a:ext cx="3760470" cy="11650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Georgia"/>
                <a:cs typeface="Georgia"/>
              </a:rPr>
              <a:t>I</a:t>
            </a:r>
            <a:r>
              <a:rPr sz="1550" dirty="0">
                <a:latin typeface="Georgia"/>
                <a:cs typeface="Georgia"/>
              </a:rPr>
              <a:t>n</a:t>
            </a:r>
            <a:r>
              <a:rPr sz="1550" spc="-4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next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dataset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-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are</a:t>
            </a:r>
            <a:r>
              <a:rPr sz="1550" spc="-4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storing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in</a:t>
            </a:r>
            <a:r>
              <a:rPr sz="1550" spc="-4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this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format</a:t>
            </a:r>
            <a:endParaRPr lang="en-US" sz="1550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550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dirty="0">
                <a:latin typeface="Georgia" panose="02040502050405020303" pitchFamily="18" charset="0"/>
              </a:rPr>
              <a:t>Lists are simple, efficient, and compatible with HuggingFace’s Dataset.from_dict() method, which is used at the end to save the data.</a:t>
            </a:r>
            <a:endParaRPr sz="1400" dirty="0"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47800"/>
            <a:ext cx="3286125" cy="144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89075" y="3781742"/>
            <a:ext cx="2609215" cy="14164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-25" dirty="0">
                <a:latin typeface="Georgia"/>
                <a:cs typeface="Georgia"/>
              </a:rPr>
              <a:t>C</a:t>
            </a:r>
            <a:r>
              <a:rPr sz="1550" spc="-25" dirty="0">
                <a:latin typeface="Georgia"/>
                <a:cs typeface="Georgia"/>
              </a:rPr>
              <a:t>reated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seed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to</a:t>
            </a:r>
            <a:r>
              <a:rPr sz="1550" spc="-25" dirty="0">
                <a:latin typeface="Georgia"/>
                <a:cs typeface="Georgia"/>
              </a:rPr>
              <a:t> instruction</a:t>
            </a:r>
            <a:endParaRPr lang="en-US" sz="1550" spc="-2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550" spc="-25" dirty="0">
              <a:latin typeface="Georgia"/>
              <a:cs typeface="Georgia"/>
            </a:endParaRPr>
          </a:p>
          <a:p>
            <a:pPr marL="12700">
              <a:spcBef>
                <a:spcPts val="125"/>
              </a:spcBef>
            </a:pPr>
            <a:r>
              <a:rPr lang="en-US" sz="1400" dirty="0">
                <a:latin typeface="Georgia" panose="02040502050405020303" pitchFamily="18" charset="0"/>
              </a:rPr>
              <a:t>After collecting all results, I convert the structured lists into a </a:t>
            </a:r>
            <a:r>
              <a:rPr lang="en-US" sz="1400" b="1" dirty="0">
                <a:latin typeface="Georgia" panose="02040502050405020303" pitchFamily="18" charset="0"/>
              </a:rPr>
              <a:t>HuggingFace Dataset</a:t>
            </a:r>
            <a:r>
              <a:rPr lang="en-US" sz="1400" dirty="0">
                <a:latin typeface="Georgia" panose="02040502050405020303" pitchFamily="18" charset="0"/>
              </a:rPr>
              <a:t> object.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55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499" y="3790950"/>
            <a:ext cx="519112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6937" y="1024890"/>
            <a:ext cx="8704263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400" b="0" dirty="0">
                <a:latin typeface="Georgia" panose="02040502050405020303" pitchFamily="18" charset="0"/>
              </a:rPr>
              <a:t>The dataset is saved to disk using save_to_disk() in a folder called "java_s_to_i_dataset”.</a:t>
            </a:r>
            <a:br>
              <a:rPr lang="en-US" sz="1400" b="0" dirty="0">
                <a:latin typeface="Georgia" panose="02040502050405020303" pitchFamily="18" charset="0"/>
              </a:rPr>
            </a:br>
            <a:br>
              <a:rPr lang="en-US" sz="1400" b="0" dirty="0">
                <a:latin typeface="Georgia" panose="02040502050405020303" pitchFamily="18" charset="0"/>
              </a:rPr>
            </a:br>
            <a:r>
              <a:rPr lang="en-US" sz="1400" b="0" dirty="0">
                <a:latin typeface="Georgia" panose="02040502050405020303" pitchFamily="18" charset="0"/>
              </a:rPr>
              <a:t>This allows easy reloading for future use without rerunning the entire pipeline.</a:t>
            </a:r>
            <a:br>
              <a:rPr lang="en-US" sz="1400" b="0" dirty="0">
                <a:latin typeface="Georgia" panose="02040502050405020303" pitchFamily="18" charset="0"/>
              </a:rPr>
            </a:br>
            <a:br>
              <a:rPr lang="en-US" sz="1400" b="0" dirty="0">
                <a:latin typeface="Georgia" panose="02040502050405020303" pitchFamily="18" charset="0"/>
              </a:rPr>
            </a:br>
            <a:r>
              <a:rPr lang="en-US" sz="1400" b="0" dirty="0">
                <a:latin typeface="Georgia" panose="02040502050405020303" pitchFamily="18" charset="0"/>
              </a:rPr>
              <a:t>As we set limit to 5000 characters after skipping all those, we got 4946.</a:t>
            </a:r>
            <a:br>
              <a:rPr lang="en-US" sz="1400" dirty="0">
                <a:latin typeface="Georgia" panose="02040502050405020303" pitchFamily="18" charset="0"/>
              </a:rPr>
            </a:br>
            <a:endParaRPr sz="1400" dirty="0"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323204"/>
            <a:ext cx="7040246" cy="32057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6937" y="5705831"/>
            <a:ext cx="317563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Georgia"/>
                <a:cs typeface="Georgia"/>
              </a:rPr>
              <a:t>So,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created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instructions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lists</a:t>
            </a:r>
            <a:r>
              <a:rPr sz="1550" spc="-10" dirty="0">
                <a:latin typeface="Georgia"/>
                <a:cs typeface="Georgia"/>
              </a:rPr>
              <a:t>.</a:t>
            </a:r>
            <a:endParaRPr sz="15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97" y="929322"/>
            <a:ext cx="88760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5268" y="1828800"/>
            <a:ext cx="6880859" cy="41838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our project was to build high-quality instruction-response datasets for code-based large language models, especially focusing on Java — a widely used but underrepresented language in instruction-tuned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StarCoder2-15B as the model and leveraged a novel self-alignment pipeline called SelfCodeAlign. Our goal was to automate the generation, instruction, and validation of Java functions in a structured and scalable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matters because instruction tuning helps code LLMs generalize better and become more usable for real-world programming tasks — and our pipeline shows how this can be done automatically with high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97" y="929322"/>
            <a:ext cx="887603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</a:t>
            </a:r>
            <a:r>
              <a:rPr sz="3600" b="0" spc="-6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3600" b="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sz="3600" b="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236" y="1905000"/>
            <a:ext cx="10297478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Georgia" panose="02040502050405020303" pitchFamily="18" charset="0"/>
                <a:cs typeface="Georgia"/>
              </a:rPr>
              <a:t>In</a:t>
            </a:r>
            <a:r>
              <a:rPr sz="1600" spc="-10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50" dirty="0">
                <a:latin typeface="Georgia" panose="02040502050405020303" pitchFamily="18" charset="0"/>
                <a:cs typeface="Georgia"/>
              </a:rPr>
              <a:t>step</a:t>
            </a:r>
            <a:r>
              <a:rPr lang="en-US" sz="1600" spc="-50" dirty="0">
                <a:latin typeface="Georgia" panose="02040502050405020303" pitchFamily="18" charset="0"/>
                <a:cs typeface="Georgia"/>
              </a:rPr>
              <a:t>-</a:t>
            </a:r>
            <a:r>
              <a:rPr lang="en-US" sz="1600" spc="-50" dirty="0"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r>
              <a:rPr sz="1600" spc="-6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dirty="0">
                <a:latin typeface="Georgia" panose="02040502050405020303" pitchFamily="18" charset="0"/>
                <a:cs typeface="Georgia"/>
              </a:rPr>
              <a:t>we</a:t>
            </a:r>
            <a:r>
              <a:rPr sz="1600" spc="-2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5" dirty="0">
                <a:latin typeface="Georgia" panose="02040502050405020303" pitchFamily="18" charset="0"/>
                <a:cs typeface="Georgia"/>
              </a:rPr>
              <a:t>generate</a:t>
            </a:r>
            <a:r>
              <a:rPr sz="1600" spc="-4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5" dirty="0">
                <a:latin typeface="Georgia" panose="02040502050405020303" pitchFamily="18" charset="0"/>
                <a:cs typeface="Georgia"/>
              </a:rPr>
              <a:t>responses</a:t>
            </a:r>
            <a:r>
              <a:rPr sz="1600" spc="-2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45" dirty="0">
                <a:latin typeface="Georgia" panose="02040502050405020303" pitchFamily="18" charset="0"/>
                <a:cs typeface="Georgia"/>
              </a:rPr>
              <a:t>from</a:t>
            </a:r>
            <a:r>
              <a:rPr sz="1600" spc="-3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10" dirty="0">
                <a:latin typeface="Georgia" panose="02040502050405020303" pitchFamily="18" charset="0"/>
                <a:cs typeface="Georgia"/>
              </a:rPr>
              <a:t>instructions</a:t>
            </a:r>
            <a:endParaRPr sz="16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latin typeface="Georgia" panose="02040502050405020303" pitchFamily="18" charset="0"/>
                <a:cs typeface="Georgia"/>
              </a:rPr>
              <a:t>Here</a:t>
            </a:r>
            <a:r>
              <a:rPr sz="1600" spc="-6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dirty="0">
                <a:latin typeface="Georgia" panose="02040502050405020303" pitchFamily="18" charset="0"/>
                <a:cs typeface="Georgia"/>
              </a:rPr>
              <a:t>we</a:t>
            </a:r>
            <a:r>
              <a:rPr sz="1600" spc="-6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50" dirty="0">
                <a:latin typeface="Georgia" panose="02040502050405020303" pitchFamily="18" charset="0"/>
                <a:cs typeface="Georgia"/>
              </a:rPr>
              <a:t>take</a:t>
            </a:r>
            <a:r>
              <a:rPr sz="1600" spc="-6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35" dirty="0">
                <a:latin typeface="Georgia" panose="02040502050405020303" pitchFamily="18" charset="0"/>
                <a:cs typeface="Georgia"/>
              </a:rPr>
              <a:t>context</a:t>
            </a:r>
            <a:r>
              <a:rPr sz="1600" spc="-2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40" dirty="0">
                <a:latin typeface="Georgia" panose="02040502050405020303" pitchFamily="18" charset="0"/>
                <a:cs typeface="Georgia"/>
              </a:rPr>
              <a:t>and</a:t>
            </a:r>
            <a:r>
              <a:rPr sz="1600" spc="-7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25" dirty="0">
                <a:latin typeface="Georgia" panose="02040502050405020303" pitchFamily="18" charset="0"/>
                <a:cs typeface="Georgia"/>
              </a:rPr>
              <a:t>giving</a:t>
            </a:r>
            <a:r>
              <a:rPr sz="1600" spc="-55" dirty="0">
                <a:latin typeface="Georgia" panose="02040502050405020303" pitchFamily="18" charset="0"/>
                <a:cs typeface="Georgia"/>
              </a:rPr>
              <a:t> seed </a:t>
            </a:r>
            <a:r>
              <a:rPr sz="1600" spc="-10" dirty="0">
                <a:latin typeface="Georgia" panose="02040502050405020303" pitchFamily="18" charset="0"/>
                <a:cs typeface="Georgia"/>
              </a:rPr>
              <a:t>for</a:t>
            </a:r>
            <a:r>
              <a:rPr sz="1600" spc="-4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0" dirty="0">
                <a:latin typeface="Georgia" panose="02040502050405020303" pitchFamily="18" charset="0"/>
                <a:cs typeface="Georgia"/>
              </a:rPr>
              <a:t>reference</a:t>
            </a:r>
            <a:r>
              <a:rPr sz="1600" spc="-50" dirty="0">
                <a:latin typeface="Georgia" panose="02040502050405020303" pitchFamily="18" charset="0"/>
                <a:cs typeface="Georgia"/>
              </a:rPr>
              <a:t> </a:t>
            </a:r>
            <a:r>
              <a:rPr sz="1600" dirty="0">
                <a:latin typeface="Georgia" panose="02040502050405020303" pitchFamily="18" charset="0"/>
                <a:cs typeface="Georgia"/>
              </a:rPr>
              <a:t>to</a:t>
            </a:r>
            <a:r>
              <a:rPr sz="1600" spc="-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25" dirty="0">
                <a:latin typeface="Georgia" panose="02040502050405020303" pitchFamily="18" charset="0"/>
                <a:cs typeface="Georgia"/>
              </a:rPr>
              <a:t>it</a:t>
            </a:r>
            <a:endParaRPr lang="en-US" sz="1600" spc="-25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600" spc="-25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latin typeface="Georgia" panose="02040502050405020303" pitchFamily="18" charset="0"/>
              </a:rPr>
              <a:t>Uses the OpenAI API (with environment variables for API_KEY and BASE_URL) to call the chat/completions endpoint.</a:t>
            </a:r>
            <a:endParaRPr sz="1600" dirty="0"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3657600"/>
            <a:ext cx="1005840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364" y="1608137"/>
            <a:ext cx="7165340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We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get </a:t>
            </a:r>
            <a:r>
              <a:rPr sz="1800" spc="-60" dirty="0">
                <a:latin typeface="Georgia"/>
                <a:cs typeface="Georgia"/>
              </a:rPr>
              <a:t>response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4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30" dirty="0">
                <a:latin typeface="Georgia"/>
                <a:cs typeface="Georgia"/>
              </a:rPr>
              <a:t>clearly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labeled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sections:</a:t>
            </a:r>
            <a:endParaRPr sz="1800">
              <a:latin typeface="Georgia"/>
              <a:cs typeface="Georgia"/>
            </a:endParaRPr>
          </a:p>
          <a:p>
            <a:pPr marL="485140" indent="-23749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85140" algn="l"/>
              </a:tabLst>
            </a:pPr>
            <a:r>
              <a:rPr sz="1800" spc="50" dirty="0">
                <a:latin typeface="Georgia"/>
                <a:cs typeface="Georgia"/>
              </a:rPr>
              <a:t>REASONING: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Brief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explanation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your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approach</a:t>
            </a:r>
            <a:endParaRPr sz="1800">
              <a:latin typeface="Georgia"/>
              <a:cs typeface="Georgia"/>
            </a:endParaRPr>
          </a:p>
          <a:p>
            <a:pPr marL="485140" indent="-23749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485140" algn="l"/>
              </a:tabLst>
            </a:pPr>
            <a:r>
              <a:rPr sz="1800" dirty="0">
                <a:latin typeface="Georgia"/>
                <a:cs typeface="Georgia"/>
              </a:rPr>
              <a:t>SOLUTION: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75" dirty="0">
                <a:latin typeface="Georgia"/>
                <a:cs typeface="Georgia"/>
              </a:rPr>
              <a:t>Well-</a:t>
            </a:r>
            <a:r>
              <a:rPr sz="1800" spc="-50" dirty="0">
                <a:latin typeface="Georgia"/>
                <a:cs typeface="Georgia"/>
              </a:rPr>
              <a:t>commented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90" dirty="0">
                <a:latin typeface="Georgia"/>
                <a:cs typeface="Georgia"/>
              </a:rPr>
              <a:t>Java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 </a:t>
            </a:r>
            <a:r>
              <a:rPr sz="1800" spc="-60" dirty="0">
                <a:latin typeface="Georgia"/>
                <a:cs typeface="Georgia"/>
              </a:rPr>
              <a:t>implementing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the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solution</a:t>
            </a:r>
            <a:endParaRPr sz="1800">
              <a:latin typeface="Georgia"/>
              <a:cs typeface="Georgia"/>
            </a:endParaRPr>
          </a:p>
          <a:p>
            <a:pPr marL="485140" indent="-237490">
              <a:lnSpc>
                <a:spcPts val="2130"/>
              </a:lnSpc>
              <a:buAutoNum type="arabicPeriod"/>
              <a:tabLst>
                <a:tab pos="485140" algn="l"/>
              </a:tabLst>
            </a:pPr>
            <a:r>
              <a:rPr sz="1800" dirty="0">
                <a:latin typeface="Georgia"/>
                <a:cs typeface="Georgia"/>
              </a:rPr>
              <a:t>EXPLANATION: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How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your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solution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works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and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your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design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choices</a:t>
            </a:r>
            <a:endParaRPr sz="1800">
              <a:latin typeface="Georgia"/>
              <a:cs typeface="Georgia"/>
            </a:endParaRPr>
          </a:p>
          <a:p>
            <a:pPr marL="485140" indent="-23749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85140" algn="l"/>
              </a:tabLst>
            </a:pPr>
            <a:r>
              <a:rPr sz="1800" dirty="0">
                <a:latin typeface="Georgia"/>
                <a:cs typeface="Georgia"/>
              </a:rPr>
              <a:t>TEST: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Example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80" dirty="0">
                <a:latin typeface="Georgia"/>
                <a:cs typeface="Georgia"/>
              </a:rPr>
              <a:t>test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cases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that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verify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your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code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works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Georgia"/>
              <a:buAutoNum type="arabicPeriod"/>
            </a:pPr>
            <a:endParaRPr sz="1800">
              <a:latin typeface="Georgia"/>
              <a:cs typeface="Georgia"/>
            </a:endParaRPr>
          </a:p>
          <a:p>
            <a:pPr marL="24765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We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give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70" dirty="0">
                <a:latin typeface="Georgia"/>
                <a:cs typeface="Georgia"/>
              </a:rPr>
              <a:t>parameters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90" dirty="0">
                <a:latin typeface="Georgia"/>
                <a:cs typeface="Georgia"/>
              </a:rPr>
              <a:t>Java</a:t>
            </a:r>
            <a:r>
              <a:rPr sz="1800" spc="-20" dirty="0">
                <a:latin typeface="Georgia"/>
                <a:cs typeface="Georgia"/>
              </a:rPr>
              <a:t> code:</a:t>
            </a:r>
            <a:endParaRPr sz="1800">
              <a:latin typeface="Georgia"/>
              <a:cs typeface="Georgia"/>
            </a:endParaRPr>
          </a:p>
          <a:p>
            <a:pPr marL="372745" lvl="1" indent="-125095">
              <a:lnSpc>
                <a:spcPts val="2130"/>
              </a:lnSpc>
              <a:spcBef>
                <a:spcPts val="20"/>
              </a:spcBef>
              <a:buChar char="-"/>
              <a:tabLst>
                <a:tab pos="372745" algn="l"/>
              </a:tabLst>
            </a:pPr>
            <a:r>
              <a:rPr sz="1800" spc="-20" dirty="0">
                <a:latin typeface="Georgia"/>
                <a:cs typeface="Georgia"/>
              </a:rPr>
              <a:t>Follows</a:t>
            </a:r>
            <a:r>
              <a:rPr sz="1800" spc="-65" dirty="0">
                <a:latin typeface="Georgia"/>
                <a:cs typeface="Georgia"/>
              </a:rPr>
              <a:t> best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practices</a:t>
            </a:r>
            <a:endParaRPr sz="1800">
              <a:latin typeface="Georgia"/>
              <a:cs typeface="Georgia"/>
            </a:endParaRPr>
          </a:p>
          <a:p>
            <a:pPr marL="372745" lvl="1" indent="-125095">
              <a:lnSpc>
                <a:spcPts val="2130"/>
              </a:lnSpc>
              <a:buChar char="-"/>
              <a:tabLst>
                <a:tab pos="372745" algn="l"/>
              </a:tabLst>
            </a:pPr>
            <a:r>
              <a:rPr sz="1800" spc="-20" dirty="0">
                <a:latin typeface="Georgia"/>
                <a:cs typeface="Georgia"/>
              </a:rPr>
              <a:t>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60" dirty="0">
                <a:latin typeface="Georgia"/>
                <a:cs typeface="Georgia"/>
              </a:rPr>
              <a:t>well-</a:t>
            </a:r>
            <a:r>
              <a:rPr sz="1800" spc="-10" dirty="0">
                <a:latin typeface="Georgia"/>
                <a:cs typeface="Georgia"/>
              </a:rPr>
              <a:t>formatted</a:t>
            </a:r>
            <a:endParaRPr sz="1800">
              <a:latin typeface="Georgia"/>
              <a:cs typeface="Georgia"/>
            </a:endParaRPr>
          </a:p>
          <a:p>
            <a:pPr marL="372745" lvl="1" indent="-125095">
              <a:lnSpc>
                <a:spcPct val="100000"/>
              </a:lnSpc>
              <a:spcBef>
                <a:spcPts val="20"/>
              </a:spcBef>
              <a:buChar char="-"/>
              <a:tabLst>
                <a:tab pos="372745" algn="l"/>
              </a:tabLst>
            </a:pPr>
            <a:r>
              <a:rPr sz="1800" spc="-20" dirty="0">
                <a:latin typeface="Georgia"/>
                <a:cs typeface="Georgia"/>
              </a:rPr>
              <a:t>Is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35" dirty="0">
                <a:latin typeface="Georgia"/>
                <a:cs typeface="Georgia"/>
              </a:rPr>
              <a:t>correct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and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comprehensive</a:t>
            </a:r>
            <a:endParaRPr sz="1800">
              <a:latin typeface="Georgia"/>
              <a:cs typeface="Georgia"/>
            </a:endParaRPr>
          </a:p>
          <a:p>
            <a:pPr marL="372745" lvl="1" indent="-125095">
              <a:lnSpc>
                <a:spcPct val="100000"/>
              </a:lnSpc>
              <a:spcBef>
                <a:spcPts val="15"/>
              </a:spcBef>
              <a:buChar char="-"/>
              <a:tabLst>
                <a:tab pos="372745" algn="l"/>
              </a:tabLst>
            </a:pPr>
            <a:r>
              <a:rPr sz="1800" spc="-40" dirty="0">
                <a:latin typeface="Georgia"/>
                <a:cs typeface="Georgia"/>
              </a:rPr>
              <a:t>Addresses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60" dirty="0">
                <a:latin typeface="Georgia"/>
                <a:cs typeface="Georgia"/>
              </a:rPr>
              <a:t>the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exact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problem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described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Now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Connecting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10" dirty="0">
                <a:latin typeface="Georgia"/>
                <a:cs typeface="Georgia"/>
              </a:rPr>
              <a:t> OpenAI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635" y="1151953"/>
            <a:ext cx="4825365" cy="1990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Georgia" panose="02040502050405020303" pitchFamily="18" charset="0"/>
                <a:cs typeface="Georgia"/>
              </a:rPr>
              <a:t>To</a:t>
            </a:r>
            <a:r>
              <a:rPr sz="1400" spc="-30" dirty="0">
                <a:latin typeface="Georgia" panose="02040502050405020303" pitchFamily="18" charset="0"/>
                <a:cs typeface="Georgia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Georgia"/>
              </a:rPr>
              <a:t>extract</a:t>
            </a:r>
            <a:r>
              <a:rPr sz="1400" spc="-30" dirty="0">
                <a:latin typeface="Georgia" panose="02040502050405020303" pitchFamily="18" charset="0"/>
                <a:cs typeface="Georgia"/>
              </a:rPr>
              <a:t> </a:t>
            </a:r>
            <a:r>
              <a:rPr sz="1400" spc="-50" dirty="0">
                <a:latin typeface="Georgia" panose="02040502050405020303" pitchFamily="18" charset="0"/>
                <a:cs typeface="Georgia"/>
              </a:rPr>
              <a:t>Java</a:t>
            </a:r>
            <a:r>
              <a:rPr sz="1400" spc="-20" dirty="0">
                <a:latin typeface="Georgia" panose="02040502050405020303" pitchFamily="18" charset="0"/>
                <a:cs typeface="Georgia"/>
              </a:rPr>
              <a:t> </a:t>
            </a:r>
            <a:r>
              <a:rPr sz="1400" dirty="0">
                <a:latin typeface="Georgia" panose="02040502050405020303" pitchFamily="18" charset="0"/>
                <a:cs typeface="Georgia"/>
              </a:rPr>
              <a:t>code</a:t>
            </a:r>
            <a:r>
              <a:rPr sz="1400" spc="-45" dirty="0">
                <a:latin typeface="Georgia" panose="02040502050405020303" pitchFamily="18" charset="0"/>
                <a:cs typeface="Georgia"/>
              </a:rPr>
              <a:t> </a:t>
            </a:r>
            <a:r>
              <a:rPr sz="1400" dirty="0">
                <a:latin typeface="Georgia" panose="02040502050405020303" pitchFamily="18" charset="0"/>
                <a:cs typeface="Georgia"/>
              </a:rPr>
              <a:t>from</a:t>
            </a:r>
            <a:r>
              <a:rPr sz="1400" spc="5" dirty="0">
                <a:latin typeface="Georgia" panose="02040502050405020303" pitchFamily="18" charset="0"/>
                <a:cs typeface="Georgia"/>
              </a:rPr>
              <a:t> </a:t>
            </a:r>
            <a:r>
              <a:rPr sz="1400" spc="-30" dirty="0">
                <a:latin typeface="Georgia" panose="02040502050405020303" pitchFamily="18" charset="0"/>
                <a:cs typeface="Georgia"/>
              </a:rPr>
              <a:t>response</a:t>
            </a:r>
            <a:r>
              <a:rPr sz="1400" spc="15" dirty="0">
                <a:latin typeface="Georgia" panose="02040502050405020303" pitchFamily="18" charset="0"/>
                <a:cs typeface="Georgia"/>
              </a:rPr>
              <a:t> </a:t>
            </a:r>
            <a:r>
              <a:rPr sz="1400" dirty="0">
                <a:latin typeface="Georgia" panose="02040502050405020303" pitchFamily="18" charset="0"/>
                <a:cs typeface="Georgia"/>
              </a:rPr>
              <a:t>we</a:t>
            </a:r>
            <a:r>
              <a:rPr sz="1400" spc="15" dirty="0">
                <a:latin typeface="Georgia" panose="02040502050405020303" pitchFamily="18" charset="0"/>
                <a:cs typeface="Georgia"/>
              </a:rPr>
              <a:t> </a:t>
            </a:r>
            <a:r>
              <a:rPr sz="1400" spc="-20" dirty="0">
                <a:latin typeface="Georgia" panose="02040502050405020303" pitchFamily="18" charset="0"/>
                <a:cs typeface="Georgia"/>
              </a:rPr>
              <a:t>used</a:t>
            </a:r>
            <a:endParaRPr lang="en-US" sz="1400" spc="-20" dirty="0">
              <a:latin typeface="Georgia" panose="02040502050405020303" pitchFamily="18" charset="0"/>
              <a:cs typeface="Georgia"/>
            </a:endParaRPr>
          </a:p>
          <a:p>
            <a:endParaRPr lang="en-US" sz="1400" b="1" dirty="0">
              <a:latin typeface="Georgia" panose="02040502050405020303" pitchFamily="18" charset="0"/>
            </a:endParaRPr>
          </a:p>
          <a:p>
            <a:r>
              <a:rPr lang="en-US" sz="1400" b="1" dirty="0">
                <a:latin typeface="Georgia" panose="02040502050405020303" pitchFamily="18" charset="0"/>
              </a:rPr>
              <a:t>Code Extraction Function (</a:t>
            </a:r>
            <a:r>
              <a:rPr lang="en-US" sz="1400" b="1" dirty="0" err="1">
                <a:latin typeface="Georgia" panose="02040502050405020303" pitchFamily="18" charset="0"/>
              </a:rPr>
              <a:t>extract_code</a:t>
            </a:r>
            <a:r>
              <a:rPr lang="en-US" sz="1400" b="1" dirty="0">
                <a:latin typeface="Georgia" panose="02040502050405020303" pitchFamily="18" charset="0"/>
              </a:rPr>
              <a:t>)</a:t>
            </a: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Uses regular expressions to find Java code blocks formatted inside triple backticks with optional java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Selects the largest code block, assuming it contains the main solution.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55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284985"/>
            <a:ext cx="5867400" cy="1743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2012" y="3466782"/>
            <a:ext cx="5233988" cy="1990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r>
              <a:rPr sz="1400" dirty="0">
                <a:latin typeface="Georgia" panose="02040502050405020303" pitchFamily="18" charset="0"/>
                <a:cs typeface="Georgia"/>
              </a:rPr>
              <a:t>To</a:t>
            </a:r>
            <a:r>
              <a:rPr sz="1400" spc="-20" dirty="0">
                <a:latin typeface="Georgia" panose="02040502050405020303" pitchFamily="18" charset="0"/>
                <a:cs typeface="Georgia"/>
              </a:rPr>
              <a:t> </a:t>
            </a:r>
            <a:r>
              <a:rPr sz="1400" spc="-10" dirty="0">
                <a:latin typeface="Georgia" panose="02040502050405020303" pitchFamily="18" charset="0"/>
                <a:cs typeface="Georgia"/>
              </a:rPr>
              <a:t>validate</a:t>
            </a:r>
            <a:r>
              <a:rPr sz="1400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1400" dirty="0">
                <a:latin typeface="Georgia" panose="02040502050405020303" pitchFamily="18" charset="0"/>
                <a:cs typeface="Georgia"/>
              </a:rPr>
              <a:t>the</a:t>
            </a:r>
            <a:r>
              <a:rPr sz="1400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1400" spc="-30" dirty="0">
                <a:latin typeface="Georgia" panose="02040502050405020303" pitchFamily="18" charset="0"/>
                <a:cs typeface="Georgia"/>
              </a:rPr>
              <a:t>response,</a:t>
            </a:r>
            <a:r>
              <a:rPr sz="1400" spc="10" dirty="0">
                <a:latin typeface="Georgia" panose="02040502050405020303" pitchFamily="18" charset="0"/>
                <a:cs typeface="Georgia"/>
              </a:rPr>
              <a:t> </a:t>
            </a:r>
            <a:r>
              <a:rPr sz="1400" dirty="0">
                <a:latin typeface="Georgia" panose="02040502050405020303" pitchFamily="18" charset="0"/>
                <a:cs typeface="Georgia"/>
              </a:rPr>
              <a:t>we</a:t>
            </a:r>
            <a:r>
              <a:rPr sz="1400" spc="25" dirty="0">
                <a:latin typeface="Georgia" panose="02040502050405020303" pitchFamily="18" charset="0"/>
                <a:cs typeface="Georgia"/>
              </a:rPr>
              <a:t> </a:t>
            </a:r>
            <a:r>
              <a:rPr sz="1400" spc="-20" dirty="0">
                <a:latin typeface="Georgia" panose="02040502050405020303" pitchFamily="18" charset="0"/>
                <a:cs typeface="Georgia"/>
              </a:rPr>
              <a:t>used</a:t>
            </a:r>
            <a:r>
              <a:rPr lang="en-US" sz="1400" spc="-20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1400" b="1" dirty="0">
                <a:latin typeface="Georgia" panose="02040502050405020303" pitchFamily="18" charset="0"/>
              </a:rPr>
              <a:t>Response Validation (</a:t>
            </a:r>
            <a:r>
              <a:rPr lang="en-US" sz="1400" b="1" dirty="0" err="1">
                <a:latin typeface="Georgia" panose="02040502050405020303" pitchFamily="18" charset="0"/>
              </a:rPr>
              <a:t>validate_response</a:t>
            </a:r>
            <a:r>
              <a:rPr lang="en-US" sz="1400" b="1" dirty="0">
                <a:latin typeface="Georgia" panose="02040502050405020303" pitchFamily="18" charset="0"/>
              </a:rPr>
              <a:t>)</a:t>
            </a: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Sends a prompt to the GPT-3.5-turbo model to evaluate if the response meets key criteria: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Presence of all required sections (reasoning, solution, explanation,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This step filters out incomplete or incorrect responses programmatically.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550" spc="-2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3478436"/>
            <a:ext cx="54387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347" y="1035303"/>
            <a:ext cx="8105140" cy="24892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dirty="0">
                <a:latin typeface="Georgia"/>
                <a:cs typeface="Georgia"/>
              </a:rPr>
              <a:t>To </a:t>
            </a:r>
            <a:r>
              <a:rPr sz="1550" dirty="0">
                <a:latin typeface="Georgia"/>
                <a:cs typeface="Georgia"/>
              </a:rPr>
              <a:t>Evaluate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lang="en-US" sz="1550" spc="5" dirty="0">
                <a:latin typeface="Georgia"/>
                <a:cs typeface="Georgia"/>
              </a:rPr>
              <a:t>we gave these </a:t>
            </a:r>
            <a:r>
              <a:rPr lang="en-US" sz="1550" spc="-25" dirty="0">
                <a:latin typeface="Georgia"/>
                <a:cs typeface="Georgia"/>
              </a:rPr>
              <a:t>parameters</a:t>
            </a:r>
            <a:r>
              <a:rPr sz="1550" spc="-25" dirty="0">
                <a:latin typeface="Georgia"/>
                <a:cs typeface="Georgia"/>
              </a:rPr>
              <a:t>:</a:t>
            </a:r>
            <a:endParaRPr sz="1550" dirty="0">
              <a:latin typeface="Georgia"/>
              <a:cs typeface="Georgia"/>
            </a:endParaRPr>
          </a:p>
          <a:p>
            <a:pPr marL="431165" indent="-20891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31165" algn="l"/>
              </a:tabLst>
            </a:pPr>
            <a:r>
              <a:rPr sz="1550" dirty="0">
                <a:latin typeface="Georgia"/>
                <a:cs typeface="Georgia"/>
              </a:rPr>
              <a:t>The</a:t>
            </a:r>
            <a:r>
              <a:rPr sz="1550" spc="40" dirty="0">
                <a:latin typeface="Georgia"/>
                <a:cs typeface="Georgia"/>
              </a:rPr>
              <a:t> </a:t>
            </a:r>
            <a:r>
              <a:rPr sz="1550" spc="-40" dirty="0">
                <a:latin typeface="Georgia"/>
                <a:cs typeface="Georgia"/>
              </a:rPr>
              <a:t>response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directly</a:t>
            </a:r>
            <a:r>
              <a:rPr sz="1550" spc="40" dirty="0">
                <a:latin typeface="Georgia"/>
                <a:cs typeface="Georgia"/>
              </a:rPr>
              <a:t> </a:t>
            </a:r>
            <a:r>
              <a:rPr sz="1550" spc="-40" dirty="0">
                <a:latin typeface="Georgia"/>
                <a:cs typeface="Georgia"/>
              </a:rPr>
              <a:t>addresses</a:t>
            </a:r>
            <a:r>
              <a:rPr sz="1550" spc="-5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the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specific instruction</a:t>
            </a:r>
            <a:endParaRPr sz="1550" dirty="0">
              <a:latin typeface="Georgia"/>
              <a:cs typeface="Georgia"/>
            </a:endParaRPr>
          </a:p>
          <a:p>
            <a:pPr marL="431165" indent="-2089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31165" algn="l"/>
              </a:tabLst>
            </a:pPr>
            <a:r>
              <a:rPr sz="1550" dirty="0">
                <a:latin typeface="Georgia"/>
                <a:cs typeface="Georgia"/>
              </a:rPr>
              <a:t>The</a:t>
            </a:r>
            <a:r>
              <a:rPr sz="1550" spc="35" dirty="0">
                <a:latin typeface="Georgia"/>
                <a:cs typeface="Georgia"/>
              </a:rPr>
              <a:t> </a:t>
            </a:r>
            <a:r>
              <a:rPr sz="1550" spc="-50" dirty="0">
                <a:latin typeface="Georgia"/>
                <a:cs typeface="Georgia"/>
              </a:rPr>
              <a:t>Java</a:t>
            </a:r>
            <a:r>
              <a:rPr sz="1550" spc="-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code</a:t>
            </a:r>
            <a:r>
              <a:rPr sz="1550" spc="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would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likely</a:t>
            </a:r>
            <a:r>
              <a:rPr sz="1550" spc="3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compile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without</a:t>
            </a:r>
            <a:r>
              <a:rPr sz="1550" spc="-10" dirty="0">
                <a:latin typeface="Georgia"/>
                <a:cs typeface="Georgia"/>
              </a:rPr>
              <a:t> errors</a:t>
            </a:r>
            <a:endParaRPr sz="1550" dirty="0">
              <a:latin typeface="Georgia"/>
              <a:cs typeface="Georgia"/>
            </a:endParaRPr>
          </a:p>
          <a:p>
            <a:pPr marL="430530" indent="-20827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30530" algn="l"/>
              </a:tabLst>
            </a:pPr>
            <a:r>
              <a:rPr sz="1550" dirty="0">
                <a:latin typeface="Georgia"/>
                <a:cs typeface="Georgia"/>
              </a:rPr>
              <a:t>The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solution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is </a:t>
            </a:r>
            <a:r>
              <a:rPr sz="1550" spc="-10" dirty="0">
                <a:latin typeface="Georgia"/>
                <a:cs typeface="Georgia"/>
              </a:rPr>
              <a:t>complete</a:t>
            </a:r>
            <a:r>
              <a:rPr sz="1550" spc="2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and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correct</a:t>
            </a:r>
            <a:endParaRPr sz="1550" dirty="0">
              <a:latin typeface="Georgia"/>
              <a:cs typeface="Georgia"/>
            </a:endParaRPr>
          </a:p>
          <a:p>
            <a:pPr marL="430530" indent="-208279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30530" algn="l"/>
              </a:tabLst>
            </a:pPr>
            <a:r>
              <a:rPr sz="1550" spc="75" dirty="0">
                <a:latin typeface="Georgia"/>
                <a:cs typeface="Georgia"/>
              </a:rPr>
              <a:t>All</a:t>
            </a:r>
            <a:r>
              <a:rPr sz="1550" spc="55" dirty="0">
                <a:latin typeface="Georgia"/>
                <a:cs typeface="Georgia"/>
              </a:rPr>
              <a:t> </a:t>
            </a:r>
            <a:r>
              <a:rPr sz="1550" spc="-25" dirty="0">
                <a:latin typeface="Georgia"/>
                <a:cs typeface="Georgia"/>
              </a:rPr>
              <a:t>required</a:t>
            </a:r>
            <a:r>
              <a:rPr sz="1550" spc="80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sections</a:t>
            </a:r>
            <a:r>
              <a:rPr sz="1550" spc="110" dirty="0">
                <a:latin typeface="Georgia"/>
                <a:cs typeface="Georgia"/>
              </a:rPr>
              <a:t> </a:t>
            </a:r>
            <a:r>
              <a:rPr sz="1550" spc="50" dirty="0">
                <a:latin typeface="Georgia"/>
                <a:cs typeface="Georgia"/>
              </a:rPr>
              <a:t>(REASONING,</a:t>
            </a:r>
            <a:r>
              <a:rPr sz="1550" spc="114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SOLUTION,</a:t>
            </a:r>
            <a:r>
              <a:rPr sz="1550" spc="120" dirty="0">
                <a:latin typeface="Georgia"/>
                <a:cs typeface="Georgia"/>
              </a:rPr>
              <a:t> </a:t>
            </a:r>
            <a:r>
              <a:rPr sz="1550" spc="60" dirty="0">
                <a:latin typeface="Georgia"/>
                <a:cs typeface="Georgia"/>
              </a:rPr>
              <a:t>EXPLANATION,</a:t>
            </a:r>
            <a:r>
              <a:rPr sz="1550" spc="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TEST)</a:t>
            </a:r>
            <a:r>
              <a:rPr sz="1550" spc="1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are</a:t>
            </a:r>
            <a:r>
              <a:rPr sz="1550" spc="6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present</a:t>
            </a:r>
            <a:endParaRPr sz="15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50" dirty="0">
              <a:latin typeface="Georgia"/>
              <a:cs typeface="Georgia"/>
            </a:endParaRPr>
          </a:p>
          <a:p>
            <a:pPr marL="222250" marR="3148330">
              <a:lnSpc>
                <a:spcPct val="105000"/>
              </a:lnSpc>
            </a:pPr>
            <a:r>
              <a:rPr sz="1550" spc="-10" dirty="0">
                <a:latin typeface="Georgia"/>
                <a:cs typeface="Georgia"/>
              </a:rPr>
              <a:t>Respond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with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"PASS"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if</a:t>
            </a:r>
            <a:r>
              <a:rPr sz="1550" spc="16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everything</a:t>
            </a:r>
            <a:r>
              <a:rPr sz="1550" spc="2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is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satisfactory. Respond</a:t>
            </a:r>
            <a:r>
              <a:rPr sz="1550" spc="2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with</a:t>
            </a:r>
            <a:r>
              <a:rPr sz="1550" spc="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"FAIL: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30" dirty="0">
                <a:latin typeface="Georgia"/>
                <a:cs typeface="Georgia"/>
              </a:rPr>
              <a:t>[reason]"</a:t>
            </a:r>
            <a:r>
              <a:rPr sz="1550" spc="7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if</a:t>
            </a:r>
            <a:r>
              <a:rPr sz="1550" spc="16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any</a:t>
            </a:r>
            <a:r>
              <a:rPr sz="1550" spc="65" dirty="0">
                <a:latin typeface="Georgia"/>
                <a:cs typeface="Georgia"/>
              </a:rPr>
              <a:t> </a:t>
            </a:r>
            <a:r>
              <a:rPr sz="1550" spc="-35" dirty="0">
                <a:latin typeface="Georgia"/>
                <a:cs typeface="Georgia"/>
              </a:rPr>
              <a:t>issues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are</a:t>
            </a:r>
            <a:r>
              <a:rPr sz="1550" spc="6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found.</a:t>
            </a:r>
            <a:endParaRPr sz="15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5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dirty="0">
                <a:latin typeface="Georgia"/>
                <a:cs typeface="Georgia"/>
              </a:rPr>
              <a:t>We</a:t>
            </a:r>
            <a:r>
              <a:rPr sz="1550" spc="2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set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25" dirty="0">
                <a:latin typeface="Georgia"/>
                <a:cs typeface="Georgia"/>
              </a:rPr>
              <a:t>max_examples</a:t>
            </a:r>
            <a:r>
              <a:rPr sz="1550" dirty="0">
                <a:latin typeface="Georgia"/>
                <a:cs typeface="Georgia"/>
              </a:rPr>
              <a:t> </a:t>
            </a:r>
            <a:r>
              <a:rPr sz="1550" spc="50" dirty="0">
                <a:latin typeface="Georgia"/>
                <a:cs typeface="Georgia"/>
              </a:rPr>
              <a:t>=</a:t>
            </a:r>
            <a:r>
              <a:rPr sz="1550" spc="-60" dirty="0">
                <a:latin typeface="Georgia"/>
                <a:cs typeface="Georgia"/>
              </a:rPr>
              <a:t> </a:t>
            </a:r>
            <a:r>
              <a:rPr sz="1550" spc="-50" dirty="0">
                <a:latin typeface="Georgia"/>
                <a:cs typeface="Georgia"/>
              </a:rPr>
              <a:t>1000</a:t>
            </a:r>
            <a:r>
              <a:rPr sz="1550" spc="-4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and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after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generating</a:t>
            </a:r>
            <a:r>
              <a:rPr sz="1550" spc="-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all</a:t>
            </a:r>
            <a:r>
              <a:rPr sz="1550" spc="2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the</a:t>
            </a:r>
            <a:r>
              <a:rPr sz="1550" spc="-35" dirty="0">
                <a:latin typeface="Georgia"/>
                <a:cs typeface="Georgia"/>
              </a:rPr>
              <a:t> responses</a:t>
            </a:r>
            <a:r>
              <a:rPr sz="1550" dirty="0">
                <a:latin typeface="Georgia"/>
                <a:cs typeface="Georgia"/>
              </a:rPr>
              <a:t> the</a:t>
            </a:r>
            <a:r>
              <a:rPr sz="1550" spc="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final</a:t>
            </a:r>
            <a:r>
              <a:rPr sz="1550" spc="-40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dataset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format</a:t>
            </a:r>
            <a:r>
              <a:rPr sz="1550" spc="-20" dirty="0">
                <a:latin typeface="Georgia"/>
                <a:cs typeface="Georgia"/>
              </a:rPr>
              <a:t> </a:t>
            </a:r>
            <a:r>
              <a:rPr sz="1550" spc="-25" dirty="0">
                <a:latin typeface="Georgia"/>
                <a:cs typeface="Georgia"/>
              </a:rPr>
              <a:t>is</a:t>
            </a:r>
            <a:endParaRPr sz="155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3657600"/>
            <a:ext cx="54102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1176337"/>
            <a:ext cx="5044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Georgia"/>
                <a:cs typeface="Georgia"/>
              </a:rPr>
              <a:t>Now</a:t>
            </a:r>
            <a:r>
              <a:rPr sz="1800" b="0" spc="-75" dirty="0">
                <a:latin typeface="Georgia"/>
                <a:cs typeface="Georgia"/>
              </a:rPr>
              <a:t> </a:t>
            </a:r>
            <a:r>
              <a:rPr sz="1800" b="0" spc="-50" dirty="0">
                <a:latin typeface="Georgia"/>
                <a:cs typeface="Georgia"/>
              </a:rPr>
              <a:t>saving</a:t>
            </a:r>
            <a:r>
              <a:rPr sz="1800" b="0" spc="-3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all</a:t>
            </a:r>
            <a:r>
              <a:rPr sz="1800" b="0" spc="-15" dirty="0">
                <a:latin typeface="Georgia"/>
                <a:cs typeface="Georgia"/>
              </a:rPr>
              <a:t> </a:t>
            </a:r>
            <a:r>
              <a:rPr sz="1800" b="0" spc="-65" dirty="0">
                <a:latin typeface="Georgia"/>
                <a:cs typeface="Georgia"/>
              </a:rPr>
              <a:t>passed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spc="-35" dirty="0">
                <a:latin typeface="Georgia"/>
                <a:cs typeface="Georgia"/>
              </a:rPr>
              <a:t>indices</a:t>
            </a:r>
            <a:r>
              <a:rPr sz="1800" b="0" dirty="0">
                <a:latin typeface="Georgia"/>
                <a:cs typeface="Georgia"/>
              </a:rPr>
              <a:t> in </a:t>
            </a:r>
            <a:r>
              <a:rPr sz="1800" b="0" spc="-55" dirty="0">
                <a:latin typeface="Georgia"/>
                <a:cs typeface="Georgia"/>
              </a:rPr>
              <a:t>java</a:t>
            </a:r>
            <a:r>
              <a:rPr sz="1800" b="0" spc="-35" dirty="0">
                <a:latin typeface="Georgia"/>
                <a:cs typeface="Georgia"/>
              </a:rPr>
              <a:t> </a:t>
            </a:r>
            <a:r>
              <a:rPr sz="1800" b="0" spc="-55" dirty="0">
                <a:latin typeface="Georgia"/>
                <a:cs typeface="Georgia"/>
              </a:rPr>
              <a:t>filtered </a:t>
            </a:r>
            <a:r>
              <a:rPr sz="1800" b="0" spc="-30" dirty="0">
                <a:latin typeface="Georgia"/>
                <a:cs typeface="Georgia"/>
              </a:rPr>
              <a:t>dataset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5" y="1828800"/>
            <a:ext cx="9077325" cy="1390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5258" y="3571558"/>
            <a:ext cx="4777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" dirty="0">
                <a:latin typeface="Georgia"/>
                <a:cs typeface="Georgia"/>
              </a:rPr>
              <a:t>Therefore, </a:t>
            </a:r>
            <a:r>
              <a:rPr sz="1550" dirty="0">
                <a:latin typeface="Georgia"/>
                <a:cs typeface="Georgia"/>
              </a:rPr>
              <a:t>910</a:t>
            </a:r>
            <a:r>
              <a:rPr sz="1550" spc="1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out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of</a:t>
            </a:r>
            <a:r>
              <a:rPr sz="1550" spc="90" dirty="0">
                <a:latin typeface="Georgia"/>
                <a:cs typeface="Georgia"/>
              </a:rPr>
              <a:t> </a:t>
            </a:r>
            <a:r>
              <a:rPr sz="1550" spc="-60" dirty="0">
                <a:latin typeface="Georgia"/>
                <a:cs typeface="Georgia"/>
              </a:rPr>
              <a:t>1000</a:t>
            </a:r>
            <a:r>
              <a:rPr sz="1550" spc="1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examples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25" dirty="0">
                <a:latin typeface="Georgia"/>
                <a:cs typeface="Georgia"/>
              </a:rPr>
              <a:t>passed</a:t>
            </a:r>
            <a:r>
              <a:rPr sz="1550" spc="-3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validation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C0BED3-E9F0-32AF-B6DD-F7D3770A2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4039733"/>
            <a:ext cx="7772400" cy="189387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7420" y="2793111"/>
            <a:ext cx="26777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3600" b="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3600" b="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pc="-47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97" y="929322"/>
            <a:ext cx="88760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3600" b="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097" y="2090868"/>
            <a:ext cx="7208520" cy="2878993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b="1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Gathering: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OSS-</a:t>
            </a:r>
            <a:r>
              <a:rPr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sz="24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spc="-10" dirty="0"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97" y="929322"/>
            <a:ext cx="88760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3600" b="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3600" b="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sz="3600" b="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endParaRPr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0097" y="1919981"/>
            <a:ext cx="5292725" cy="408483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8450" marR="5080" indent="-285750">
              <a:lnSpc>
                <a:spcPct val="90200"/>
              </a:lnSpc>
              <a:spcBef>
                <a:spcPts val="3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1(filtering)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face.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lang="en-US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90200"/>
              </a:lnSpc>
              <a:spcBef>
                <a:spcPts val="3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selfcode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gathering.</a:t>
            </a:r>
            <a:endParaRPr lang="en-US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90200"/>
              </a:lnSpc>
              <a:spcBef>
                <a:spcPts val="3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sitter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parsing.</a:t>
            </a:r>
            <a:endParaRPr lang="en-US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90200"/>
              </a:lnSpc>
              <a:spcBef>
                <a:spcPts val="325"/>
              </a:spcBef>
              <a:tabLst>
                <a:tab pos="241300" algn="l"/>
              </a:tabLst>
            </a:pPr>
            <a:endParaRPr lang="en-US" sz="18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Java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focused on extracting functions with return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Tree-sitter, a parser generator tool, to analyze the code structure and identify function-level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functions with compilation errors, incomplete logic, or invalid syntax.</a:t>
            </a:r>
          </a:p>
          <a:p>
            <a:pPr marL="241300">
              <a:lnSpc>
                <a:spcPts val="1920"/>
              </a:lnSpc>
            </a:pP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895612"/>
            <a:ext cx="5391150" cy="10667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1371600"/>
            <a:ext cx="6858000" cy="1295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1247" y="3286126"/>
            <a:ext cx="5505450" cy="1809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0600" y="1066800"/>
            <a:ext cx="4191000" cy="40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35" dirty="0">
                <a:latin typeface="Georgia" panose="02040502050405020303" pitchFamily="18" charset="0"/>
                <a:cs typeface="Georgia"/>
              </a:rPr>
              <a:t>From</a:t>
            </a:r>
            <a:r>
              <a:rPr sz="1600" spc="-7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30" dirty="0">
                <a:latin typeface="Georgia" panose="02040502050405020303" pitchFamily="18" charset="0"/>
                <a:cs typeface="Georgia"/>
              </a:rPr>
              <a:t>boto3</a:t>
            </a:r>
            <a:r>
              <a:rPr sz="1600" spc="-80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1600" spc="-80" dirty="0">
                <a:latin typeface="Georgia" panose="02040502050405020303" pitchFamily="18" charset="0"/>
                <a:cs typeface="Georgia"/>
              </a:rPr>
              <a:t>we </a:t>
            </a:r>
            <a:r>
              <a:rPr sz="1600" dirty="0">
                <a:latin typeface="Georgia" panose="02040502050405020303" pitchFamily="18" charset="0"/>
                <a:cs typeface="Georgia"/>
              </a:rPr>
              <a:t>took</a:t>
            </a:r>
            <a:r>
              <a:rPr sz="1600" spc="-5" dirty="0">
                <a:latin typeface="Georgia" panose="02040502050405020303" pitchFamily="18" charset="0"/>
                <a:cs typeface="Georgia"/>
              </a:rPr>
              <a:t> </a:t>
            </a:r>
            <a:r>
              <a:rPr sz="1600" spc="-65" dirty="0">
                <a:latin typeface="Georgia" panose="02040502050405020303" pitchFamily="18" charset="0"/>
                <a:cs typeface="Georgia"/>
              </a:rPr>
              <a:t>dataset</a:t>
            </a:r>
            <a:r>
              <a:rPr sz="1600" spc="-45" dirty="0">
                <a:latin typeface="Georgia" panose="02040502050405020303" pitchFamily="18" charset="0"/>
                <a:cs typeface="Georgia"/>
              </a:rPr>
              <a:t> contents</a:t>
            </a:r>
            <a:endParaRPr lang="en-US" sz="1600" spc="-45" dirty="0">
              <a:latin typeface="Georgia" panose="02040502050405020303" pitchFamily="18" charset="0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The JAVA_LANGUAGE object loads Java grammar from a compiled shared library (my - </a:t>
            </a:r>
            <a:r>
              <a:rPr lang="en-US" sz="1600" dirty="0" err="1">
                <a:latin typeface="Georgia" panose="02040502050405020303" pitchFamily="18" charset="0"/>
              </a:rPr>
              <a:t>languages.so</a:t>
            </a:r>
            <a:r>
              <a:rPr lang="en-US" sz="1600" dirty="0">
                <a:latin typeface="Georgia" panose="02040502050405020303" pitchFamily="18" charset="0"/>
              </a:rPr>
              <a:t>).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smart_open streams the gzipped source code directly from S3 and decompresses it.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Dataset loads the "bigcode/the-stack-v2-dedup" dataset with Java language split.</a:t>
            </a:r>
            <a:endParaRPr lang="en-US" sz="1600" dirty="0">
              <a:latin typeface="Georgia" panose="02040502050405020303" pitchFamily="18" charset="0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  <a:cs typeface="Georgia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showing flow from </a:t>
            </a:r>
            <a:r>
              <a:rPr lang="en-US" sz="1600" b="1" dirty="0">
                <a:latin typeface="Georgia" panose="02040502050405020303" pitchFamily="18" charset="0"/>
              </a:rPr>
              <a:t>S3 -&gt; Download source -&gt; Parse with Tree-sitter -&gt; Extract methods -&gt; Store results</a:t>
            </a:r>
            <a:endParaRPr lang="en-US" sz="1600" dirty="0"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97" y="929322"/>
            <a:ext cx="3639503" cy="2013755"/>
          </a:xfrm>
          <a:prstGeom prst="rect">
            <a:avLst/>
          </a:prstGeom>
        </p:spPr>
        <p:txBody>
          <a:bodyPr vert="horz" wrap="square" lIns="0" tIns="1350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br>
              <a:rPr lang="en-US" sz="16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spc="-45" dirty="0">
                <a:latin typeface="Georgia"/>
                <a:cs typeface="Georgia"/>
              </a:rPr>
            </a:br>
            <a:r>
              <a:rPr lang="en-US" sz="1800" b="0" spc="-45" dirty="0">
                <a:latin typeface="Georgia"/>
                <a:cs typeface="Georgia"/>
              </a:rPr>
              <a:t> </a:t>
            </a:r>
            <a:br>
              <a:rPr lang="en-US" sz="1800" b="0" spc="-45" dirty="0">
                <a:latin typeface="Georgia"/>
                <a:cs typeface="Georgia"/>
              </a:rPr>
            </a:br>
            <a:br>
              <a:rPr lang="en-US" sz="1800" b="0" spc="-45" dirty="0">
                <a:latin typeface="Georgia"/>
                <a:cs typeface="Georgia"/>
              </a:rPr>
            </a:br>
            <a:br>
              <a:rPr lang="en-US" sz="1800" b="0" spc="-45" dirty="0">
                <a:latin typeface="Georgia"/>
                <a:cs typeface="Georgia"/>
              </a:rPr>
            </a:br>
            <a:endParaRPr sz="18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1096061"/>
            <a:ext cx="4572000" cy="32663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4489450"/>
            <a:ext cx="3152775" cy="1438275"/>
          </a:xfrm>
          <a:prstGeom prst="rect">
            <a:avLst/>
          </a:prstGeom>
        </p:spPr>
      </p:pic>
      <p:sp>
        <p:nvSpPr>
          <p:cNvPr id="35" name="Rectangle 30">
            <a:extLst>
              <a:ext uri="{FF2B5EF4-FFF2-40B4-BE49-F238E27FC236}">
                <a16:creationId xmlns:a16="http://schemas.microsoft.com/office/drawing/2014/main" id="{D4E81B24-6EF1-4A19-B2E7-BE5C7295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D32488E6-91B0-05BB-4F09-865A564E1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08C62-66E6-3B79-F608-24FF42E71DD9}"/>
              </a:ext>
            </a:extLst>
          </p:cNvPr>
          <p:cNvSpPr txBox="1"/>
          <p:nvPr/>
        </p:nvSpPr>
        <p:spPr>
          <a:xfrm>
            <a:off x="2721685" y="1678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11A3-0A62-D41F-B21F-EFA275A1495C}"/>
              </a:ext>
            </a:extLst>
          </p:cNvPr>
          <p:cNvSpPr txBox="1"/>
          <p:nvPr/>
        </p:nvSpPr>
        <p:spPr>
          <a:xfrm>
            <a:off x="914400" y="1096061"/>
            <a:ext cx="52578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node_to_string(src, node) extracts the source substring for a given Tree-sitter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Used to convert the method node back into a Java method code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get_java_methods(src, tree) uses the pre-defined Tree-sitter query to find all </a:t>
            </a:r>
            <a:r>
              <a:rPr lang="en-US" sz="1400" b="1" dirty="0">
                <a:latin typeface="Georgia" panose="02040502050405020303" pitchFamily="18" charset="0"/>
              </a:rPr>
              <a:t>method declarations</a:t>
            </a:r>
            <a:r>
              <a:rPr lang="en-US" sz="1400" dirty="0">
                <a:latin typeface="Georgia" panose="02040502050405020303" pitchFamily="18" charset="0"/>
              </a:rPr>
              <a:t> in the parse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parse_ex(parser, ex) downloads source code from S3, parses it using Tree-sitter, and extracts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process_chunk(idx_and_chunk) processes a batch (chunk) of examples in parallel, using multiple parser instances (one per process).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55" dirty="0">
                <a:latin typeface="Georgia"/>
                <a:cs typeface="Georgia"/>
              </a:rPr>
              <a:t>As</a:t>
            </a:r>
            <a:r>
              <a:rPr lang="en-US" sz="1400" spc="-75" dirty="0">
                <a:latin typeface="Georgia"/>
                <a:cs typeface="Georgia"/>
              </a:rPr>
              <a:t> </a:t>
            </a:r>
            <a:r>
              <a:rPr lang="en-US" sz="1400" spc="-65" dirty="0">
                <a:latin typeface="Georgia"/>
                <a:cs typeface="Georgia"/>
              </a:rPr>
              <a:t>dataset</a:t>
            </a:r>
            <a:r>
              <a:rPr lang="en-US" sz="1400" spc="-40" dirty="0">
                <a:latin typeface="Georgia"/>
                <a:cs typeface="Georgia"/>
              </a:rPr>
              <a:t> </a:t>
            </a:r>
            <a:r>
              <a:rPr lang="en-US" sz="1400" dirty="0">
                <a:latin typeface="Georgia"/>
                <a:cs typeface="Georgia"/>
              </a:rPr>
              <a:t>is</a:t>
            </a:r>
            <a:r>
              <a:rPr lang="en-US" sz="1400" spc="-45" dirty="0">
                <a:latin typeface="Georgia"/>
                <a:cs typeface="Georgia"/>
              </a:rPr>
              <a:t> </a:t>
            </a:r>
            <a:r>
              <a:rPr lang="en-US" sz="1400" spc="-65" dirty="0">
                <a:latin typeface="Georgia"/>
                <a:cs typeface="Georgia"/>
              </a:rPr>
              <a:t>massive,</a:t>
            </a:r>
            <a:r>
              <a:rPr lang="en-US" sz="1400" spc="-10" dirty="0">
                <a:latin typeface="Georgia"/>
                <a:cs typeface="Georgia"/>
              </a:rPr>
              <a:t> </a:t>
            </a:r>
            <a:r>
              <a:rPr lang="en-US" sz="1400" dirty="0">
                <a:latin typeface="Georgia"/>
                <a:cs typeface="Georgia"/>
              </a:rPr>
              <a:t>we</a:t>
            </a:r>
            <a:r>
              <a:rPr lang="en-US" sz="1400" spc="-25" dirty="0">
                <a:latin typeface="Georgia"/>
                <a:cs typeface="Georgia"/>
              </a:rPr>
              <a:t> </a:t>
            </a:r>
            <a:r>
              <a:rPr lang="en-US" sz="1400" spc="-60" dirty="0">
                <a:latin typeface="Georgia"/>
                <a:cs typeface="Georgia"/>
              </a:rPr>
              <a:t>created</a:t>
            </a:r>
            <a:r>
              <a:rPr lang="en-US" sz="1400" spc="-25" dirty="0">
                <a:latin typeface="Georgia"/>
                <a:cs typeface="Georgia"/>
              </a:rPr>
              <a:t> </a:t>
            </a:r>
            <a:r>
              <a:rPr lang="en-US" sz="1400" spc="-50" dirty="0">
                <a:latin typeface="Georgia"/>
                <a:cs typeface="Georgia"/>
              </a:rPr>
              <a:t>them</a:t>
            </a:r>
            <a:r>
              <a:rPr lang="en-US" sz="1400" spc="-40" dirty="0">
                <a:latin typeface="Georgia"/>
                <a:cs typeface="Georgia"/>
              </a:rPr>
              <a:t> </a:t>
            </a:r>
            <a:r>
              <a:rPr lang="en-US" sz="1400" spc="-35" dirty="0">
                <a:latin typeface="Georgia"/>
                <a:cs typeface="Georgia"/>
              </a:rPr>
              <a:t>into</a:t>
            </a:r>
            <a:r>
              <a:rPr lang="en-US" sz="1400" spc="-25" dirty="0">
                <a:latin typeface="Georgia"/>
                <a:cs typeface="Georgia"/>
              </a:rPr>
              <a:t> </a:t>
            </a:r>
            <a:r>
              <a:rPr lang="en-US" sz="1400" spc="-85" dirty="0">
                <a:latin typeface="Georgia"/>
                <a:cs typeface="Georgia"/>
              </a:rPr>
              <a:t>subsets</a:t>
            </a:r>
            <a:r>
              <a:rPr lang="en-US" sz="1400" spc="-25" dirty="0">
                <a:latin typeface="Georgia"/>
                <a:cs typeface="Georgia"/>
              </a:rPr>
              <a:t> </a:t>
            </a:r>
            <a:r>
              <a:rPr lang="en-US" sz="1400" dirty="0">
                <a:latin typeface="Georgia"/>
                <a:cs typeface="Georgia"/>
              </a:rPr>
              <a:t>and</a:t>
            </a:r>
            <a:r>
              <a:rPr lang="en-US" sz="1400" spc="45" dirty="0">
                <a:latin typeface="Georgia"/>
                <a:cs typeface="Georgia"/>
              </a:rPr>
              <a:t> </a:t>
            </a:r>
            <a:r>
              <a:rPr lang="en-US" sz="1400" spc="-55" dirty="0">
                <a:latin typeface="Georgia"/>
                <a:cs typeface="Georgia"/>
              </a:rPr>
              <a:t>processing</a:t>
            </a:r>
            <a:r>
              <a:rPr lang="en-US" sz="1400" spc="-10" dirty="0">
                <a:latin typeface="Georgia"/>
                <a:cs typeface="Georgia"/>
              </a:rPr>
              <a:t> </a:t>
            </a:r>
            <a:r>
              <a:rPr lang="en-US" sz="1400" spc="-20" dirty="0">
                <a:latin typeface="Georgia"/>
                <a:cs typeface="Georgia"/>
              </a:rPr>
              <a:t>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spc="-20" dirty="0">
              <a:latin typeface="Georgia"/>
              <a:cs typeface="Georgi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ds = datasets.load_dataset("bigcode/the-stack-v2-dedup", "Java",split="</a:t>
            </a:r>
            <a:r>
              <a:rPr lang="en-US" sz="1400" dirty="0" err="1">
                <a:latin typeface="Georgia" panose="02040502050405020303" pitchFamily="18" charset="0"/>
              </a:rPr>
              <a:t>train",streaming</a:t>
            </a:r>
            <a:r>
              <a:rPr lang="en-US" sz="1400" dirty="0">
                <a:latin typeface="Georgia" panose="02040502050405020303" pitchFamily="18" charset="0"/>
              </a:rPr>
              <a:t>=False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eorgia"/>
              <a:cs typeface="Georgi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775" y="1016989"/>
            <a:ext cx="8876030" cy="367023"/>
          </a:xfrm>
          <a:prstGeom prst="rect">
            <a:avLst/>
          </a:prstGeom>
        </p:spPr>
        <p:txBody>
          <a:bodyPr vert="horz" wrap="square" lIns="0" tIns="119633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lang="en-US" sz="1600" b="0" dirty="0">
                <a:latin typeface="Georgia"/>
                <a:cs typeface="Georgia"/>
              </a:rPr>
              <a:t>We</a:t>
            </a:r>
            <a:r>
              <a:rPr lang="en-US" sz="1600" b="0" spc="-100" dirty="0">
                <a:latin typeface="Georgia"/>
                <a:cs typeface="Georgia"/>
              </a:rPr>
              <a:t> </a:t>
            </a:r>
            <a:r>
              <a:rPr lang="en-US" sz="1600" b="0" spc="-60" dirty="0">
                <a:latin typeface="Georgia"/>
                <a:cs typeface="Georgia"/>
              </a:rPr>
              <a:t>didn’t</a:t>
            </a:r>
            <a:r>
              <a:rPr lang="en-US" sz="1600" b="0" spc="-45" dirty="0">
                <a:latin typeface="Georgia"/>
                <a:cs typeface="Georgia"/>
              </a:rPr>
              <a:t> </a:t>
            </a:r>
            <a:r>
              <a:rPr lang="en-US" sz="1600" b="0" dirty="0">
                <a:latin typeface="Georgia"/>
                <a:cs typeface="Georgia"/>
              </a:rPr>
              <a:t>call</a:t>
            </a:r>
            <a:r>
              <a:rPr lang="en-US" sz="1600" b="0" spc="-20" dirty="0">
                <a:latin typeface="Georgia"/>
                <a:cs typeface="Georgia"/>
              </a:rPr>
              <a:t> </a:t>
            </a:r>
            <a:r>
              <a:rPr lang="en-US" sz="1600" b="0" spc="-35" dirty="0">
                <a:latin typeface="Georgia"/>
                <a:cs typeface="Georgia"/>
              </a:rPr>
              <a:t>main</a:t>
            </a:r>
            <a:r>
              <a:rPr lang="en-US" sz="1600" b="0" spc="-65" dirty="0">
                <a:latin typeface="Georgia"/>
                <a:cs typeface="Georgia"/>
              </a:rPr>
              <a:t> </a:t>
            </a:r>
            <a:r>
              <a:rPr lang="en-US" sz="1600" b="0" spc="-45" dirty="0">
                <a:latin typeface="Georgia"/>
                <a:cs typeface="Georgia"/>
              </a:rPr>
              <a:t>function</a:t>
            </a:r>
            <a:r>
              <a:rPr lang="en-US" sz="1600" b="0" spc="-60" dirty="0">
                <a:latin typeface="Georgia"/>
                <a:cs typeface="Georgia"/>
              </a:rPr>
              <a:t> </a:t>
            </a:r>
            <a:r>
              <a:rPr lang="en-US" sz="1600" b="0" spc="-40" dirty="0">
                <a:latin typeface="Georgia"/>
                <a:cs typeface="Georgia"/>
              </a:rPr>
              <a:t>directly</a:t>
            </a:r>
            <a:r>
              <a:rPr lang="en-US" sz="1600" b="0" spc="-60" dirty="0">
                <a:latin typeface="Georgia"/>
                <a:cs typeface="Georgia"/>
              </a:rPr>
              <a:t> </a:t>
            </a:r>
            <a:r>
              <a:rPr lang="en-US" sz="1600" b="0" dirty="0">
                <a:latin typeface="Georgia"/>
                <a:cs typeface="Georgia"/>
              </a:rPr>
              <a:t>we</a:t>
            </a:r>
            <a:r>
              <a:rPr lang="en-US" sz="1600" b="0" spc="-55" dirty="0">
                <a:latin typeface="Georgia"/>
                <a:cs typeface="Georgia"/>
              </a:rPr>
              <a:t> </a:t>
            </a:r>
            <a:r>
              <a:rPr lang="en-US" sz="1600" b="0" spc="-70" dirty="0">
                <a:latin typeface="Georgia"/>
                <a:cs typeface="Georgia"/>
              </a:rPr>
              <a:t>ran</a:t>
            </a:r>
            <a:r>
              <a:rPr lang="en-US" sz="1600" b="0" spc="-40" dirty="0">
                <a:latin typeface="Georgia"/>
                <a:cs typeface="Georgia"/>
              </a:rPr>
              <a:t> </a:t>
            </a:r>
            <a:r>
              <a:rPr lang="en-US" sz="1600" b="0" spc="-50" dirty="0">
                <a:latin typeface="Georgia"/>
                <a:cs typeface="Georgia"/>
              </a:rPr>
              <a:t>them</a:t>
            </a:r>
            <a:r>
              <a:rPr lang="en-US" sz="1600" b="0" spc="-55" dirty="0">
                <a:latin typeface="Georgia"/>
                <a:cs typeface="Georgia"/>
              </a:rPr>
              <a:t> </a:t>
            </a:r>
            <a:r>
              <a:rPr lang="en-US" sz="1600" b="0" spc="-10" dirty="0">
                <a:latin typeface="Georgia"/>
                <a:cs typeface="Georgia"/>
              </a:rPr>
              <a:t>line</a:t>
            </a:r>
            <a:r>
              <a:rPr lang="en-US" sz="1600" b="0" spc="-55" dirty="0">
                <a:latin typeface="Georgia"/>
                <a:cs typeface="Georgia"/>
              </a:rPr>
              <a:t> </a:t>
            </a:r>
            <a:r>
              <a:rPr lang="en-US" sz="1600" b="0" dirty="0">
                <a:latin typeface="Georgia"/>
                <a:cs typeface="Georgia"/>
              </a:rPr>
              <a:t>by</a:t>
            </a:r>
            <a:r>
              <a:rPr lang="en-US" sz="1600" b="0" spc="-65" dirty="0">
                <a:latin typeface="Georgia"/>
                <a:cs typeface="Georgia"/>
              </a:rPr>
              <a:t> </a:t>
            </a:r>
            <a:r>
              <a:rPr lang="en-US" sz="1600" b="0" spc="-20" dirty="0">
                <a:latin typeface="Georgia"/>
                <a:cs typeface="Georgia"/>
              </a:rPr>
              <a:t>line</a:t>
            </a:r>
            <a:endParaRPr sz="16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09725"/>
            <a:ext cx="10458450" cy="1190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3974793"/>
            <a:ext cx="4676775" cy="19688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0097" y="4449976"/>
            <a:ext cx="5715000" cy="117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9825">
              <a:lnSpc>
                <a:spcPct val="100000"/>
              </a:lnSpc>
            </a:pP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124255350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982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16000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A2EAB83-6F03-AD54-C9F3-25201532ADC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5120" y="2897574"/>
            <a:ext cx="96604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code initializes the number of available CPU cores and loads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training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Stack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storing it locally for efficient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It's a core part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1(Seed Gathering)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used before parsing and filtering Java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097" y="929322"/>
            <a:ext cx="8876030" cy="563103"/>
          </a:xfrm>
          <a:prstGeom prst="rect">
            <a:avLst/>
          </a:prstGeom>
        </p:spPr>
        <p:txBody>
          <a:bodyPr vert="horz" wrap="square" lIns="0" tIns="79629" rIns="0" bIns="0" rtlCol="0">
            <a:spAutoFit/>
          </a:bodyPr>
          <a:lstStyle/>
          <a:p>
            <a:pPr marL="107950" marR="5080">
              <a:lnSpc>
                <a:spcPct val="101000"/>
              </a:lnSpc>
              <a:spcBef>
                <a:spcPts val="80"/>
              </a:spcBef>
            </a:pPr>
            <a:r>
              <a:rPr sz="1600" b="0" dirty="0">
                <a:latin typeface="Georgia"/>
                <a:cs typeface="Georgia"/>
              </a:rPr>
              <a:t>When</a:t>
            </a:r>
            <a:r>
              <a:rPr sz="1600" b="0" spc="-70" dirty="0">
                <a:latin typeface="Georgia"/>
                <a:cs typeface="Georgia"/>
              </a:rPr>
              <a:t> </a:t>
            </a:r>
            <a:r>
              <a:rPr sz="1600" b="0" dirty="0">
                <a:latin typeface="Georgia"/>
                <a:cs typeface="Georgia"/>
              </a:rPr>
              <a:t>we</a:t>
            </a:r>
            <a:r>
              <a:rPr sz="1600" b="0" spc="-60" dirty="0">
                <a:latin typeface="Georgia"/>
                <a:cs typeface="Georgia"/>
              </a:rPr>
              <a:t> </a:t>
            </a:r>
            <a:r>
              <a:rPr sz="1600" b="0" dirty="0">
                <a:latin typeface="Georgia"/>
                <a:cs typeface="Georgia"/>
              </a:rPr>
              <a:t>got</a:t>
            </a:r>
            <a:r>
              <a:rPr sz="1600" b="0" spc="-80" dirty="0">
                <a:latin typeface="Georgia"/>
                <a:cs typeface="Georgia"/>
              </a:rPr>
              <a:t> </a:t>
            </a:r>
            <a:r>
              <a:rPr sz="1600" b="0" spc="-20" dirty="0">
                <a:latin typeface="Georgia"/>
                <a:cs typeface="Georgia"/>
              </a:rPr>
              <a:t>the</a:t>
            </a:r>
            <a:r>
              <a:rPr sz="1600" b="0" spc="-60" dirty="0">
                <a:latin typeface="Georgia"/>
                <a:cs typeface="Georgia"/>
              </a:rPr>
              <a:t> </a:t>
            </a:r>
            <a:r>
              <a:rPr sz="1600" b="0" spc="-65" dirty="0">
                <a:latin typeface="Georgia"/>
                <a:cs typeface="Georgia"/>
              </a:rPr>
              <a:t>required</a:t>
            </a:r>
            <a:r>
              <a:rPr sz="1600" b="0" spc="-45" dirty="0">
                <a:latin typeface="Georgia"/>
                <a:cs typeface="Georgia"/>
              </a:rPr>
              <a:t> functions,</a:t>
            </a:r>
            <a:r>
              <a:rPr sz="1600" b="0" spc="-50" dirty="0">
                <a:latin typeface="Georgia"/>
                <a:cs typeface="Georgia"/>
              </a:rPr>
              <a:t> </a:t>
            </a:r>
            <a:r>
              <a:rPr sz="1600" b="0" dirty="0">
                <a:latin typeface="Georgia"/>
                <a:cs typeface="Georgia"/>
              </a:rPr>
              <a:t>we</a:t>
            </a:r>
            <a:r>
              <a:rPr sz="1600" b="0" spc="-60" dirty="0">
                <a:latin typeface="Georgia"/>
                <a:cs typeface="Georgia"/>
              </a:rPr>
              <a:t> terminated</a:t>
            </a:r>
            <a:r>
              <a:rPr sz="1600" b="0" spc="-50" dirty="0">
                <a:latin typeface="Georgia"/>
                <a:cs typeface="Georgia"/>
              </a:rPr>
              <a:t> </a:t>
            </a:r>
            <a:r>
              <a:rPr sz="1600" b="0" spc="-25" dirty="0">
                <a:latin typeface="Georgia"/>
                <a:cs typeface="Georgia"/>
              </a:rPr>
              <a:t>the</a:t>
            </a:r>
            <a:r>
              <a:rPr sz="1600" b="0" spc="-5" dirty="0">
                <a:latin typeface="Georgia"/>
                <a:cs typeface="Georgia"/>
              </a:rPr>
              <a:t> </a:t>
            </a:r>
            <a:r>
              <a:rPr sz="1600" b="0" spc="-55" dirty="0">
                <a:latin typeface="Georgia"/>
                <a:cs typeface="Georgia"/>
              </a:rPr>
              <a:t>process </a:t>
            </a:r>
            <a:r>
              <a:rPr sz="1600" b="0" spc="-50" dirty="0">
                <a:latin typeface="Georgia"/>
                <a:cs typeface="Georgia"/>
              </a:rPr>
              <a:t>using </a:t>
            </a:r>
            <a:r>
              <a:rPr sz="1600" b="0" spc="-30" dirty="0">
                <a:latin typeface="Georgia"/>
                <a:cs typeface="Georgia"/>
              </a:rPr>
              <a:t>(Keyboard</a:t>
            </a:r>
            <a:r>
              <a:rPr sz="1600" b="0" spc="-5" dirty="0">
                <a:latin typeface="Georgia"/>
                <a:cs typeface="Georgia"/>
              </a:rPr>
              <a:t> </a:t>
            </a:r>
            <a:r>
              <a:rPr sz="1600" b="0" spc="-40" dirty="0">
                <a:latin typeface="Georgia"/>
                <a:cs typeface="Georgia"/>
              </a:rPr>
              <a:t>Interrupt) </a:t>
            </a:r>
            <a:r>
              <a:rPr sz="1600" b="0" dirty="0">
                <a:latin typeface="Georgia"/>
                <a:cs typeface="Georgia"/>
              </a:rPr>
              <a:t>After</a:t>
            </a:r>
            <a:r>
              <a:rPr sz="1600" b="0" spc="-75" dirty="0">
                <a:latin typeface="Georgia"/>
                <a:cs typeface="Georgia"/>
              </a:rPr>
              <a:t> </a:t>
            </a:r>
            <a:r>
              <a:rPr sz="1600" b="0" spc="-55" dirty="0">
                <a:latin typeface="Georgia"/>
                <a:cs typeface="Georgia"/>
              </a:rPr>
              <a:t>converting </a:t>
            </a:r>
            <a:r>
              <a:rPr sz="1600" b="0" spc="-45" dirty="0">
                <a:latin typeface="Georgia"/>
                <a:cs typeface="Georgia"/>
              </a:rPr>
              <a:t>from</a:t>
            </a:r>
            <a:r>
              <a:rPr sz="1600" b="0" spc="-60" dirty="0">
                <a:latin typeface="Georgia"/>
                <a:cs typeface="Georgia"/>
              </a:rPr>
              <a:t> </a:t>
            </a:r>
            <a:r>
              <a:rPr sz="1600" b="0" spc="-30" dirty="0">
                <a:latin typeface="Georgia"/>
                <a:cs typeface="Georgia"/>
              </a:rPr>
              <a:t>dictionary</a:t>
            </a:r>
            <a:r>
              <a:rPr sz="1600" b="0" spc="-80" dirty="0">
                <a:latin typeface="Georgia"/>
                <a:cs typeface="Georgia"/>
              </a:rPr>
              <a:t> </a:t>
            </a:r>
            <a:r>
              <a:rPr sz="1600" b="0" dirty="0">
                <a:latin typeface="Georgia"/>
                <a:cs typeface="Georgia"/>
              </a:rPr>
              <a:t>to</a:t>
            </a:r>
            <a:r>
              <a:rPr sz="1600" b="0" spc="-75" dirty="0">
                <a:latin typeface="Georgia"/>
                <a:cs typeface="Georgia"/>
              </a:rPr>
              <a:t> </a:t>
            </a:r>
            <a:r>
              <a:rPr sz="1600" b="0" spc="-35" dirty="0">
                <a:latin typeface="Georgia"/>
                <a:cs typeface="Georgia"/>
              </a:rPr>
              <a:t>hugging</a:t>
            </a:r>
            <a:r>
              <a:rPr sz="1600" b="0" spc="-55" dirty="0">
                <a:latin typeface="Georgia"/>
                <a:cs typeface="Georgia"/>
              </a:rPr>
              <a:t> </a:t>
            </a:r>
            <a:r>
              <a:rPr sz="1600" b="0" dirty="0">
                <a:latin typeface="Georgia"/>
                <a:cs typeface="Georgia"/>
              </a:rPr>
              <a:t>face</a:t>
            </a:r>
            <a:r>
              <a:rPr sz="1600" b="0" spc="-65" dirty="0">
                <a:latin typeface="Georgia"/>
                <a:cs typeface="Georgia"/>
              </a:rPr>
              <a:t> </a:t>
            </a:r>
            <a:r>
              <a:rPr sz="1600" b="0" spc="-35" dirty="0">
                <a:latin typeface="Georgia"/>
                <a:cs typeface="Georgia"/>
              </a:rPr>
              <a:t>format</a:t>
            </a:r>
            <a:r>
              <a:rPr sz="1600" b="0" spc="-25" dirty="0">
                <a:latin typeface="Georgia"/>
                <a:cs typeface="Georgia"/>
              </a:rPr>
              <a:t> </a:t>
            </a:r>
            <a:r>
              <a:rPr lang="en-US" sz="1600" b="0" spc="-25" dirty="0">
                <a:latin typeface="Georgia"/>
                <a:cs typeface="Georgia"/>
              </a:rPr>
              <a:t>then </a:t>
            </a:r>
            <a:r>
              <a:rPr sz="1600" b="0" dirty="0">
                <a:latin typeface="Georgia"/>
                <a:cs typeface="Georgia"/>
              </a:rPr>
              <a:t>we</a:t>
            </a:r>
            <a:r>
              <a:rPr sz="1600" b="0" spc="-60" dirty="0">
                <a:latin typeface="Georgia"/>
                <a:cs typeface="Georgia"/>
              </a:rPr>
              <a:t> </a:t>
            </a:r>
            <a:r>
              <a:rPr sz="1600" b="0" spc="-25" dirty="0">
                <a:latin typeface="Georgia"/>
                <a:cs typeface="Georgia"/>
              </a:rPr>
              <a:t>get</a:t>
            </a:r>
            <a:endParaRPr sz="16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575" y="1714500"/>
            <a:ext cx="3752850" cy="1390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5347" y="3330511"/>
            <a:ext cx="4546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Georgia"/>
                <a:cs typeface="Georgia"/>
              </a:rPr>
              <a:t>So,</a:t>
            </a:r>
            <a:r>
              <a:rPr sz="1600" spc="-80" dirty="0">
                <a:latin typeface="Georgia"/>
                <a:cs typeface="Georgia"/>
              </a:rPr>
              <a:t> </a:t>
            </a:r>
            <a:r>
              <a:rPr sz="1600" spc="-55" dirty="0">
                <a:latin typeface="Georgia"/>
                <a:cs typeface="Georgia"/>
              </a:rPr>
              <a:t>after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60" dirty="0">
                <a:latin typeface="Georgia"/>
                <a:cs typeface="Georgia"/>
              </a:rPr>
              <a:t>that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filtered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only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-70" dirty="0">
                <a:latin typeface="Georgia"/>
                <a:cs typeface="Georgia"/>
              </a:rPr>
              <a:t>return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statements</a:t>
            </a:r>
            <a:endParaRPr sz="16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2825" y="3810000"/>
            <a:ext cx="508635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380" y="835977"/>
            <a:ext cx="89306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Georgia"/>
                <a:cs typeface="Georgia"/>
              </a:rPr>
              <a:t>We</a:t>
            </a:r>
            <a:r>
              <a:rPr sz="1550" spc="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also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filtered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proper </a:t>
            </a:r>
            <a:r>
              <a:rPr sz="1550" spc="-10" dirty="0">
                <a:latin typeface="Georgia"/>
                <a:cs typeface="Georgia"/>
              </a:rPr>
              <a:t>java </a:t>
            </a:r>
            <a:r>
              <a:rPr sz="1550" spc="-20" dirty="0">
                <a:latin typeface="Georgia"/>
                <a:cs typeface="Georgia"/>
              </a:rPr>
              <a:t>functions.</a:t>
            </a:r>
            <a:r>
              <a:rPr sz="1550" spc="-5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We</a:t>
            </a:r>
            <a:r>
              <a:rPr sz="1550" spc="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do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not</a:t>
            </a:r>
            <a:r>
              <a:rPr sz="1550" spc="-1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consider </a:t>
            </a:r>
            <a:r>
              <a:rPr sz="1550" dirty="0">
                <a:latin typeface="Georgia"/>
                <a:cs typeface="Georgia"/>
              </a:rPr>
              <a:t>any</a:t>
            </a:r>
            <a:r>
              <a:rPr sz="1550" spc="30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functions</a:t>
            </a:r>
            <a:r>
              <a:rPr sz="1550" dirty="0">
                <a:latin typeface="Georgia"/>
                <a:cs typeface="Georgia"/>
              </a:rPr>
              <a:t> which</a:t>
            </a:r>
            <a:r>
              <a:rPr sz="1550" spc="35" dirty="0">
                <a:latin typeface="Georgia"/>
                <a:cs typeface="Georgia"/>
              </a:rPr>
              <a:t> </a:t>
            </a:r>
            <a:r>
              <a:rPr sz="1550" spc="-20" dirty="0">
                <a:latin typeface="Georgia"/>
                <a:cs typeface="Georgia"/>
              </a:rPr>
              <a:t>have</a:t>
            </a:r>
            <a:r>
              <a:rPr sz="1550" spc="-30" dirty="0">
                <a:latin typeface="Georgia"/>
                <a:cs typeface="Georgia"/>
              </a:rPr>
              <a:t> </a:t>
            </a:r>
            <a:r>
              <a:rPr sz="1550" dirty="0">
                <a:latin typeface="Georgia"/>
                <a:cs typeface="Georgia"/>
              </a:rPr>
              <a:t>compilation</a:t>
            </a:r>
            <a:r>
              <a:rPr sz="1550" spc="-25" dirty="0">
                <a:latin typeface="Georgia"/>
                <a:cs typeface="Georgia"/>
              </a:rPr>
              <a:t> </a:t>
            </a:r>
            <a:r>
              <a:rPr sz="1550" spc="-10" dirty="0">
                <a:latin typeface="Georgia"/>
                <a:cs typeface="Georgia"/>
              </a:rPr>
              <a:t>errors.</a:t>
            </a:r>
            <a:endParaRPr sz="155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981" y="1265278"/>
            <a:ext cx="7924800" cy="3286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1380" y="4759642"/>
            <a:ext cx="7348220" cy="262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dirty="0">
                <a:latin typeface="Georgia"/>
                <a:cs typeface="Georgia"/>
              </a:rPr>
              <a:t>All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65" dirty="0">
                <a:latin typeface="Georgia"/>
                <a:cs typeface="Georgia"/>
              </a:rPr>
              <a:t>180222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40" dirty="0">
                <a:latin typeface="Georgia"/>
                <a:cs typeface="Georgia"/>
              </a:rPr>
              <a:t>passed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45" dirty="0">
                <a:latin typeface="Georgia"/>
                <a:cs typeface="Georgia"/>
              </a:rPr>
              <a:t>the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test.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40" dirty="0">
                <a:latin typeface="Georgia"/>
                <a:cs typeface="Georgia"/>
              </a:rPr>
              <a:t>filtering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is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completed.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We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65" dirty="0">
                <a:latin typeface="Georgia"/>
                <a:cs typeface="Georgia"/>
              </a:rPr>
              <a:t>saved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it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into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45" dirty="0">
                <a:latin typeface="Georgia"/>
                <a:cs typeface="Georgia"/>
              </a:rPr>
              <a:t>seed2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file</a:t>
            </a:r>
            <a:endParaRPr sz="16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5191125"/>
            <a:ext cx="7924800" cy="7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1611</Words>
  <Application>Microsoft Macintosh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Georgia</vt:lpstr>
      <vt:lpstr>Tahoma</vt:lpstr>
      <vt:lpstr>Times New Roman</vt:lpstr>
      <vt:lpstr>Office Theme</vt:lpstr>
      <vt:lpstr>INSTRUCTION TUNING FOR CODE LLMS: A SELF-ALIGNMENT PIPELINE WITH STARCODER2 AND THE STACK V2</vt:lpstr>
      <vt:lpstr>INTRODUCTION</vt:lpstr>
      <vt:lpstr>PIPELINE OVERVIEW</vt:lpstr>
      <vt:lpstr>STEP 1: SEED GATHERING</vt:lpstr>
      <vt:lpstr>PowerPoint Presentation</vt:lpstr>
      <vt:lpstr>       </vt:lpstr>
      <vt:lpstr>We didn’t call main function directly we ran them line by line</vt:lpstr>
      <vt:lpstr>When we got the required functions, we terminated the process using (Keyboard Interrupt) After converting from dictionary to hugging face format then we 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STEP-2 :  SELF-OSS-INSTRUCT</vt:lpstr>
      <vt:lpstr>PowerPoint Presentation</vt:lpstr>
      <vt:lpstr>PowerPoint Presentation</vt:lpstr>
      <vt:lpstr>PowerPoint Presentation</vt:lpstr>
      <vt:lpstr>The dataset is saved to disk using save_to_disk() in a folder called "java_s_to_i_dataset”.  This allows easy reloading for future use without rerunning the entire pipeline.  As we set limit to 5000 characters after skipping all those, we got 4946. </vt:lpstr>
      <vt:lpstr>STEP-3: SELF-VALIDATION</vt:lpstr>
      <vt:lpstr>PowerPoint Presentation</vt:lpstr>
      <vt:lpstr>PowerPoint Presentation</vt:lpstr>
      <vt:lpstr>PowerPoint Presentation</vt:lpstr>
      <vt:lpstr>Now saving all passed indices in java filtered dataset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Banu Werma Khallepalli</dc:creator>
  <cp:lastModifiedBy>Mathangi, Jedidiah</cp:lastModifiedBy>
  <cp:revision>9</cp:revision>
  <dcterms:created xsi:type="dcterms:W3CDTF">2025-05-15T13:38:19Z</dcterms:created>
  <dcterms:modified xsi:type="dcterms:W3CDTF">2025-05-15T16:48:15Z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2025-05-15T00:00:00Z</vt:filetime>
  </property>
  <property fmtid="{D5CDD505-2E9C-101B-9397-08002B2CF9AE}" pid="3" name="LastSaved">
    <vt:filetime>2025-05-15T00:00:00Z</vt:filetime>
  </property>
</Properties>
</file>