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c040c202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c040c20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99e9e2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99e9e2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c040c202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c040c202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c040c202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c040c202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c040c202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c040c202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c040c20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c040c20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9f379e8f1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9f379e8f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f379e8f1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f379e8f1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a99e9e2a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a99e9e2a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a99e9e2a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a99e9e2a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a99e9e2a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a99e9e2a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c040c202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c040c202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utorialspoint.com/c_standard_library/string_h.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00"/>
                </a:solidFill>
              </a:rPr>
              <a:t>CSI 2290 Final Project:</a:t>
            </a:r>
            <a:endParaRPr>
              <a:solidFill>
                <a:srgbClr val="FFFF00"/>
              </a:solidFill>
            </a:endParaRPr>
          </a:p>
        </p:txBody>
      </p:sp>
      <p:sp>
        <p:nvSpPr>
          <p:cNvPr id="55" name="Google Shape;55;p1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solidFill>
                  <a:schemeClr val="dk1"/>
                </a:solidFill>
              </a:rPr>
              <a:t>Information Retrieval System</a:t>
            </a:r>
            <a:endParaRPr b="1" sz="2300"/>
          </a:p>
        </p:txBody>
      </p:sp>
      <p:sp>
        <p:nvSpPr>
          <p:cNvPr id="56" name="Google Shape;56;p13"/>
          <p:cNvSpPr txBox="1"/>
          <p:nvPr>
            <p:ph idx="2" type="body"/>
          </p:nvPr>
        </p:nvSpPr>
        <p:spPr>
          <a:xfrm>
            <a:off x="49693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FFFF00"/>
                </a:solidFill>
              </a:rPr>
              <a:t>Contributors:</a:t>
            </a:r>
            <a:endParaRPr b="1">
              <a:solidFill>
                <a:srgbClr val="FFFF00"/>
              </a:solidFill>
            </a:endParaRPr>
          </a:p>
          <a:p>
            <a:pPr indent="0" lvl="0" marL="0" rtl="0" algn="ctr">
              <a:spcBef>
                <a:spcPts val="1200"/>
              </a:spcBef>
              <a:spcAft>
                <a:spcPts val="0"/>
              </a:spcAft>
              <a:buNone/>
            </a:pPr>
            <a:r>
              <a:rPr lang="en" sz="1200"/>
              <a:t>Aaron Kenward</a:t>
            </a:r>
            <a:endParaRPr sz="1200"/>
          </a:p>
          <a:p>
            <a:pPr indent="0" lvl="0" marL="0" rtl="0" algn="ctr">
              <a:spcBef>
                <a:spcPts val="1200"/>
              </a:spcBef>
              <a:spcAft>
                <a:spcPts val="0"/>
              </a:spcAft>
              <a:buNone/>
            </a:pPr>
            <a:r>
              <a:rPr lang="en" sz="1200"/>
              <a:t>Cameron Vogeli</a:t>
            </a:r>
            <a:endParaRPr sz="1200"/>
          </a:p>
          <a:p>
            <a:pPr indent="0" lvl="0" marL="0" rtl="0" algn="ctr">
              <a:spcBef>
                <a:spcPts val="1200"/>
              </a:spcBef>
              <a:spcAft>
                <a:spcPts val="0"/>
              </a:spcAft>
              <a:buNone/>
            </a:pPr>
            <a:r>
              <a:rPr lang="en" sz="1200"/>
              <a:t>Eric Daulo</a:t>
            </a:r>
            <a:endParaRPr sz="1200"/>
          </a:p>
          <a:p>
            <a:pPr indent="0" lvl="0" marL="0" rtl="0" algn="ctr">
              <a:spcBef>
                <a:spcPts val="1200"/>
              </a:spcBef>
              <a:spcAft>
                <a:spcPts val="0"/>
              </a:spcAft>
              <a:buNone/>
            </a:pPr>
            <a:r>
              <a:rPr lang="en" sz="1200"/>
              <a:t>Weiye Shi</a:t>
            </a:r>
            <a:endParaRPr sz="1200"/>
          </a:p>
          <a:p>
            <a:pPr indent="0" lvl="0" marL="0" rtl="0" algn="ctr">
              <a:spcBef>
                <a:spcPts val="1200"/>
              </a:spcBef>
              <a:spcAft>
                <a:spcPts val="0"/>
              </a:spcAft>
              <a:buNone/>
            </a:pPr>
            <a:r>
              <a:rPr lang="en" sz="1200"/>
              <a:t>Carlos Buenaventura</a:t>
            </a:r>
            <a:endParaRPr sz="1200"/>
          </a:p>
          <a:p>
            <a:pPr indent="0" lvl="0" marL="0" rtl="0" algn="ctr">
              <a:spcBef>
                <a:spcPts val="1200"/>
              </a:spcBef>
              <a:spcAft>
                <a:spcPts val="1200"/>
              </a:spcAft>
              <a:buNone/>
            </a:pPr>
            <a:r>
              <a:rPr lang="en" sz="1200"/>
              <a:t>John Musa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5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qSort() function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Void used for comparing: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s</a:t>
            </a:r>
            <a:r>
              <a:rPr lang="en">
                <a:solidFill>
                  <a:schemeClr val="dk1"/>
                </a:solidFill>
              </a:rPr>
              <a:t>trcmp return values are:</a:t>
            </a:r>
            <a:endParaRPr>
              <a:solidFill>
                <a:schemeClr val="dk1"/>
              </a:solidFill>
            </a:endParaRPr>
          </a:p>
          <a:p>
            <a:pPr indent="0" lvl="0" marL="0" rtl="0" algn="l">
              <a:spcBef>
                <a:spcPts val="1200"/>
              </a:spcBef>
              <a:spcAft>
                <a:spcPts val="1200"/>
              </a:spcAft>
              <a:buNone/>
            </a:pPr>
            <a:r>
              <a:rPr lang="en">
                <a:solidFill>
                  <a:schemeClr val="dk1"/>
                </a:solidFill>
              </a:rPr>
              <a:t>0 when equal, &lt;0 when </a:t>
            </a:r>
            <a:r>
              <a:rPr lang="en">
                <a:solidFill>
                  <a:schemeClr val="dk1"/>
                </a:solidFill>
              </a:rPr>
              <a:t>ASCII</a:t>
            </a:r>
            <a:r>
              <a:rPr lang="en">
                <a:solidFill>
                  <a:schemeClr val="dk1"/>
                </a:solidFill>
              </a:rPr>
              <a:t> values are lower, &gt;0 when </a:t>
            </a:r>
            <a:r>
              <a:rPr lang="en">
                <a:solidFill>
                  <a:schemeClr val="dk1"/>
                </a:solidFill>
              </a:rPr>
              <a:t>ASCII</a:t>
            </a:r>
            <a:r>
              <a:rPr lang="en">
                <a:solidFill>
                  <a:schemeClr val="dk1"/>
                </a:solidFill>
              </a:rPr>
              <a:t> values are higher</a:t>
            </a:r>
            <a:r>
              <a:rPr lang="en"/>
              <a:t> </a:t>
            </a:r>
            <a:endParaRPr/>
          </a:p>
        </p:txBody>
      </p:sp>
      <p:pic>
        <p:nvPicPr>
          <p:cNvPr id="120" name="Google Shape;120;p22"/>
          <p:cNvPicPr preferRelativeResize="0"/>
          <p:nvPr/>
        </p:nvPicPr>
        <p:blipFill>
          <a:blip r:embed="rId3">
            <a:alphaModFix/>
          </a:blip>
          <a:stretch>
            <a:fillRect/>
          </a:stretch>
        </p:blipFill>
        <p:spPr>
          <a:xfrm>
            <a:off x="311700" y="1539050"/>
            <a:ext cx="4679200" cy="168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&amp; Weight</a:t>
            </a:r>
            <a:endParaRPr/>
          </a:p>
        </p:txBody>
      </p:sp>
      <p:sp>
        <p:nvSpPr>
          <p:cNvPr id="126" name="Google Shape;126;p23"/>
          <p:cNvSpPr txBox="1"/>
          <p:nvPr>
            <p:ph idx="1" type="body"/>
          </p:nvPr>
        </p:nvSpPr>
        <p:spPr>
          <a:xfrm>
            <a:off x="373500" y="942200"/>
            <a:ext cx="7874700" cy="4159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To find Frequency &amp; Weight we use "Strcpy" and "Strcmp".</a:t>
            </a:r>
            <a:endParaRPr/>
          </a:p>
          <a:p>
            <a:pPr indent="0" lvl="0" marL="0" rtl="0" algn="l">
              <a:spcBef>
                <a:spcPts val="1200"/>
              </a:spcBef>
              <a:spcAft>
                <a:spcPts val="0"/>
              </a:spcAft>
              <a:buNone/>
            </a:pPr>
            <a:r>
              <a:rPr lang="en"/>
              <a:t>Strcpy function serves to copy a set of strings to another set of strings</a:t>
            </a:r>
            <a:endParaRPr/>
          </a:p>
          <a:p>
            <a:pPr indent="0" lvl="0" marL="0" rtl="0" algn="l">
              <a:spcBef>
                <a:spcPts val="1200"/>
              </a:spcBef>
              <a:spcAft>
                <a:spcPts val="0"/>
              </a:spcAft>
              <a:buNone/>
            </a:pPr>
            <a:r>
              <a:rPr lang="en"/>
              <a:t>Strcmp function is used to compare two strings two strings, here we use strcmp to align the string and text files</a:t>
            </a:r>
            <a:endParaRPr/>
          </a:p>
          <a:p>
            <a:pPr indent="0" lvl="0" marL="0" rtl="0" algn="l">
              <a:spcBef>
                <a:spcPts val="1200"/>
              </a:spcBef>
              <a:spcAft>
                <a:spcPts val="0"/>
              </a:spcAft>
              <a:buNone/>
            </a:pPr>
            <a:r>
              <a:t/>
            </a:r>
            <a:endParaRPr/>
          </a:p>
          <a:p>
            <a:pPr indent="-336550" lvl="0" marL="457200" rtl="0" algn="l">
              <a:spcBef>
                <a:spcPts val="1200"/>
              </a:spcBef>
              <a:spcAft>
                <a:spcPts val="0"/>
              </a:spcAft>
              <a:buSzPts val="1700"/>
              <a:buAutoNum type="arabicPeriod"/>
            </a:pPr>
            <a:r>
              <a:rPr lang="en" sz="1700"/>
              <a:t>We first iterate through the list of strings and compare a string to the next string in the list.</a:t>
            </a:r>
            <a:endParaRPr sz="1300"/>
          </a:p>
          <a:p>
            <a:pPr indent="-336550" lvl="0" marL="457200" rtl="0" algn="l">
              <a:spcBef>
                <a:spcPts val="0"/>
              </a:spcBef>
              <a:spcAft>
                <a:spcPts val="0"/>
              </a:spcAft>
              <a:buSzPts val="1700"/>
              <a:buAutoNum type="arabicPeriod"/>
            </a:pPr>
            <a:r>
              <a:rPr lang="en" sz="1700"/>
              <a:t>While we traverse the list, we hold the maximum frequency found to be used for weight later.</a:t>
            </a:r>
            <a:endParaRPr sz="1700"/>
          </a:p>
          <a:p>
            <a:pPr indent="-336550" lvl="0" marL="457200" rtl="0" algn="l">
              <a:spcBef>
                <a:spcPts val="0"/>
              </a:spcBef>
              <a:spcAft>
                <a:spcPts val="0"/>
              </a:spcAft>
              <a:buSzPts val="1700"/>
              <a:buAutoNum type="arabicPeriod"/>
            </a:pPr>
            <a:r>
              <a:rPr lang="en" sz="1700"/>
              <a:t>We iterate through this list one more time, but now we print each element that contains the word’s frequency to stdout.</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Freeing Allocated Memory</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free() function allows is to deallocate the memory blocks which is </a:t>
            </a:r>
            <a:r>
              <a:rPr lang="en" sz="1200">
                <a:solidFill>
                  <a:schemeClr val="dk1"/>
                </a:solidFill>
              </a:rPr>
              <a:t>previously allocated by the malloc function. Meaning, is helps free memory in the program that will have to be used later on. </a:t>
            </a:r>
            <a:endParaRPr sz="1200">
              <a:solidFill>
                <a:schemeClr val="dk1"/>
              </a:solidFill>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String library: </a:t>
            </a:r>
            <a:r>
              <a:rPr lang="en" u="sng">
                <a:solidFill>
                  <a:schemeClr val="hlink"/>
                </a:solidFill>
                <a:hlinkClick r:id="rId3"/>
              </a:rPr>
              <a:t>https://www.tutorialspoint.com/c_standard_library/string_h.htm</a:t>
            </a:r>
            <a:endParaRPr/>
          </a:p>
          <a:p>
            <a:pPr indent="0" lvl="0" marL="0" rtl="0" algn="l">
              <a:spcBef>
                <a:spcPts val="1200"/>
              </a:spcBef>
              <a:spcAft>
                <a:spcPts val="1200"/>
              </a:spcAft>
              <a:buNone/>
            </a:pPr>
            <a:r>
              <a:rPr lang="en"/>
              <a:t>qSort(): https://www.tutorialspoint.com/c_standard_library/c_function_qsort.htm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Steps of project:</a:t>
            </a:r>
            <a:endParaRPr b="1">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Putting text into .txt files.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Creating lists of token/words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Eliminate stop words (from “stopwords.txt” file)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Eliminate special characters (from “specialcharacters.txt” file)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Sort words alphabetically</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Store words in a new file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Compute frequency and weight</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 with text</a:t>
            </a:r>
            <a:endParaRPr/>
          </a:p>
        </p:txBody>
      </p:sp>
      <p:pic>
        <p:nvPicPr>
          <p:cNvPr id="68" name="Google Shape;68;p15"/>
          <p:cNvPicPr preferRelativeResize="0"/>
          <p:nvPr/>
        </p:nvPicPr>
        <p:blipFill>
          <a:blip r:embed="rId3">
            <a:alphaModFix/>
          </a:blip>
          <a:stretch>
            <a:fillRect/>
          </a:stretch>
        </p:blipFill>
        <p:spPr>
          <a:xfrm>
            <a:off x="311699" y="1119150"/>
            <a:ext cx="2760350" cy="1953374"/>
          </a:xfrm>
          <a:prstGeom prst="rect">
            <a:avLst/>
          </a:prstGeom>
          <a:noFill/>
          <a:ln>
            <a:noFill/>
          </a:ln>
        </p:spPr>
      </p:pic>
      <p:pic>
        <p:nvPicPr>
          <p:cNvPr id="69" name="Google Shape;69;p15"/>
          <p:cNvPicPr preferRelativeResize="0"/>
          <p:nvPr/>
        </p:nvPicPr>
        <p:blipFill>
          <a:blip r:embed="rId4">
            <a:alphaModFix/>
          </a:blip>
          <a:stretch>
            <a:fillRect/>
          </a:stretch>
        </p:blipFill>
        <p:spPr>
          <a:xfrm>
            <a:off x="3783374" y="1135825"/>
            <a:ext cx="2760350" cy="1953364"/>
          </a:xfrm>
          <a:prstGeom prst="rect">
            <a:avLst/>
          </a:prstGeom>
          <a:noFill/>
          <a:ln>
            <a:noFill/>
          </a:ln>
        </p:spPr>
      </p:pic>
      <p:pic>
        <p:nvPicPr>
          <p:cNvPr id="70" name="Google Shape;70;p15"/>
          <p:cNvPicPr preferRelativeResize="0"/>
          <p:nvPr/>
        </p:nvPicPr>
        <p:blipFill rotWithShape="1">
          <a:blip r:embed="rId5">
            <a:alphaModFix/>
          </a:blip>
          <a:srcRect b="0" l="0" r="9264" t="0"/>
          <a:stretch/>
        </p:blipFill>
        <p:spPr>
          <a:xfrm>
            <a:off x="3802475" y="3089200"/>
            <a:ext cx="2722149" cy="1920051"/>
          </a:xfrm>
          <a:prstGeom prst="rect">
            <a:avLst/>
          </a:prstGeom>
          <a:noFill/>
          <a:ln>
            <a:noFill/>
          </a:ln>
        </p:spPr>
      </p:pic>
      <p:pic>
        <p:nvPicPr>
          <p:cNvPr id="71" name="Google Shape;71;p15"/>
          <p:cNvPicPr preferRelativeResize="0"/>
          <p:nvPr/>
        </p:nvPicPr>
        <p:blipFill>
          <a:blip r:embed="rId6">
            <a:alphaModFix/>
          </a:blip>
          <a:stretch>
            <a:fillRect/>
          </a:stretch>
        </p:blipFill>
        <p:spPr>
          <a:xfrm>
            <a:off x="311700" y="3072537"/>
            <a:ext cx="2760350" cy="19533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Listing all the Data from the Input Files (Main Function)</a:t>
            </a:r>
            <a:endParaRPr/>
          </a:p>
        </p:txBody>
      </p:sp>
      <p:sp>
        <p:nvSpPr>
          <p:cNvPr id="77" name="Google Shape;77;p16"/>
          <p:cNvSpPr txBox="1"/>
          <p:nvPr>
            <p:ph idx="1" type="body"/>
          </p:nvPr>
        </p:nvSpPr>
        <p:spPr>
          <a:xfrm>
            <a:off x="311700" y="1017725"/>
            <a:ext cx="8520600" cy="38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solidFill>
                  <a:schemeClr val="dk1"/>
                </a:solidFill>
              </a:rPr>
              <a:t>FILE</a:t>
            </a:r>
            <a:r>
              <a:rPr lang="en" sz="800">
                <a:solidFill>
                  <a:srgbClr val="4A86E8"/>
                </a:solidFill>
              </a:rPr>
              <a:t> *d1, *d2, *d3, *d4;</a:t>
            </a:r>
            <a:endParaRPr sz="800">
              <a:solidFill>
                <a:srgbClr val="4A86E8"/>
              </a:solidFill>
            </a:endParaRPr>
          </a:p>
          <a:p>
            <a:pPr indent="0" lvl="0" marL="0" rtl="0" algn="l">
              <a:spcBef>
                <a:spcPts val="1200"/>
              </a:spcBef>
              <a:spcAft>
                <a:spcPts val="0"/>
              </a:spcAft>
              <a:buNone/>
            </a:pPr>
            <a:r>
              <a:rPr lang="en" sz="800">
                <a:solidFill>
                  <a:srgbClr val="4A86E8"/>
                </a:solidFill>
              </a:rPr>
              <a:t>d1</a:t>
            </a:r>
            <a:r>
              <a:rPr lang="en" sz="800">
                <a:solidFill>
                  <a:schemeClr val="dk1"/>
                </a:solidFill>
              </a:rPr>
              <a:t> = </a:t>
            </a:r>
            <a:r>
              <a:rPr lang="en" sz="800">
                <a:solidFill>
                  <a:srgbClr val="00FF00"/>
                </a:solidFill>
              </a:rPr>
              <a:t>fopen(</a:t>
            </a:r>
            <a:r>
              <a:rPr lang="en" sz="800">
                <a:solidFill>
                  <a:schemeClr val="dk1"/>
                </a:solidFill>
              </a:rPr>
              <a:t>“../assets/inputs/d1.txt", "r"</a:t>
            </a:r>
            <a:r>
              <a:rPr lang="en" sz="800">
                <a:solidFill>
                  <a:schemeClr val="dk1"/>
                </a:solidFill>
              </a:rPr>
              <a:t>);</a:t>
            </a:r>
            <a:endParaRPr sz="800">
              <a:solidFill>
                <a:schemeClr val="dk1"/>
              </a:solidFill>
            </a:endParaRPr>
          </a:p>
          <a:p>
            <a:pPr indent="0" lvl="0" marL="0" rtl="0" algn="l">
              <a:spcBef>
                <a:spcPts val="1200"/>
              </a:spcBef>
              <a:spcAft>
                <a:spcPts val="0"/>
              </a:spcAft>
              <a:buNone/>
            </a:pPr>
            <a:r>
              <a:rPr lang="en" sz="800">
                <a:solidFill>
                  <a:schemeClr val="dk1"/>
                </a:solidFill>
              </a:rPr>
              <a:t>…..</a:t>
            </a:r>
            <a:endParaRPr sz="800">
              <a:solidFill>
                <a:schemeClr val="dk1"/>
              </a:solidFill>
            </a:endParaRPr>
          </a:p>
          <a:p>
            <a:pPr indent="0" lvl="0" marL="0" rtl="0" algn="l">
              <a:spcBef>
                <a:spcPts val="1200"/>
              </a:spcBef>
              <a:spcAft>
                <a:spcPts val="0"/>
              </a:spcAft>
              <a:buNone/>
            </a:pPr>
            <a:r>
              <a:rPr lang="en" sz="800">
                <a:solidFill>
                  <a:srgbClr val="4A86E8"/>
                </a:solidFill>
              </a:rPr>
              <a:t>d4</a:t>
            </a:r>
            <a:r>
              <a:rPr lang="en" sz="800">
                <a:solidFill>
                  <a:schemeClr val="dk1"/>
                </a:solidFill>
              </a:rPr>
              <a:t> = </a:t>
            </a:r>
            <a:r>
              <a:rPr lang="en" sz="800">
                <a:solidFill>
                  <a:srgbClr val="00FF00"/>
                </a:solidFill>
              </a:rPr>
              <a:t>fopen(</a:t>
            </a:r>
            <a:r>
              <a:rPr lang="en" sz="800">
                <a:solidFill>
                  <a:schemeClr val="dk1"/>
                </a:solidFill>
              </a:rPr>
              <a:t>“../assets/inputs/d4.txt", "r");</a:t>
            </a:r>
            <a:endParaRPr sz="800">
              <a:solidFill>
                <a:schemeClr val="dk1"/>
              </a:solidFill>
            </a:endParaRPr>
          </a:p>
          <a:p>
            <a:pPr indent="0" lvl="0" marL="0" rtl="0" algn="l">
              <a:spcBef>
                <a:spcPts val="1200"/>
              </a:spcBef>
              <a:spcAft>
                <a:spcPts val="0"/>
              </a:spcAft>
              <a:buNone/>
            </a:pPr>
            <a:r>
              <a:t/>
            </a:r>
            <a:endParaRPr b="1" sz="1000">
              <a:solidFill>
                <a:schemeClr val="dk1"/>
              </a:solidFill>
            </a:endParaRPr>
          </a:p>
          <a:p>
            <a:pPr indent="0" lvl="0" marL="0" rtl="0" algn="l">
              <a:spcBef>
                <a:spcPts val="1200"/>
              </a:spcBef>
              <a:spcAft>
                <a:spcPts val="0"/>
              </a:spcAft>
              <a:buNone/>
            </a:pPr>
            <a:r>
              <a:rPr b="1" lang="en" sz="1000">
                <a:solidFill>
                  <a:schemeClr val="dk1"/>
                </a:solidFill>
              </a:rPr>
              <a:t>The natural first step in reading from the input files was to open them using </a:t>
            </a:r>
            <a:r>
              <a:rPr b="1" lang="en" sz="1000">
                <a:solidFill>
                  <a:srgbClr val="00FF00"/>
                </a:solidFill>
              </a:rPr>
              <a:t>fopen</a:t>
            </a:r>
            <a:r>
              <a:rPr b="1" lang="en" sz="1000">
                <a:solidFill>
                  <a:schemeClr val="dk1"/>
                </a:solidFill>
              </a:rPr>
              <a:t> and </a:t>
            </a:r>
            <a:r>
              <a:rPr b="1" lang="en" sz="1000">
                <a:solidFill>
                  <a:srgbClr val="4A86E8"/>
                </a:solidFill>
              </a:rPr>
              <a:t>filestream pointers</a:t>
            </a:r>
            <a:r>
              <a:rPr b="1" lang="en" sz="1000">
                <a:solidFill>
                  <a:schemeClr val="dk1"/>
                </a:solidFill>
              </a:rPr>
              <a:t>.  We then would create a conditional statement in case the input file is null (doesn’t exist) to return an error message, and to run init function on the input if it can read from the file.  Our code for starting the process of alphabetizing, counting, removing (special characters and stop words), and tokenizing was as follows:</a:t>
            </a:r>
            <a:endParaRPr b="1" sz="1000">
              <a:solidFill>
                <a:schemeClr val="dk1"/>
              </a:solidFill>
            </a:endParaRPr>
          </a:p>
          <a:p>
            <a:pPr indent="0" lvl="0" marL="0" rtl="0" algn="l">
              <a:spcBef>
                <a:spcPts val="1200"/>
              </a:spcBef>
              <a:spcAft>
                <a:spcPts val="0"/>
              </a:spcAft>
              <a:buNone/>
            </a:pPr>
            <a:r>
              <a:t/>
            </a:r>
            <a:endParaRPr b="1" sz="1000">
              <a:solidFill>
                <a:schemeClr val="dk1"/>
              </a:solidFill>
            </a:endParaRPr>
          </a:p>
          <a:p>
            <a:pPr indent="0" lvl="0" marL="0" rtl="0" algn="l">
              <a:spcBef>
                <a:spcPts val="1200"/>
              </a:spcBef>
              <a:spcAft>
                <a:spcPts val="0"/>
              </a:spcAft>
              <a:buNone/>
            </a:pPr>
            <a:r>
              <a:rPr lang="en" sz="800">
                <a:solidFill>
                  <a:schemeClr val="dk1"/>
                </a:solidFill>
              </a:rPr>
              <a:t>init( </a:t>
            </a:r>
            <a:r>
              <a:rPr lang="en" sz="800">
                <a:solidFill>
                  <a:srgbClr val="4A86E8"/>
                </a:solidFill>
              </a:rPr>
              <a:t>d1</a:t>
            </a:r>
            <a:r>
              <a:rPr lang="en" sz="800">
                <a:solidFill>
                  <a:schemeClr val="dk1"/>
                </a:solidFill>
              </a:rPr>
              <a:t>, "../assets/outputs/Tokenizedd1.txt" );</a:t>
            </a:r>
            <a:endParaRPr sz="800">
              <a:solidFill>
                <a:schemeClr val="dk1"/>
              </a:solidFill>
            </a:endParaRPr>
          </a:p>
          <a:p>
            <a:pPr indent="0" lvl="0" marL="0" rtl="0" algn="l">
              <a:spcBef>
                <a:spcPts val="1200"/>
              </a:spcBef>
              <a:spcAft>
                <a:spcPts val="0"/>
              </a:spcAft>
              <a:buNone/>
            </a:pPr>
            <a:r>
              <a:rPr lang="en" sz="800">
                <a:solidFill>
                  <a:schemeClr val="dk1"/>
                </a:solidFill>
              </a:rPr>
              <a:t>…</a:t>
            </a:r>
            <a:endParaRPr sz="800">
              <a:solidFill>
                <a:schemeClr val="dk1"/>
              </a:solidFill>
            </a:endParaRPr>
          </a:p>
          <a:p>
            <a:pPr indent="0" lvl="0" marL="0" rtl="0" algn="l">
              <a:spcBef>
                <a:spcPts val="1200"/>
              </a:spcBef>
              <a:spcAft>
                <a:spcPts val="1200"/>
              </a:spcAft>
              <a:buNone/>
            </a:pPr>
            <a:r>
              <a:rPr lang="en" sz="800">
                <a:solidFill>
                  <a:schemeClr val="dk1"/>
                </a:solidFill>
              </a:rPr>
              <a:t>init( </a:t>
            </a:r>
            <a:r>
              <a:rPr lang="en" sz="800">
                <a:solidFill>
                  <a:srgbClr val="4A86E8"/>
                </a:solidFill>
              </a:rPr>
              <a:t>d4</a:t>
            </a:r>
            <a:r>
              <a:rPr lang="en" sz="800">
                <a:solidFill>
                  <a:schemeClr val="dk1"/>
                </a:solidFill>
              </a:rPr>
              <a:t>, "../assets/outputs/Tokenizedd4.txt" );</a:t>
            </a:r>
            <a:endParaRPr sz="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83" name="Google Shape;8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800">
                <a:solidFill>
                  <a:schemeClr val="dk1"/>
                </a:solidFill>
              </a:rPr>
              <a:t>typedef struct Str</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a:t>
            </a:r>
            <a:endParaRPr sz="800">
              <a:solidFill>
                <a:schemeClr val="dk1"/>
              </a:solidFill>
            </a:endParaRPr>
          </a:p>
          <a:p>
            <a:pPr indent="457200" lvl="0" marL="0" rtl="0" algn="l">
              <a:lnSpc>
                <a:spcPct val="105000"/>
              </a:lnSpc>
              <a:spcBef>
                <a:spcPts val="1200"/>
              </a:spcBef>
              <a:spcAft>
                <a:spcPts val="0"/>
              </a:spcAft>
              <a:buNone/>
            </a:pPr>
            <a:r>
              <a:rPr lang="en" sz="800">
                <a:solidFill>
                  <a:schemeClr val="dk1"/>
                </a:solidFill>
              </a:rPr>
              <a:t>double numTimes;</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    	char word[50];</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}Str;</a:t>
            </a:r>
            <a:endParaRPr sz="800">
              <a:solidFill>
                <a:schemeClr val="dk1"/>
              </a:solidFill>
            </a:endParaRPr>
          </a:p>
          <a:p>
            <a:pPr indent="0" lvl="0" marL="0" rtl="0" algn="l">
              <a:lnSpc>
                <a:spcPct val="105000"/>
              </a:lnSpc>
              <a:spcBef>
                <a:spcPts val="1200"/>
              </a:spcBef>
              <a:spcAft>
                <a:spcPts val="0"/>
              </a:spcAft>
              <a:buNone/>
            </a:pPr>
            <a:r>
              <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typedef struct</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    	Str* data;</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    	int listsize;</a:t>
            </a:r>
            <a:endParaRPr sz="800">
              <a:solidFill>
                <a:schemeClr val="dk1"/>
              </a:solidFill>
            </a:endParaRPr>
          </a:p>
          <a:p>
            <a:pPr indent="0" lvl="0" marL="0" rtl="0" algn="l">
              <a:lnSpc>
                <a:spcPct val="105000"/>
              </a:lnSpc>
              <a:spcBef>
                <a:spcPts val="1200"/>
              </a:spcBef>
              <a:spcAft>
                <a:spcPts val="0"/>
              </a:spcAft>
              <a:buNone/>
            </a:pPr>
            <a:r>
              <a:rPr lang="en" sz="800">
                <a:solidFill>
                  <a:schemeClr val="dk1"/>
                </a:solidFill>
              </a:rPr>
              <a:t>    	int length;</a:t>
            </a:r>
            <a:endParaRPr sz="800">
              <a:solidFill>
                <a:schemeClr val="dk1"/>
              </a:solidFill>
            </a:endParaRPr>
          </a:p>
          <a:p>
            <a:pPr indent="0" lvl="0" marL="0" rtl="0" algn="l">
              <a:lnSpc>
                <a:spcPct val="105000"/>
              </a:lnSpc>
              <a:spcBef>
                <a:spcPts val="1200"/>
              </a:spcBef>
              <a:spcAft>
                <a:spcPts val="1200"/>
              </a:spcAft>
              <a:buNone/>
            </a:pPr>
            <a:r>
              <a:rPr lang="en" sz="800">
                <a:solidFill>
                  <a:schemeClr val="dk1"/>
                </a:solidFill>
              </a:rPr>
              <a:t>}Sqlist;</a:t>
            </a:r>
            <a:endParaRPr sz="800">
              <a:solidFill>
                <a:schemeClr val="dk1"/>
              </a:solidFill>
            </a:endParaRPr>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For the sake of the tokenization process, two structures were created: one for storing words and their frequencies, and one for storing the list of strings used in the early part of our program.</a:t>
            </a:r>
            <a:endParaRPr sz="1200">
              <a:solidFill>
                <a:schemeClr val="dk1"/>
              </a:solidFill>
            </a:endParaRPr>
          </a:p>
          <a:p>
            <a:pPr indent="0" lvl="0" marL="0" rtl="0" algn="l">
              <a:spcBef>
                <a:spcPts val="1200"/>
              </a:spcBef>
              <a:spcAft>
                <a:spcPts val="0"/>
              </a:spcAft>
              <a:buNone/>
            </a:pPr>
            <a:r>
              <a:rPr lang="en" sz="1200">
                <a:solidFill>
                  <a:schemeClr val="dk1"/>
                </a:solidFill>
              </a:rPr>
              <a:t>Each word is initially stored in a 50-character array within each “str” structure, along with a double value which denotes its # of appearances.</a:t>
            </a:r>
            <a:endParaRPr sz="1200">
              <a:solidFill>
                <a:schemeClr val="dk1"/>
              </a:solidFill>
            </a:endParaRPr>
          </a:p>
          <a:p>
            <a:pPr indent="0" lvl="0" marL="0" rtl="0" algn="l">
              <a:spcBef>
                <a:spcPts val="1200"/>
              </a:spcBef>
              <a:spcAft>
                <a:spcPts val="0"/>
              </a:spcAft>
              <a:buNone/>
            </a:pPr>
            <a:r>
              <a:rPr lang="en" sz="1200">
                <a:solidFill>
                  <a:schemeClr val="dk1"/>
                </a:solidFill>
              </a:rPr>
              <a:t>The other defined structure contains a “str-type” (the previously defined structure) pointer for the words, an integer value for the size of the list, and another integer for length.</a:t>
            </a:r>
            <a:endParaRPr sz="1200">
              <a:solidFill>
                <a:schemeClr val="dk1"/>
              </a:solidFill>
            </a:endParaRPr>
          </a:p>
          <a:p>
            <a:pPr indent="0" lvl="0" marL="0" rtl="0" algn="l">
              <a:spcBef>
                <a:spcPts val="1200"/>
              </a:spcBef>
              <a:spcAft>
                <a:spcPts val="1200"/>
              </a:spcAft>
              <a:buNone/>
            </a:pPr>
            <a:r>
              <a:rPr lang="en" sz="1200">
                <a:solidFill>
                  <a:schemeClr val="dk1"/>
                </a:solidFill>
              </a:rPr>
              <a:t>These two structure definitions form the backbone of the execution of our code.</a:t>
            </a:r>
            <a:endParaRPr sz="1200">
              <a:solidFill>
                <a:schemeClr val="dk1"/>
              </a:solidFill>
            </a:endParaRPr>
          </a:p>
        </p:txBody>
      </p:sp>
      <p:sp>
        <p:nvSpPr>
          <p:cNvPr id="85" name="Google Shape;85;p17"/>
          <p:cNvSpPr/>
          <p:nvPr/>
        </p:nvSpPr>
        <p:spPr>
          <a:xfrm>
            <a:off x="1954125" y="1152475"/>
            <a:ext cx="974450" cy="1569306"/>
          </a:xfrm>
          <a:custGeom>
            <a:rect b="b" l="l" r="r" t="t"/>
            <a:pathLst>
              <a:path extrusionOk="0" h="68357" w="38978">
                <a:moveTo>
                  <a:pt x="0" y="0"/>
                </a:moveTo>
                <a:cubicBezTo>
                  <a:pt x="7108" y="1015"/>
                  <a:pt x="16683" y="823"/>
                  <a:pt x="20378" y="6979"/>
                </a:cubicBezTo>
                <a:cubicBezTo>
                  <a:pt x="23210" y="11697"/>
                  <a:pt x="19838" y="18202"/>
                  <a:pt x="21495" y="23449"/>
                </a:cubicBezTo>
                <a:cubicBezTo>
                  <a:pt x="23539" y="29922"/>
                  <a:pt x="31939" y="36260"/>
                  <a:pt x="38524" y="34615"/>
                </a:cubicBezTo>
                <a:cubicBezTo>
                  <a:pt x="39431" y="34388"/>
                  <a:pt x="36667" y="34336"/>
                  <a:pt x="35732" y="34336"/>
                </a:cubicBezTo>
                <a:cubicBezTo>
                  <a:pt x="31806" y="34336"/>
                  <a:pt x="26635" y="36669"/>
                  <a:pt x="25682" y="40478"/>
                </a:cubicBezTo>
                <a:cubicBezTo>
                  <a:pt x="24011" y="47160"/>
                  <a:pt x="29533" y="55843"/>
                  <a:pt x="25124" y="61135"/>
                </a:cubicBezTo>
                <a:cubicBezTo>
                  <a:pt x="19779" y="67551"/>
                  <a:pt x="8760" y="69915"/>
                  <a:pt x="837" y="67277"/>
                </a:cubicBezTo>
              </a:path>
            </a:pathLst>
          </a:custGeom>
          <a:noFill/>
          <a:ln cap="flat" cmpd="sng" w="9525">
            <a:solidFill>
              <a:srgbClr val="FF9900"/>
            </a:solidFill>
            <a:prstDash val="solid"/>
            <a:round/>
            <a:headEnd len="med" w="med" type="none"/>
            <a:tailEnd len="med" w="med" type="none"/>
          </a:ln>
        </p:spPr>
      </p:sp>
      <p:sp>
        <p:nvSpPr>
          <p:cNvPr id="86" name="Google Shape;86;p17"/>
          <p:cNvSpPr/>
          <p:nvPr/>
        </p:nvSpPr>
        <p:spPr>
          <a:xfrm>
            <a:off x="1954125" y="2959375"/>
            <a:ext cx="974450" cy="1479245"/>
          </a:xfrm>
          <a:custGeom>
            <a:rect b="b" l="l" r="r" t="t"/>
            <a:pathLst>
              <a:path extrusionOk="0" h="68357" w="38978">
                <a:moveTo>
                  <a:pt x="0" y="0"/>
                </a:moveTo>
                <a:cubicBezTo>
                  <a:pt x="7108" y="1015"/>
                  <a:pt x="16683" y="823"/>
                  <a:pt x="20378" y="6979"/>
                </a:cubicBezTo>
                <a:cubicBezTo>
                  <a:pt x="23210" y="11697"/>
                  <a:pt x="19838" y="18202"/>
                  <a:pt x="21495" y="23449"/>
                </a:cubicBezTo>
                <a:cubicBezTo>
                  <a:pt x="23539" y="29922"/>
                  <a:pt x="31939" y="36260"/>
                  <a:pt x="38524" y="34615"/>
                </a:cubicBezTo>
                <a:cubicBezTo>
                  <a:pt x="39431" y="34388"/>
                  <a:pt x="36667" y="34336"/>
                  <a:pt x="35732" y="34336"/>
                </a:cubicBezTo>
                <a:cubicBezTo>
                  <a:pt x="31806" y="34336"/>
                  <a:pt x="26635" y="36669"/>
                  <a:pt x="25682" y="40478"/>
                </a:cubicBezTo>
                <a:cubicBezTo>
                  <a:pt x="24011" y="47160"/>
                  <a:pt x="29533" y="55843"/>
                  <a:pt x="25124" y="61135"/>
                </a:cubicBezTo>
                <a:cubicBezTo>
                  <a:pt x="19779" y="67551"/>
                  <a:pt x="8760" y="69915"/>
                  <a:pt x="837" y="67277"/>
                </a:cubicBezTo>
              </a:path>
            </a:pathLst>
          </a:custGeom>
          <a:noFill/>
          <a:ln cap="flat" cmpd="sng" w="9525">
            <a:solidFill>
              <a:srgbClr val="FF00FF"/>
            </a:solidFill>
            <a:prstDash val="solid"/>
            <a:round/>
            <a:headEnd len="med" w="med" type="none"/>
            <a:tailEnd len="med" w="med" type="none"/>
          </a:ln>
        </p:spPr>
      </p:sp>
      <p:sp>
        <p:nvSpPr>
          <p:cNvPr id="87" name="Google Shape;87;p17"/>
          <p:cNvSpPr txBox="1"/>
          <p:nvPr/>
        </p:nvSpPr>
        <p:spPr>
          <a:xfrm>
            <a:off x="2957700" y="1737013"/>
            <a:ext cx="13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rPr>
              <a:t>Str structure</a:t>
            </a:r>
            <a:endParaRPr>
              <a:solidFill>
                <a:srgbClr val="FF9900"/>
              </a:solidFill>
            </a:endParaRPr>
          </a:p>
        </p:txBody>
      </p:sp>
      <p:sp>
        <p:nvSpPr>
          <p:cNvPr id="88" name="Google Shape;88;p17"/>
          <p:cNvSpPr txBox="1"/>
          <p:nvPr/>
        </p:nvSpPr>
        <p:spPr>
          <a:xfrm>
            <a:off x="2957700" y="3571850"/>
            <a:ext cx="14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rPr>
              <a:t>Sqlist structure</a:t>
            </a:r>
            <a:endParaRPr>
              <a:solidFill>
                <a:srgbClr val="FF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initSqList: First component of reading from file</a:t>
            </a:r>
            <a:endParaRPr/>
          </a:p>
        </p:txBody>
      </p:sp>
      <p:sp>
        <p:nvSpPr>
          <p:cNvPr id="94" name="Google Shape;94;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Function Definition</a:t>
            </a:r>
            <a:r>
              <a:rPr lang="en">
                <a:solidFill>
                  <a:schemeClr val="dk1"/>
                </a:solidFill>
              </a:rPr>
              <a:t> for initSqList:</a:t>
            </a:r>
            <a:endParaRPr>
              <a:solidFill>
                <a:schemeClr val="dk1"/>
              </a:solidFill>
            </a:endParaRPr>
          </a:p>
          <a:p>
            <a:pPr indent="0" lvl="0" marL="0" rtl="0" algn="l">
              <a:spcBef>
                <a:spcPts val="1200"/>
              </a:spcBef>
              <a:spcAft>
                <a:spcPts val="0"/>
              </a:spcAft>
              <a:buNone/>
            </a:pPr>
            <a:r>
              <a:rPr lang="en" sz="800">
                <a:solidFill>
                  <a:schemeClr val="dk1"/>
                </a:solidFill>
              </a:rPr>
              <a:t>int initSqlist(</a:t>
            </a:r>
            <a:r>
              <a:rPr lang="en" sz="800">
                <a:solidFill>
                  <a:srgbClr val="FF00FF"/>
                </a:solidFill>
              </a:rPr>
              <a:t>Sqlist* L</a:t>
            </a:r>
            <a:r>
              <a:rPr lang="en" sz="800">
                <a:solidFill>
                  <a:schemeClr val="dk1"/>
                </a:solidFill>
              </a:rPr>
              <a:t>, </a:t>
            </a:r>
            <a:r>
              <a:rPr lang="en" sz="800">
                <a:solidFill>
                  <a:srgbClr val="FF0000"/>
                </a:solidFill>
              </a:rPr>
              <a:t>int maxsize</a:t>
            </a:r>
            <a:r>
              <a:rPr lang="en" sz="800">
                <a:solidFill>
                  <a:schemeClr val="dk1"/>
                </a:solidFill>
              </a:rPr>
              <a:t>) {</a:t>
            </a:r>
            <a:endParaRPr sz="800">
              <a:solidFill>
                <a:schemeClr val="dk1"/>
              </a:solidFill>
            </a:endParaRPr>
          </a:p>
          <a:p>
            <a:pPr indent="457200" lvl="0" marL="0" rtl="0" algn="l">
              <a:spcBef>
                <a:spcPts val="1200"/>
              </a:spcBef>
              <a:spcAft>
                <a:spcPts val="0"/>
              </a:spcAft>
              <a:buNone/>
            </a:pPr>
            <a:r>
              <a:rPr lang="en" sz="800">
                <a:solidFill>
                  <a:srgbClr val="FF00FF"/>
                </a:solidFill>
              </a:rPr>
              <a:t>L</a:t>
            </a:r>
            <a:r>
              <a:rPr lang="en" sz="800">
                <a:solidFill>
                  <a:schemeClr val="dk1"/>
                </a:solidFill>
              </a:rPr>
              <a:t>-&gt;data = (Str*)malloc(</a:t>
            </a:r>
            <a:r>
              <a:rPr lang="en" sz="800">
                <a:solidFill>
                  <a:srgbClr val="FF0000"/>
                </a:solidFill>
              </a:rPr>
              <a:t>maxsize</a:t>
            </a:r>
            <a:r>
              <a:rPr lang="en" sz="800">
                <a:solidFill>
                  <a:schemeClr val="dk1"/>
                </a:solidFill>
              </a:rPr>
              <a:t> * sizeof(Str));</a:t>
            </a:r>
            <a:endParaRPr sz="800">
              <a:solidFill>
                <a:schemeClr val="dk1"/>
              </a:solidFill>
            </a:endParaRPr>
          </a:p>
          <a:p>
            <a:pPr indent="457200" lvl="0" marL="0" rtl="0" algn="l">
              <a:spcBef>
                <a:spcPts val="1200"/>
              </a:spcBef>
              <a:spcAft>
                <a:spcPts val="0"/>
              </a:spcAft>
              <a:buNone/>
            </a:pPr>
            <a:r>
              <a:rPr lang="en" sz="800">
                <a:solidFill>
                  <a:schemeClr val="dk1"/>
                </a:solidFill>
              </a:rPr>
              <a:t>if (</a:t>
            </a:r>
            <a:r>
              <a:rPr lang="en" sz="800">
                <a:solidFill>
                  <a:srgbClr val="FF00FF"/>
                </a:solidFill>
              </a:rPr>
              <a:t>L</a:t>
            </a:r>
            <a:r>
              <a:rPr lang="en" sz="800">
                <a:solidFill>
                  <a:schemeClr val="dk1"/>
                </a:solidFill>
              </a:rPr>
              <a:t>-&gt;data == NULL)</a:t>
            </a:r>
            <a:endParaRPr sz="800">
              <a:solidFill>
                <a:schemeClr val="dk1"/>
              </a:solidFill>
            </a:endParaRPr>
          </a:p>
          <a:p>
            <a:pPr indent="457200" lvl="0" marL="0" rtl="0" algn="l">
              <a:spcBef>
                <a:spcPts val="1200"/>
              </a:spcBef>
              <a:spcAft>
                <a:spcPts val="0"/>
              </a:spcAft>
              <a:buNone/>
            </a:pPr>
            <a:r>
              <a:rPr lang="en" sz="800">
                <a:solidFill>
                  <a:schemeClr val="dk1"/>
                </a:solidFill>
              </a:rPr>
              <a:t>{ </a:t>
            </a:r>
            <a:endParaRPr sz="800">
              <a:solidFill>
                <a:schemeClr val="dk1"/>
              </a:solidFill>
            </a:endParaRPr>
          </a:p>
          <a:p>
            <a:pPr indent="457200" lvl="0" marL="457200" rtl="0" algn="l">
              <a:spcBef>
                <a:spcPts val="1200"/>
              </a:spcBef>
              <a:spcAft>
                <a:spcPts val="0"/>
              </a:spcAft>
              <a:buNone/>
            </a:pPr>
            <a:r>
              <a:rPr lang="en" sz="800">
                <a:solidFill>
                  <a:schemeClr val="dk1"/>
                </a:solidFill>
              </a:rPr>
              <a:t>printf("Space application failed!"); exit(0); </a:t>
            </a:r>
            <a:endParaRPr sz="800">
              <a:solidFill>
                <a:schemeClr val="dk1"/>
              </a:solidFill>
            </a:endParaRPr>
          </a:p>
          <a:p>
            <a:pPr indent="457200" lvl="0" marL="0" rtl="0" algn="l">
              <a:spcBef>
                <a:spcPts val="1200"/>
              </a:spcBef>
              <a:spcAft>
                <a:spcPts val="0"/>
              </a:spcAft>
              <a:buNone/>
            </a:pPr>
            <a:r>
              <a:rPr lang="en" sz="800">
                <a:solidFill>
                  <a:schemeClr val="dk1"/>
                </a:solidFill>
              </a:rPr>
              <a:t>}</a:t>
            </a:r>
            <a:endParaRPr sz="800">
              <a:solidFill>
                <a:schemeClr val="dk1"/>
              </a:solidFill>
            </a:endParaRPr>
          </a:p>
          <a:p>
            <a:pPr indent="457200" lvl="0" marL="0" rtl="0" algn="l">
              <a:spcBef>
                <a:spcPts val="1200"/>
              </a:spcBef>
              <a:spcAft>
                <a:spcPts val="0"/>
              </a:spcAft>
              <a:buNone/>
            </a:pPr>
            <a:r>
              <a:rPr lang="en" sz="800">
                <a:solidFill>
                  <a:srgbClr val="FF00FF"/>
                </a:solidFill>
              </a:rPr>
              <a:t>L</a:t>
            </a:r>
            <a:r>
              <a:rPr lang="en" sz="800">
                <a:solidFill>
                  <a:schemeClr val="dk1"/>
                </a:solidFill>
              </a:rPr>
              <a:t>-&gt;listsize = </a:t>
            </a:r>
            <a:r>
              <a:rPr lang="en" sz="800">
                <a:solidFill>
                  <a:srgbClr val="FF0000"/>
                </a:solidFill>
              </a:rPr>
              <a:t>maxsize</a:t>
            </a:r>
            <a:r>
              <a:rPr lang="en" sz="800">
                <a:solidFill>
                  <a:schemeClr val="dk1"/>
                </a:solidFill>
              </a:rPr>
              <a:t>;</a:t>
            </a:r>
            <a:endParaRPr sz="800">
              <a:solidFill>
                <a:schemeClr val="dk1"/>
              </a:solidFill>
            </a:endParaRPr>
          </a:p>
          <a:p>
            <a:pPr indent="457200" lvl="0" marL="0" rtl="0" algn="l">
              <a:spcBef>
                <a:spcPts val="1200"/>
              </a:spcBef>
              <a:spcAft>
                <a:spcPts val="0"/>
              </a:spcAft>
              <a:buNone/>
            </a:pPr>
            <a:r>
              <a:rPr lang="en" sz="800">
                <a:solidFill>
                  <a:srgbClr val="FF00FF"/>
                </a:solidFill>
              </a:rPr>
              <a:t>L</a:t>
            </a:r>
            <a:r>
              <a:rPr lang="en" sz="800">
                <a:solidFill>
                  <a:schemeClr val="dk1"/>
                </a:solidFill>
              </a:rPr>
              <a:t>-&gt;length = 0;</a:t>
            </a:r>
            <a:endParaRPr sz="800">
              <a:solidFill>
                <a:schemeClr val="dk1"/>
              </a:solidFill>
            </a:endParaRPr>
          </a:p>
          <a:p>
            <a:pPr indent="457200" lvl="0" marL="0" rtl="0" algn="l">
              <a:spcBef>
                <a:spcPts val="1200"/>
              </a:spcBef>
              <a:spcAft>
                <a:spcPts val="0"/>
              </a:spcAft>
              <a:buNone/>
            </a:pPr>
            <a:r>
              <a:rPr lang="en" sz="800">
                <a:solidFill>
                  <a:schemeClr val="dk1"/>
                </a:solidFill>
              </a:rPr>
              <a:t>return 1;</a:t>
            </a:r>
            <a:endParaRPr sz="800">
              <a:solidFill>
                <a:schemeClr val="dk1"/>
              </a:solidFill>
            </a:endParaRPr>
          </a:p>
          <a:p>
            <a:pPr indent="0" lvl="0" marL="0" rtl="0" algn="l">
              <a:spcBef>
                <a:spcPts val="1200"/>
              </a:spcBef>
              <a:spcAft>
                <a:spcPts val="1200"/>
              </a:spcAft>
              <a:buNone/>
            </a:pPr>
            <a:r>
              <a:rPr lang="en" sz="800">
                <a:solidFill>
                  <a:schemeClr val="dk1"/>
                </a:solidFill>
              </a:rPr>
              <a:t>}</a:t>
            </a:r>
            <a:endParaRPr sz="800">
              <a:solidFill>
                <a:schemeClr val="dk1"/>
              </a:solidFill>
            </a:endParaRPr>
          </a:p>
        </p:txBody>
      </p:sp>
      <p:sp>
        <p:nvSpPr>
          <p:cNvPr id="95" name="Google Shape;95;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Explanation:</a:t>
            </a:r>
            <a:endParaRPr>
              <a:solidFill>
                <a:schemeClr val="dk1"/>
              </a:solidFill>
            </a:endParaRPr>
          </a:p>
          <a:p>
            <a:pPr indent="0" lvl="0" marL="0" rtl="0" algn="l">
              <a:spcBef>
                <a:spcPts val="1200"/>
              </a:spcBef>
              <a:spcAft>
                <a:spcPts val="1200"/>
              </a:spcAft>
              <a:buNone/>
            </a:pPr>
            <a:r>
              <a:rPr lang="en" sz="1200">
                <a:solidFill>
                  <a:schemeClr val="dk1"/>
                </a:solidFill>
              </a:rPr>
              <a:t>This is the definition for a function called initSqList, which has </a:t>
            </a:r>
            <a:r>
              <a:rPr lang="en" sz="1200">
                <a:solidFill>
                  <a:srgbClr val="FF00FF"/>
                </a:solidFill>
              </a:rPr>
              <a:t>a structure of type Sqlist (previous slide) named L as its first argument</a:t>
            </a:r>
            <a:r>
              <a:rPr lang="en" sz="1200">
                <a:solidFill>
                  <a:schemeClr val="dk1"/>
                </a:solidFill>
              </a:rPr>
              <a:t>, and a </a:t>
            </a:r>
            <a:r>
              <a:rPr lang="en" sz="1200">
                <a:solidFill>
                  <a:schemeClr val="dk1"/>
                </a:solidFill>
              </a:rPr>
              <a:t>constant integer named maxsize as the </a:t>
            </a:r>
            <a:r>
              <a:rPr lang="en" sz="1200">
                <a:solidFill>
                  <a:srgbClr val="FF0000"/>
                </a:solidFill>
              </a:rPr>
              <a:t>second argument</a:t>
            </a:r>
            <a:r>
              <a:rPr lang="en" sz="1200">
                <a:solidFill>
                  <a:schemeClr val="dk1"/>
                </a:solidFill>
              </a:rPr>
              <a:t>.  This function is necessary for initializing the values for the list we will use. This code starts by dynamically allocating data that is populated with the data field from </a:t>
            </a:r>
            <a:r>
              <a:rPr lang="en" sz="1200">
                <a:solidFill>
                  <a:srgbClr val="FF00FF"/>
                </a:solidFill>
              </a:rPr>
              <a:t>L</a:t>
            </a:r>
            <a:r>
              <a:rPr lang="en" sz="1200">
                <a:solidFill>
                  <a:schemeClr val="dk1"/>
                </a:solidFill>
              </a:rPr>
              <a:t>.  If the data can’t be read (NULL), then an error message displays and the function exits.  Otherwise, the listsize field of L is set to the </a:t>
            </a:r>
            <a:r>
              <a:rPr lang="en" sz="1200">
                <a:solidFill>
                  <a:srgbClr val="FF0000"/>
                </a:solidFill>
              </a:rPr>
              <a:t>maxsize integer from the function argument</a:t>
            </a:r>
            <a:r>
              <a:rPr lang="en" sz="1200">
                <a:solidFill>
                  <a:schemeClr val="dk1"/>
                </a:solidFill>
              </a:rPr>
              <a:t>, and the length field of </a:t>
            </a:r>
            <a:r>
              <a:rPr lang="en" sz="1200">
                <a:solidFill>
                  <a:srgbClr val="FF00FF"/>
                </a:solidFill>
              </a:rPr>
              <a:t>L</a:t>
            </a:r>
            <a:r>
              <a:rPr lang="en" sz="1200">
                <a:solidFill>
                  <a:schemeClr val="dk1"/>
                </a:solidFill>
              </a:rPr>
              <a:t> is set to 0.</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Words into the List</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rPr>
              <a:t>After creating the list with the previous function, we then have to read the data from the input files into the list.  To do this, we have a function called </a:t>
            </a:r>
            <a:r>
              <a:rPr b="1" lang="en" sz="1000">
                <a:solidFill>
                  <a:schemeClr val="dk1"/>
                </a:solidFill>
              </a:rPr>
              <a:t>getWords</a:t>
            </a:r>
            <a:r>
              <a:rPr lang="en" sz="1000">
                <a:solidFill>
                  <a:schemeClr val="dk1"/>
                </a:solidFill>
              </a:rPr>
              <a:t>.  </a:t>
            </a:r>
            <a:r>
              <a:rPr b="1" lang="en" sz="1000">
                <a:solidFill>
                  <a:schemeClr val="dk1"/>
                </a:solidFill>
              </a:rPr>
              <a:t>getWords</a:t>
            </a:r>
            <a:r>
              <a:rPr lang="en" sz="1000">
                <a:solidFill>
                  <a:schemeClr val="dk1"/>
                </a:solidFill>
              </a:rPr>
              <a:t> starts by creating character arrays (strings): one for storing the text from a file [called </a:t>
            </a:r>
            <a:r>
              <a:rPr lang="en" sz="1000">
                <a:solidFill>
                  <a:srgbClr val="FFFF00"/>
                </a:solidFill>
              </a:rPr>
              <a:t>string</a:t>
            </a:r>
            <a:r>
              <a:rPr lang="en" sz="1000">
                <a:solidFill>
                  <a:schemeClr val="dk1"/>
                </a:solidFill>
              </a:rPr>
              <a:t>], one as a buffer for storing the string before stop words and special characters are removed, and one for storing the stop words.  The function runs through a loop using fgets until a null condition is reached (end of file).  </a:t>
            </a:r>
            <a:endParaRPr sz="1000">
              <a:solidFill>
                <a:schemeClr val="dk1"/>
              </a:solidFill>
            </a:endParaRPr>
          </a:p>
          <a:p>
            <a:pPr indent="0" lvl="0" marL="0" rtl="0" algn="l">
              <a:spcBef>
                <a:spcPts val="1200"/>
              </a:spcBef>
              <a:spcAft>
                <a:spcPts val="1200"/>
              </a:spcAft>
              <a:buNone/>
            </a:pPr>
            <a:r>
              <a:rPr lang="en" sz="1000">
                <a:solidFill>
                  <a:schemeClr val="dk1"/>
                </a:solidFill>
              </a:rPr>
              <a:t>In the loop, it first uses strcpy() to copy the contents of the buffer into </a:t>
            </a:r>
            <a:r>
              <a:rPr lang="en" sz="1000">
                <a:solidFill>
                  <a:srgbClr val="FFFF00"/>
                </a:solidFill>
              </a:rPr>
              <a:t>string</a:t>
            </a:r>
            <a:r>
              <a:rPr lang="en" sz="1000">
                <a:solidFill>
                  <a:schemeClr val="dk1"/>
                </a:solidFill>
              </a:rPr>
              <a:t>.  This </a:t>
            </a:r>
            <a:r>
              <a:rPr lang="en" sz="1000">
                <a:solidFill>
                  <a:srgbClr val="FFFF00"/>
                </a:solidFill>
              </a:rPr>
              <a:t>string</a:t>
            </a:r>
            <a:r>
              <a:rPr lang="en" sz="1000">
                <a:solidFill>
                  <a:schemeClr val="dk1"/>
                </a:solidFill>
              </a:rPr>
              <a:t> is then </a:t>
            </a:r>
            <a:r>
              <a:rPr lang="en" sz="1000">
                <a:solidFill>
                  <a:schemeClr val="dk1"/>
                </a:solidFill>
              </a:rPr>
              <a:t>delimited</a:t>
            </a:r>
            <a:r>
              <a:rPr lang="en" sz="1000">
                <a:solidFill>
                  <a:schemeClr val="dk1"/>
                </a:solidFill>
              </a:rPr>
              <a:t> into words by using strtok() and setting spaces as a </a:t>
            </a:r>
            <a:r>
              <a:rPr lang="en" sz="1000">
                <a:solidFill>
                  <a:schemeClr val="dk1"/>
                </a:solidFill>
              </a:rPr>
              <a:t>delimiter</a:t>
            </a:r>
            <a:r>
              <a:rPr lang="en" sz="1000">
                <a:solidFill>
                  <a:schemeClr val="dk1"/>
                </a:solidFill>
              </a:rPr>
              <a:t>.  A character-type pointer is then set equal to this delimited string.  After this, a while loop is used to read through every line of the stopwords.txt file and it uses strcmp to see if any entries in the list are stop words.  If they are not, then they get committed to </a:t>
            </a:r>
            <a:r>
              <a:rPr lang="en" sz="1000">
                <a:solidFill>
                  <a:srgbClr val="FF00FF"/>
                </a:solidFill>
              </a:rPr>
              <a:t>L </a:t>
            </a:r>
            <a:r>
              <a:rPr lang="en" sz="1000">
                <a:solidFill>
                  <a:schemeClr val="dk1"/>
                </a:solidFill>
              </a:rPr>
              <a:t>to be parsed and tokenized, which we will discuss later.</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and Removing Special Characters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function works by copying the data previously obtained through getWords into a buffer array, then (within a loop) using strtok to remove the special characters like they are delimeters.  It then adds the delimited word to </a:t>
            </a:r>
            <a:r>
              <a:rPr lang="en">
                <a:solidFill>
                  <a:srgbClr val="FF00FF"/>
                </a:solidFill>
              </a:rPr>
              <a:t>the data field in L</a:t>
            </a:r>
            <a:r>
              <a:rPr lang="en">
                <a:solidFill>
                  <a:schemeClr val="dk1"/>
                </a:solidFill>
              </a:rPr>
              <a:t> where it originally read from, and then iterates to the next dat field to restart the cycle.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qSort() function/Alphabetizing the List</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order to alphabetize an array of strings, the qSort() function will be needed.</a:t>
            </a:r>
            <a:endParaRPr>
              <a:solidFill>
                <a:schemeClr val="dk1"/>
              </a:solidFill>
            </a:endParaRPr>
          </a:p>
          <a:p>
            <a:pPr indent="0" lvl="0" marL="0" rtl="0" algn="l">
              <a:spcBef>
                <a:spcPts val="1200"/>
              </a:spcBef>
              <a:spcAft>
                <a:spcPts val="0"/>
              </a:spcAft>
              <a:buNone/>
            </a:pPr>
            <a:r>
              <a:rPr lang="en">
                <a:solidFill>
                  <a:schemeClr val="dk1"/>
                </a:solidFill>
              </a:rPr>
              <a:t>Declaration:</a:t>
            </a:r>
            <a:endParaRPr>
              <a:solidFill>
                <a:schemeClr val="dk1"/>
              </a:solidFill>
            </a:endParaRPr>
          </a:p>
          <a:p>
            <a:pPr indent="0" lvl="0" marL="0" rtl="0" algn="l">
              <a:spcBef>
                <a:spcPts val="1200"/>
              </a:spcBef>
              <a:spcAft>
                <a:spcPts val="0"/>
              </a:spcAft>
              <a:buNone/>
            </a:pPr>
            <a:r>
              <a:rPr lang="en">
                <a:solidFill>
                  <a:schemeClr val="dk1"/>
                </a:solidFill>
              </a:rPr>
              <a:t>qsort(void *base, size_t nitems, size_t size, int (*compar)(const void *, const void*))</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The first parameter is the array to be sorted,</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second parameter is the number of elements from the array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third parameter is the size in bytes of data type in array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Fourth </a:t>
            </a:r>
            <a:r>
              <a:rPr lang="en">
                <a:solidFill>
                  <a:schemeClr val="dk1"/>
                </a:solidFill>
              </a:rPr>
              <a:t>parameter</a:t>
            </a:r>
            <a:r>
              <a:rPr lang="en">
                <a:solidFill>
                  <a:schemeClr val="dk1"/>
                </a:solidFill>
              </a:rPr>
              <a:t> is a </a:t>
            </a:r>
            <a:r>
              <a:rPr lang="en">
                <a:solidFill>
                  <a:schemeClr val="dk1"/>
                </a:solidFill>
              </a:rPr>
              <a:t>comparing</a:t>
            </a:r>
            <a:r>
              <a:rPr lang="en">
                <a:solidFill>
                  <a:schemeClr val="dk1"/>
                </a:solidFill>
              </a:rPr>
              <a:t> function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