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6" r:id="rId5"/>
  </p:sldMasterIdLst>
  <p:notesMasterIdLst>
    <p:notesMasterId r:id="rId7"/>
  </p:notesMasterIdLst>
  <p:sldIdLst>
    <p:sldId id="256" r:id="rId6"/>
    <p:sldId id="303" r:id="rId8"/>
    <p:sldId id="322" r:id="rId9"/>
    <p:sldId id="324" r:id="rId10"/>
    <p:sldId id="323" r:id="rId11"/>
    <p:sldId id="316" r:id="rId12"/>
    <p:sldId id="295" r:id="rId13"/>
    <p:sldId id="313" r:id="rId14"/>
    <p:sldId id="314" r:id="rId15"/>
    <p:sldId id="315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273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8A5"/>
    <a:srgbClr val="2E75B6"/>
    <a:srgbClr val="016E96"/>
    <a:srgbClr val="154983"/>
    <a:srgbClr val="C90060"/>
    <a:srgbClr val="00825D"/>
    <a:srgbClr val="CDAA5A"/>
    <a:srgbClr val="1B7DA1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6C490-976A-4D70-8449-A791FFA13E99}" type="datetimeFigureOut">
              <a:rPr lang="en-US" smtClean="0"/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94B09-B1A2-4570-BA61-CDD849C716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94B09-B1A2-4570-BA61-CDD849C716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26D123-B4BC-450B-A356-D99A5C25690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70075A-1FB1-42DB-8CEC-E7CD30BD19A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/>
          <p:cNvSpPr>
            <a:spLocks noGrp="1"/>
          </p:cNvSpPr>
          <p:nvPr>
            <p:ph type="pic" sz="quarter" idx="11"/>
          </p:nvPr>
        </p:nvSpPr>
        <p:spPr>
          <a:xfrm>
            <a:off x="6751500" y="2124971"/>
            <a:ext cx="2880000" cy="288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  <a:gd name="connsiteX4" fmla="*/ 1440000 w 2880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7743825" y="600626"/>
            <a:ext cx="4438650" cy="5928690"/>
          </a:xfrm>
          <a:custGeom>
            <a:avLst/>
            <a:gdLst>
              <a:gd name="connsiteX0" fmla="*/ 4438650 w 4438650"/>
              <a:gd name="connsiteY0" fmla="*/ 0 h 5928690"/>
              <a:gd name="connsiteX1" fmla="*/ 4438650 w 4438650"/>
              <a:gd name="connsiteY1" fmla="*/ 5909851 h 5928690"/>
              <a:gd name="connsiteX2" fmla="*/ 0 w 4438650"/>
              <a:gd name="connsiteY2" fmla="*/ 5928690 h 5928690"/>
              <a:gd name="connsiteX3" fmla="*/ 273512 w 4438650"/>
              <a:gd name="connsiteY3" fmla="*/ 4705954 h 5928690"/>
              <a:gd name="connsiteX4" fmla="*/ 289179 w 4438650"/>
              <a:gd name="connsiteY4" fmla="*/ 4706745 h 5928690"/>
              <a:gd name="connsiteX5" fmla="*/ 2031579 w 4438650"/>
              <a:gd name="connsiteY5" fmla="*/ 2964345 h 5928690"/>
              <a:gd name="connsiteX6" fmla="*/ 1119710 w 4438650"/>
              <a:gd name="connsiteY6" fmla="*/ 1432243 h 5928690"/>
              <a:gd name="connsiteX7" fmla="*/ 1016881 w 4438650"/>
              <a:gd name="connsiteY7" fmla="*/ 1382708 h 5928690"/>
              <a:gd name="connsiteX8" fmla="*/ 1323975 w 4438650"/>
              <a:gd name="connsiteY8" fmla="*/ 9841 h 592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8650" h="5928690">
                <a:moveTo>
                  <a:pt x="4438650" y="0"/>
                </a:moveTo>
                <a:lnTo>
                  <a:pt x="4438650" y="5909851"/>
                </a:lnTo>
                <a:lnTo>
                  <a:pt x="0" y="5928690"/>
                </a:lnTo>
                <a:lnTo>
                  <a:pt x="273512" y="4705954"/>
                </a:lnTo>
                <a:lnTo>
                  <a:pt x="289179" y="4706745"/>
                </a:lnTo>
                <a:cubicBezTo>
                  <a:pt x="1251480" y="4706745"/>
                  <a:pt x="2031579" y="3926646"/>
                  <a:pt x="2031579" y="2964345"/>
                </a:cubicBezTo>
                <a:cubicBezTo>
                  <a:pt x="2031579" y="2302763"/>
                  <a:pt x="1662860" y="1727300"/>
                  <a:pt x="1119710" y="1432243"/>
                </a:cubicBezTo>
                <a:lnTo>
                  <a:pt x="1016881" y="1382708"/>
                </a:lnTo>
                <a:lnTo>
                  <a:pt x="1323975" y="98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Imagem 22"/>
          <p:cNvSpPr>
            <a:spLocks noGrp="1"/>
          </p:cNvSpPr>
          <p:nvPr>
            <p:ph type="pic" sz="quarter" idx="10"/>
          </p:nvPr>
        </p:nvSpPr>
        <p:spPr>
          <a:xfrm>
            <a:off x="0" y="625475"/>
            <a:ext cx="4068763" cy="29448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5" name="Espaço Reservado para Imagem 24"/>
          <p:cNvSpPr>
            <a:spLocks noGrp="1"/>
          </p:cNvSpPr>
          <p:nvPr>
            <p:ph type="pic" sz="quarter" idx="11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7" name="Espaço Reservado para Imagem 26"/>
          <p:cNvSpPr>
            <a:spLocks noGrp="1"/>
          </p:cNvSpPr>
          <p:nvPr>
            <p:ph type="pic" sz="quarter" idx="12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8" name="Espaço Reservado para Imagem 26"/>
          <p:cNvSpPr>
            <a:spLocks noGrp="1"/>
          </p:cNvSpPr>
          <p:nvPr>
            <p:ph type="pic" sz="quarter" idx="13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9" name="Espaço Reservado para Imagem 26"/>
          <p:cNvSpPr>
            <a:spLocks noGrp="1"/>
          </p:cNvSpPr>
          <p:nvPr>
            <p:ph type="pic" sz="quarter" idx="14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30" name="Espaço Reservado para Imagem 26"/>
          <p:cNvSpPr>
            <a:spLocks noGrp="1"/>
          </p:cNvSpPr>
          <p:nvPr>
            <p:ph type="pic" sz="quarter" idx="15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A2779-F559-48D7-8C3A-0C039C711BAB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64C8E2-F631-4103-B9E8-E45ACBAD50F0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244771"/>
            <a:ext cx="12192000" cy="738909"/>
          </a:xfrm>
          <a:prstGeom prst="rect">
            <a:avLst/>
          </a:prstGeom>
          <a:solidFill>
            <a:srgbClr val="1167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 userDrawn="1"/>
        </p:nvSpPr>
        <p:spPr>
          <a:xfrm>
            <a:off x="5491018" y="9243"/>
            <a:ext cx="1209964" cy="12099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9105" r="5161" b="14821"/>
          <a:stretch>
            <a:fillRect/>
          </a:stretch>
        </p:blipFill>
        <p:spPr>
          <a:xfrm>
            <a:off x="5553449" y="235375"/>
            <a:ext cx="1085102" cy="757701"/>
          </a:xfrm>
          <a:prstGeom prst="rect">
            <a:avLst/>
          </a:prstGeom>
        </p:spPr>
      </p:pic>
      <p:grpSp>
        <p:nvGrpSpPr>
          <p:cNvPr id="15" name="Grupo 14"/>
          <p:cNvGrpSpPr/>
          <p:nvPr userDrawn="1"/>
        </p:nvGrpSpPr>
        <p:grpSpPr>
          <a:xfrm>
            <a:off x="0" y="6520988"/>
            <a:ext cx="12192000" cy="292388"/>
            <a:chOff x="0" y="6520988"/>
            <a:chExt cx="12192000" cy="292388"/>
          </a:xfrm>
        </p:grpSpPr>
        <p:sp>
          <p:nvSpPr>
            <p:cNvPr id="13" name="Retângulo 12"/>
            <p:cNvSpPr/>
            <p:nvPr userDrawn="1"/>
          </p:nvSpPr>
          <p:spPr>
            <a:xfrm>
              <a:off x="0" y="6526383"/>
              <a:ext cx="12192000" cy="281599"/>
            </a:xfrm>
            <a:prstGeom prst="rect">
              <a:avLst/>
            </a:prstGeom>
            <a:solidFill>
              <a:srgbClr val="1167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 userDrawn="1"/>
          </p:nvSpPr>
          <p:spPr>
            <a:xfrm>
              <a:off x="0" y="6520988"/>
              <a:ext cx="12192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>
                  <a:solidFill>
                    <a:schemeClr val="bg1"/>
                  </a:solidFill>
                </a:rPr>
                <a:t>Instituto de Telecomunicações | Bairro dos </a:t>
              </a:r>
              <a:r>
                <a:rPr lang="pt-BR" sz="1300" b="1" dirty="0" err="1">
                  <a:solidFill>
                    <a:schemeClr val="bg1"/>
                  </a:solidFill>
                </a:rPr>
                <a:t>CTTs</a:t>
              </a:r>
              <a:r>
                <a:rPr lang="pt-BR" sz="1300" b="1" dirty="0">
                  <a:solidFill>
                    <a:schemeClr val="bg1"/>
                  </a:solidFill>
                </a:rPr>
                <a:t>,</a:t>
              </a:r>
              <a:r>
                <a:rPr lang="pt-BR" sz="1300" b="1" baseline="0" dirty="0">
                  <a:solidFill>
                    <a:schemeClr val="bg1"/>
                  </a:solidFill>
                </a:rPr>
                <a:t>  Km7 – Luanda/Angola | Tel.: 940747200 | E-mail: itel.geral@gmail.com | www.itel.gov.ao</a:t>
              </a:r>
              <a:endParaRPr lang="pt-BR" sz="1300" b="1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>
            <a:solidFill>
              <a:srgbClr val="136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 userDrawn="1"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5" y="55211"/>
            <a:ext cx="753993" cy="637485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>
            <a:solidFill>
              <a:srgbClr val="126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6520988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b="1" dirty="0">
                <a:solidFill>
                  <a:schemeClr val="bg1"/>
                </a:solidFill>
              </a:rPr>
              <a:t>Instituto de Telecomunicações | Bairro dos </a:t>
            </a:r>
            <a:r>
              <a:rPr lang="pt-BR" sz="1300" b="1" dirty="0" err="1">
                <a:solidFill>
                  <a:schemeClr val="bg1"/>
                </a:solidFill>
              </a:rPr>
              <a:t>CTTs</a:t>
            </a:r>
            <a:r>
              <a:rPr lang="pt-BR" sz="1300" b="1" dirty="0">
                <a:solidFill>
                  <a:schemeClr val="bg1"/>
                </a:solidFill>
              </a:rPr>
              <a:t>,</a:t>
            </a:r>
            <a:r>
              <a:rPr lang="pt-BR" sz="1300" b="1" baseline="0" dirty="0">
                <a:solidFill>
                  <a:schemeClr val="bg1"/>
                </a:solidFill>
              </a:rPr>
              <a:t>  Km7 – Luanda/Angola | Tel.: 940747200 | E-mail: itel.geral@gmail.com | www.itel.gov.ao</a:t>
            </a:r>
            <a:endParaRPr lang="pt-BR" sz="13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576580" y="3722370"/>
            <a:ext cx="6550025" cy="7118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Grupo Blank.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101600" y="2892425"/>
            <a:ext cx="79025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4800" b="1">
                <a:solidFill>
                  <a:schemeClr val="accent1">
                    <a:lumMod val="75000"/>
                  </a:schemeClr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Indústria Farmacêutica</a:t>
            </a:r>
            <a:endParaRPr lang="pt-PT" altLang="en-US" sz="4800" b="1">
              <a:solidFill>
                <a:schemeClr val="accent1">
                  <a:lumMod val="75000"/>
                </a:schemeClr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576580" y="435800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3200" b="1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2ª Fase</a:t>
            </a:r>
            <a:endParaRPr lang="pt-PT" altLang="en-US" sz="3200" b="1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474980" y="5140960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pPr marL="457200" lvl="1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Integrante</a:t>
            </a: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s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1. Abner Lourenço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7</a:t>
            </a: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. Crismélio Cristóvão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9</a:t>
            </a: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. Domingos Cabombo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1" grpId="0"/>
      <p:bldP spid="11" grpId="1"/>
      <p:bldP spid="1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5288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RNF05: Backup e Recuperação de Dados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realizar backups regulares dos dados e ter uma solução de recuperação em caso de falhas ou perda de dados.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RNF06: Compatibilidade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ser acessível em múltiplas plataformas, como desktop e dispositivos móveis, garantindo flexibilidade no uso.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RNF07: Auditoria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registrar todas as transações e operações feitas, permitindo a rastreabilidade de todas as alterações e vendas realizadas.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Não Funcionais (RNF)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5288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Rascunho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itens ( n )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→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( 1 ) produtos;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compras ( 1 )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→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( n ) itens;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funcionarios ( 1 )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→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( n ) compras;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clientes ( 1 )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→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( n ) compras.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*____________________________________________________________________*/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funcionarios ( id, nome, NIF, telefone, email, endereco 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clientes  ( id, nome, telefone, email, endereco 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produtos (id, nome, preco, categoria, data_validade 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compras ( id, id_funcionario, id_cliente, montante, troco, data_compra, valor_total);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itens ( id, id_produto, id_compra, quantidade, valor ).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Entidade Relacionamemnto (MER)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Diagrama Entidade Relacionamemnto (DER)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3" name="Imagem 6" descr="2nd_judgmrnt.drawi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60775" y="808355"/>
            <a:ext cx="4521200" cy="55327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graphicFrame>
        <p:nvGraphicFramePr>
          <p:cNvPr id="3" name="Tabela 2"/>
          <p:cNvGraphicFramePr/>
          <p:nvPr>
            <p:custDataLst>
              <p:tags r:id="rId1"/>
            </p:custDataLst>
          </p:nvPr>
        </p:nvGraphicFramePr>
        <p:xfrm>
          <a:off x="206375" y="1265555"/>
          <a:ext cx="11650980" cy="3771900"/>
        </p:xfrm>
        <a:graphic>
          <a:graphicData uri="http://schemas.openxmlformats.org/drawingml/2006/table">
            <a:tbl>
              <a:tblPr/>
              <a:tblGrid>
                <a:gridCol w="1175385"/>
                <a:gridCol w="464185"/>
                <a:gridCol w="714375"/>
                <a:gridCol w="1031875"/>
                <a:gridCol w="883920"/>
                <a:gridCol w="1366520"/>
                <a:gridCol w="1902460"/>
                <a:gridCol w="1056640"/>
                <a:gridCol w="1511935"/>
                <a:gridCol w="1543685"/>
              </a:tblGrid>
              <a:tr h="33655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funcionários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id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nif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p_nome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u_nome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telefone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email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provincia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municipio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bairro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7183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123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Abner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Louren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728292192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ablori@gmail. com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Luanda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Zango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89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7246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234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Crismel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Prazeres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728292192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crism@gmail. com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Luanda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KK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Machsalda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7183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345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Domingo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Cabomb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728292192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domi@gmail. com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Luanda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São Paulo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leorence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7246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456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Deeper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Pains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728292192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deeer@gmail. com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Zaire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Grav falls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56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7183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567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Jarkodil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Dilson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728292192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jarkd@gmail. com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Cabinda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cacuaco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76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graphicFrame>
        <p:nvGraphicFramePr>
          <p:cNvPr id="2" name="Tabela 1"/>
          <p:cNvGraphicFramePr/>
          <p:nvPr>
            <p:custDataLst>
              <p:tags r:id="rId1"/>
            </p:custDataLst>
          </p:nvPr>
        </p:nvGraphicFramePr>
        <p:xfrm>
          <a:off x="1125220" y="2068830"/>
          <a:ext cx="9413240" cy="2114550"/>
        </p:xfrm>
        <a:graphic>
          <a:graphicData uri="http://schemas.openxmlformats.org/drawingml/2006/table">
            <a:tbl>
              <a:tblPr/>
              <a:tblGrid>
                <a:gridCol w="893445"/>
                <a:gridCol w="533400"/>
                <a:gridCol w="1026160"/>
                <a:gridCol w="1093470"/>
                <a:gridCol w="1173480"/>
                <a:gridCol w="1666875"/>
                <a:gridCol w="1132840"/>
                <a:gridCol w="1160145"/>
                <a:gridCol w="733425"/>
              </a:tblGrid>
              <a:tr h="35242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clientes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id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p_nome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u_nome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telefone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email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provincia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municipio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bairro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5242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Gumball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Watterson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728292192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wat@gmail.com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Luanda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Elmore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07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5242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Craig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Williams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739219280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crg@gmail.com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Bengo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Riacho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09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5242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John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Marser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928271922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john@gmail.com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Huila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Talatona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12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5242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Maybal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Pains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5555998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myb@gmail.com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Zaire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grav falls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23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5242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5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Benjamin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Tennyson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82902829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B10@gmail.com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Cabinda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Sequele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/>
                          <a:ea typeface="Times New Roman" panose="02020603050405020304"/>
                        </a:rPr>
                        <a:t>45</a:t>
                      </a:r>
                      <a:endParaRPr sz="18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graphicFrame>
        <p:nvGraphicFramePr>
          <p:cNvPr id="2" name="Tabela 1"/>
          <p:cNvGraphicFramePr/>
          <p:nvPr>
            <p:custDataLst>
              <p:tags r:id="rId1"/>
            </p:custDataLst>
          </p:nvPr>
        </p:nvGraphicFramePr>
        <p:xfrm>
          <a:off x="1573530" y="1878965"/>
          <a:ext cx="9733915" cy="2228850"/>
        </p:xfrm>
        <a:graphic>
          <a:graphicData uri="http://schemas.openxmlformats.org/drawingml/2006/table">
            <a:tbl>
              <a:tblPr/>
              <a:tblGrid>
                <a:gridCol w="1364615"/>
                <a:gridCol w="675005"/>
                <a:gridCol w="1716405"/>
                <a:gridCol w="1209675"/>
                <a:gridCol w="1955165"/>
                <a:gridCol w="2813050"/>
              </a:tblGrid>
              <a:tr h="37147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produtos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id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nome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preco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categoria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Data_validade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Paracetamol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1200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antibióticos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2010-10-10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Amoxicilina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4300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antibióticos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2010-10-08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Azitromicina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1300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antibióticos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2010-11-07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Ciprofloxacino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500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antibióticos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2010-11-07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147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Esterilizadas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300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pensos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2010-11-07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graphicFrame>
        <p:nvGraphicFramePr>
          <p:cNvPr id="2" name="Tabela 1"/>
          <p:cNvGraphicFramePr/>
          <p:nvPr>
            <p:custDataLst>
              <p:tags r:id="rId1"/>
            </p:custDataLst>
          </p:nvPr>
        </p:nvGraphicFramePr>
        <p:xfrm>
          <a:off x="1014730" y="1847850"/>
          <a:ext cx="10162540" cy="3291840"/>
        </p:xfrm>
        <a:graphic>
          <a:graphicData uri="http://schemas.openxmlformats.org/drawingml/2006/table">
            <a:tbl>
              <a:tblPr/>
              <a:tblGrid>
                <a:gridCol w="1180465"/>
                <a:gridCol w="717550"/>
                <a:gridCol w="1858010"/>
                <a:gridCol w="1207135"/>
                <a:gridCol w="1189355"/>
                <a:gridCol w="799465"/>
                <a:gridCol w="1693545"/>
                <a:gridCol w="1517015"/>
              </a:tblGrid>
              <a:tr h="38925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compras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id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id_funcionario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id_cliente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montante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troco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data_validade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Valor_total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925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6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4000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1600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2024-10-14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3600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925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5200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900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2024-11-14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4300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925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5000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3800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2024-11-10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1200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925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7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52000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46800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2024-11-10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5200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9255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5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8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1200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2024-11-10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000">
                          <a:latin typeface="Times New Roman" panose="02020603050405020304"/>
                          <a:ea typeface="Times New Roman" panose="02020603050405020304"/>
                        </a:rPr>
                        <a:t>1000</a:t>
                      </a:r>
                      <a:endParaRPr sz="20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graphicFrame>
        <p:nvGraphicFramePr>
          <p:cNvPr id="2" name="Tabela 1"/>
          <p:cNvGraphicFramePr/>
          <p:nvPr>
            <p:custDataLst>
              <p:tags r:id="rId1"/>
            </p:custDataLst>
          </p:nvPr>
        </p:nvGraphicFramePr>
        <p:xfrm>
          <a:off x="1318895" y="1691005"/>
          <a:ext cx="9553575" cy="3291840"/>
        </p:xfrm>
        <a:graphic>
          <a:graphicData uri="http://schemas.openxmlformats.org/drawingml/2006/table">
            <a:tbl>
              <a:tblPr/>
              <a:tblGrid>
                <a:gridCol w="1343025"/>
                <a:gridCol w="918210"/>
                <a:gridCol w="1636395"/>
                <a:gridCol w="2092960"/>
                <a:gridCol w="1405255"/>
                <a:gridCol w="2157730"/>
              </a:tblGrid>
              <a:tr h="36576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itens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id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id_produto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id_compra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quantidade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valor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1200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6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1200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5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4300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3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7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5200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just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5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8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2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latin typeface="Times New Roman" panose="02020603050405020304"/>
                          <a:ea typeface="Times New Roman" panose="02020603050405020304"/>
                        </a:rPr>
                        <a:t>1000</a:t>
                      </a:r>
                      <a:endParaRPr sz="2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5288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Depois de tudo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abordado podemos verificar que a 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proposta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vi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vel e, portanto, a sua aplica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ser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grande valia para resolu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 caso apresentado,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Conclusão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Introdução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presente relat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da disciplina de TLP abordar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sobre um problema com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uma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e seus produtos, identifica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das suas identidades e resolu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 mesmo problema com os devidos MER, DER e MR.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Objectivos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presente projecto tem como objectivo facilitar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com a cria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um sistema que automatizar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diversas fun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que eram realizadas manualmente.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Estudo de caso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36925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Certa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cia, diante de dificuldades na realiza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suas opera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di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rias, decide implementar um sistema de informa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que permita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dos seus clientes, produtos e compras, bem como rastrear os seus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rios. Na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cia, trabalham funcionarios, quanto à eles,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necess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saber o nome, o NIF de cada profissional, o 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telefone, email e o endere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dos mesmos. Quanto aos produtos, o sistema deve armazenar informa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como o nome, pre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o, categoria e data de validade. Em rela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aos clientes, o sistema deve armazenar o nome, o 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telefone, o email e o endere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dos referidos. Al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de tudo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mencionado, o sistema deve armazenar cada compra realizada, uma compra ter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tens, um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tem ser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composto por um produto, pela quantidade do mesmo, e  por um valor que resultar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do produto entre o pre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 produto e a quantidade (preco_produto x quantidade). Al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dos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tens, uma compra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associada à um funcionario e à um cliente, tem um montante ou valor investido, data da compra, troco e o valor total, que basea-se na soma dos valores dos seus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tens.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Estudo de caso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preciso pontuar o seguinte: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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Uma compra ter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tens, mas um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tem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pode pertencer à uma compra;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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Um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tem tem apenas um produto, contudo um mesmo produto pode pertencer à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tens;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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Um cliente pode realizar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compras, mas uma compra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associada à um cliente;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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Um funcionario pode registrar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compras, por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uma compra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pode ser registrada por um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Estudo de caso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479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Uma farmácia pretende implementar um sistema de informação que permita a gestão dos seus clientes, medicamentos e produtos. Na farmácia, trabalham farmacêuticos cadastrados e é importante saber o NIF de cada profissional, o nome, telefone e o horário de trabalho. Quanto aos medicamentos, o sistema deve armazenar informações como o nome, quantidade em estoque, preço e validade. Os medicamentos devem ser organizados em Categoria(analgésicos, antibióticos, etc.). Em relação aos clientes, o sistema deve armazenar o nome, telefone e endereço dos mesmos. Além de tudo já mencionado, quanto a venda o sistema deve incluir a data e a quantidade e contabilizar cada venda realizada associando-a a um cliente e a um farmacêutico. A venda pode incluir vários medicamentos. Já quanto aos fornecedores, o sistema registra o nome do laboratório permitindo rastrear e saber de onde os medicamentos são providos, o nome do fornecedor, telefone, endereço e a data do fornecimento. 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É preciso pontuar que um fornecedor pode disponibilizar vários medicamentos, mas cada medicamento deve possuir apenas um fornecedor e uma categoria. Os farmacêuticos podem realizar diversas vendas para diversos clientes, mas cada venda deve estar associada apenas a um cliente e a um funcionário.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-5080"/>
            <a:ext cx="12191365" cy="6862445"/>
          </a:xfrm>
          <a:prstGeom prst="rect">
            <a:avLst/>
          </a:prstGeom>
          <a:solidFill>
            <a:srgbClr val="1268A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2070100" y="3005455"/>
            <a:ext cx="805116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defTabSz="266700"/>
            <a:r>
              <a:rPr lang="en-US" altLang="zh-CN" sz="4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Levantamento de Requisitos</a:t>
            </a:r>
            <a:endParaRPr lang="en-US" altLang="zh-CN" sz="4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Funcionais (RF)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579120" y="1256030"/>
            <a:ext cx="11405870" cy="4523105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RF01: Registro dos Farmacêuticos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dados dos farmacêuticos, incluindo NIF (número da identidade fiscal), nome, telefone e horário de trabalho.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RF02: Registro dos medicamentos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medicamentos. Deve armazenar no banco de dados informações importantes sobre cada medicamento, como o nome, a quantidade disponível, o preço de venda, a validade atual.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RF03: Organização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Um ou vários medicamentos poderão ser associados a qualquer categoria existente e o sistema deve permitir o cadastramento e gestão das suas categorias.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RF04: Registro dos Clientes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clientes do sistema. Deve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armazenar no banco de dados informações como nome e endereço.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542290" y="1100455"/>
            <a:ext cx="11108055" cy="5077460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RF06: Vendas de medicamentos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Cada venda pode conter vários medicamentos e se espera que o sistema relacione esses medicamentos com cada compra.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RF07: Registro dos Fornecedores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fornecedores ou outras empresas com as quais trabalhes enquanto fontes de matérias-primas. Deve armazenar no banco de dados informações sobre cada um enquanto fornecedor como o nome do laboratório produtor.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RF08: Relatórios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Quantidade de medicamento na arrecadação.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Vendas feitas até o momento por cliente farmacêutico ou período.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Medicamentos cujo período de validade expira em breve.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RF09: Controle de Estoque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controlar o inventario de cada medicamento, indicando de auto modo quando um medicamento está prestes a terminar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.</a:t>
            </a:r>
            <a:endParaRPr lang="pt-PT" altLang="en-US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Funcionais (RF)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 de Texto 4"/>
          <p:cNvSpPr txBox="1"/>
          <p:nvPr/>
        </p:nvSpPr>
        <p:spPr>
          <a:xfrm>
            <a:off x="511175" y="1129030"/>
            <a:ext cx="11294110" cy="56521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RNF01: Segurança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O sistema deve garantir que os dados sensíveis dos clientes, farmacêuticos e fornecedores sejam protegidos, com acesso restrito baseado em permissões de usuário.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RNF02: Usabilidade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interface do sistema deve ser amigável e intuitiva, facilitando a navegação e o uso por farmacêuticos e outros funcionários.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RNF03: Escalabilidade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O sistema deve ser capaz de suportar o crescimento do número de medicamentos, fornecedores, clientes e vendas sem degradação de desempenho.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RNF04: Performance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As operações no sistema, como cadastro, consulta e geração de relatórios, devem ser rápidas e eficientes, mesmo com grande volume de dados.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Não Funcionais (RNF)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708*291"/>
  <p:tag name="TABLE_ENDDRAG_RECT" val="131*99*708*291"/>
</p:tagLst>
</file>

<file path=ppt/tags/tag2.xml><?xml version="1.0" encoding="utf-8"?>
<p:tagLst xmlns:p="http://schemas.openxmlformats.org/presentationml/2006/main">
  <p:tag name="TABLE_ENDDRAG_ORIGIN_RECT" val="741*166"/>
  <p:tag name="TABLE_ENDDRAG_RECT" val="3*163*741*166"/>
</p:tagLst>
</file>

<file path=ppt/tags/tag3.xml><?xml version="1.0" encoding="utf-8"?>
<p:tagLst xmlns:p="http://schemas.openxmlformats.org/presentationml/2006/main">
  <p:tag name="TABLE_ENDDRAG_ORIGIN_RECT" val="766*175"/>
  <p:tag name="TABLE_ENDDRAG_RECT" val="-26*153*766*175"/>
</p:tagLst>
</file>

<file path=ppt/tags/tag4.xml><?xml version="1.0" encoding="utf-8"?>
<p:tagLst xmlns:p="http://schemas.openxmlformats.org/presentationml/2006/main">
  <p:tag name="TABLE_ENDDRAG_ORIGIN_RECT" val="800*183"/>
  <p:tag name="TABLE_ENDDRAG_RECT" val="-61*145*800*183"/>
</p:tagLst>
</file>

<file path=ppt/tags/tag5.xml><?xml version="1.0" encoding="utf-8"?>
<p:tagLst xmlns:p="http://schemas.openxmlformats.org/presentationml/2006/main">
  <p:tag name="TABLE_ENDDRAG_ORIGIN_RECT" val="752*172"/>
  <p:tag name="TABLE_ENDDRAG_RECT" val="-13*156*752*172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8318</Words>
  <Application>WPS Presentation</Application>
  <PresentationFormat>Widescreen</PresentationFormat>
  <Paragraphs>597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Tw Cen MT</vt:lpstr>
      <vt:lpstr>Roboto</vt:lpstr>
      <vt:lpstr>Times New Roman</vt:lpstr>
      <vt:lpstr>Microsoft YaHei</vt:lpstr>
      <vt:lpstr>Arial Unicode MS</vt:lpstr>
      <vt:lpstr>Calibri</vt:lpstr>
      <vt:lpstr>Calibri Light</vt:lpstr>
      <vt:lpstr>Tema do Office</vt:lpstr>
      <vt:lpstr>Personalizar design</vt:lpstr>
      <vt:lpstr>1_Personalizar design</vt:lpstr>
      <vt:lpstr>Modelo de apresentação personalizado</vt:lpstr>
      <vt:lpstr>Grupo Blank.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N´GOLA DIGITAL</dc:creator>
  <cp:lastModifiedBy>crism</cp:lastModifiedBy>
  <cp:revision>134</cp:revision>
  <dcterms:created xsi:type="dcterms:W3CDTF">2020-07-29T14:11:00Z</dcterms:created>
  <dcterms:modified xsi:type="dcterms:W3CDTF">2024-11-27T16:34:45Z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451F19E7CEF04EF6B59640394FE9DBDE_12</vt:lpwstr>
  </property>
  <property fmtid="{D5CDD505-2E9C-101B-9397-08002B2CF9AE}" pid="3" name="KSOProductBuildVer">
    <vt:lpwstr>2070-12.2.0.18911</vt:lpwstr>
  </property>
</Properties>
</file>