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A99F5AA-D4F0-412D-BAA7-4C46AB7B3AD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t-BR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BB7F6C-4FA7-468F-BE23-8742D1E670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9FF595-32E6-4CD7-8A9E-55C593F284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/>
          <p:cNvSpPr/>
          <p:nvPr/>
        </p:nvSpPr>
        <p:spPr>
          <a:xfrm>
            <a:off x="0" y="244800"/>
            <a:ext cx="12191760" cy="738720"/>
          </a:xfrm>
          <a:prstGeom prst="rect">
            <a:avLst/>
          </a:prstGeom>
          <a:solidFill>
            <a:srgbClr val="1167a4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" name="Elipse 10"/>
          <p:cNvSpPr/>
          <p:nvPr/>
        </p:nvSpPr>
        <p:spPr>
          <a:xfrm>
            <a:off x="5491080" y="9360"/>
            <a:ext cx="1209600" cy="12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" name="Imagem 9" descr=""/>
          <p:cNvPicPr/>
          <p:nvPr/>
        </p:nvPicPr>
        <p:blipFill>
          <a:blip r:embed="rId2"/>
          <a:srcRect l="2724" t="9094" r="5173" b="14832"/>
          <a:stretch/>
        </p:blipFill>
        <p:spPr>
          <a:xfrm>
            <a:off x="5553360" y="235440"/>
            <a:ext cx="1084680" cy="757440"/>
          </a:xfrm>
          <a:prstGeom prst="rect">
            <a:avLst/>
          </a:prstGeom>
          <a:ln w="0">
            <a:noFill/>
          </a:ln>
        </p:spPr>
      </p:pic>
      <p:grpSp>
        <p:nvGrpSpPr>
          <p:cNvPr id="5" name="Grupo 14"/>
          <p:cNvGrpSpPr/>
          <p:nvPr/>
        </p:nvGrpSpPr>
        <p:grpSpPr>
          <a:xfrm>
            <a:off x="0" y="6521040"/>
            <a:ext cx="12191760" cy="288000"/>
            <a:chOff x="0" y="6521040"/>
            <a:chExt cx="12191760" cy="288000"/>
          </a:xfrm>
        </p:grpSpPr>
        <p:sp>
          <p:nvSpPr>
            <p:cNvPr id="6" name="Retângulo 12"/>
            <p:cNvSpPr/>
            <p:nvPr/>
          </p:nvSpPr>
          <p:spPr>
            <a:xfrm>
              <a:off x="0" y="6526440"/>
              <a:ext cx="12191760" cy="281160"/>
            </a:xfrm>
            <a:prstGeom prst="rect">
              <a:avLst/>
            </a:prstGeom>
            <a:solidFill>
              <a:srgbClr val="1167a4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" name="CaixaDeTexto 13"/>
            <p:cNvSpPr/>
            <p:nvPr/>
          </p:nvSpPr>
          <p:spPr>
            <a:xfrm>
              <a:off x="0" y="6521040"/>
              <a:ext cx="12191760" cy="28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pt-BR" sz="1300" spc="-1" strike="noStrike">
                  <a:solidFill>
                    <a:schemeClr val="lt1"/>
                  </a:solidFill>
                  <a:latin typeface="Calibri"/>
                </a:rPr>
                <a:t>Instituto de Telecomunicações | Bairro dos CTTs,  Km7 – Luanda/Angola | Tel.: 940747200 | E-mail: itel.geral@gmail.com | www.itel.gov.ao</a:t>
              </a:r>
              <a:endParaRPr b="0" lang="en-US" sz="1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152640"/>
            <a:ext cx="12191760" cy="431640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" name="Elipse 7"/>
          <p:cNvSpPr/>
          <p:nvPr/>
        </p:nvSpPr>
        <p:spPr>
          <a:xfrm>
            <a:off x="767520" y="-27360"/>
            <a:ext cx="791640" cy="791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" name="Imagem 8" descr=""/>
          <p:cNvPicPr/>
          <p:nvPr/>
        </p:nvPicPr>
        <p:blipFill>
          <a:blip r:embed="rId2"/>
          <a:stretch/>
        </p:blipFill>
        <p:spPr>
          <a:xfrm>
            <a:off x="786600" y="55080"/>
            <a:ext cx="753480" cy="637200"/>
          </a:xfrm>
          <a:prstGeom prst="rect">
            <a:avLst/>
          </a:prstGeom>
          <a:ln w="0">
            <a:noFill/>
          </a:ln>
        </p:spPr>
      </p:pic>
      <p:sp>
        <p:nvSpPr>
          <p:cNvPr id="11" name="Retângulo 9"/>
          <p:cNvSpPr/>
          <p:nvPr/>
        </p:nvSpPr>
        <p:spPr>
          <a:xfrm>
            <a:off x="0" y="6541200"/>
            <a:ext cx="12191760" cy="25164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" name="CaixaDeTexto 10"/>
          <p:cNvSpPr/>
          <p:nvPr/>
        </p:nvSpPr>
        <p:spPr>
          <a:xfrm>
            <a:off x="0" y="6521040"/>
            <a:ext cx="121917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1300" spc="-1" strike="noStrike">
                <a:solidFill>
                  <a:schemeClr val="lt1"/>
                </a:solidFill>
                <a:latin typeface="Calibri"/>
              </a:rPr>
              <a:t>Instituto de Telecomunicações | Bairro dos CTTs,  Km7 – Luanda/Angola | Tel.: 940747200 | E-mail: itel.geral@gmail.com | www.itel.gov.ao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Cliqu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para 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edita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r o 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título 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mestr</a:t>
            </a: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pt-B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6"/>
          <p:cNvSpPr/>
          <p:nvPr/>
        </p:nvSpPr>
        <p:spPr>
          <a:xfrm>
            <a:off x="0" y="152640"/>
            <a:ext cx="12191760" cy="431640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" name="Elipse 7"/>
          <p:cNvSpPr/>
          <p:nvPr/>
        </p:nvSpPr>
        <p:spPr>
          <a:xfrm>
            <a:off x="767520" y="-27360"/>
            <a:ext cx="791640" cy="791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1" name="Imagem 8" descr=""/>
          <p:cNvPicPr/>
          <p:nvPr/>
        </p:nvPicPr>
        <p:blipFill>
          <a:blip r:embed="rId2"/>
          <a:stretch/>
        </p:blipFill>
        <p:spPr>
          <a:xfrm>
            <a:off x="786600" y="55080"/>
            <a:ext cx="753480" cy="637200"/>
          </a:xfrm>
          <a:prstGeom prst="rect">
            <a:avLst/>
          </a:prstGeom>
          <a:ln w="0">
            <a:noFill/>
          </a:ln>
        </p:spPr>
      </p:pic>
      <p:sp>
        <p:nvSpPr>
          <p:cNvPr id="22" name="Retângulo 9"/>
          <p:cNvSpPr/>
          <p:nvPr/>
        </p:nvSpPr>
        <p:spPr>
          <a:xfrm>
            <a:off x="0" y="6541200"/>
            <a:ext cx="12191760" cy="25164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" name="CaixaDeTexto 10"/>
          <p:cNvSpPr/>
          <p:nvPr/>
        </p:nvSpPr>
        <p:spPr>
          <a:xfrm>
            <a:off x="0" y="6521040"/>
            <a:ext cx="121917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1300" spc="-1" strike="noStrike">
                <a:solidFill>
                  <a:schemeClr val="lt1"/>
                </a:solidFill>
                <a:latin typeface="Calibri"/>
              </a:rPr>
              <a:t>Instituto de Telecomunicações | Bairro dos CTTs,  Km7 – Luanda/Angola | Tel.: 940747200 | E-mail: itel.geral@gmail.com | www.itel.gov.ao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body"/>
          </p:nvPr>
        </p:nvSpPr>
        <p:spPr>
          <a:xfrm>
            <a:off x="6751440" y="2125080"/>
            <a:ext cx="2879640" cy="28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43960" y="600480"/>
            <a:ext cx="4438440" cy="59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title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6"/>
          <p:cNvSpPr/>
          <p:nvPr/>
        </p:nvSpPr>
        <p:spPr>
          <a:xfrm>
            <a:off x="0" y="152640"/>
            <a:ext cx="12191760" cy="431640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" name="Elipse 7"/>
          <p:cNvSpPr/>
          <p:nvPr/>
        </p:nvSpPr>
        <p:spPr>
          <a:xfrm>
            <a:off x="767520" y="-27360"/>
            <a:ext cx="791640" cy="7916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9" name="Imagem 8" descr=""/>
          <p:cNvPicPr/>
          <p:nvPr/>
        </p:nvPicPr>
        <p:blipFill>
          <a:blip r:embed="rId2"/>
          <a:stretch/>
        </p:blipFill>
        <p:spPr>
          <a:xfrm>
            <a:off x="786600" y="55080"/>
            <a:ext cx="753480" cy="637200"/>
          </a:xfrm>
          <a:prstGeom prst="rect">
            <a:avLst/>
          </a:prstGeom>
          <a:ln w="0">
            <a:noFill/>
          </a:ln>
        </p:spPr>
      </p:pic>
      <p:sp>
        <p:nvSpPr>
          <p:cNvPr id="30" name="Retângulo 9"/>
          <p:cNvSpPr/>
          <p:nvPr/>
        </p:nvSpPr>
        <p:spPr>
          <a:xfrm>
            <a:off x="0" y="6541200"/>
            <a:ext cx="12191760" cy="25164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" name="CaixaDeTexto 10"/>
          <p:cNvSpPr/>
          <p:nvPr/>
        </p:nvSpPr>
        <p:spPr>
          <a:xfrm>
            <a:off x="0" y="6521040"/>
            <a:ext cx="121917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1300" spc="-1" strike="noStrike">
                <a:solidFill>
                  <a:schemeClr val="lt1"/>
                </a:solidFill>
                <a:latin typeface="Calibri"/>
              </a:rPr>
              <a:t>Instituto de Telecomunicações | Bairro dos CTTs,  Km7 – Luanda/Angola | Tel.: 940747200 | E-mail: itel.geral@gmail.com | www.itel.gov.ao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Retângulo 7"/>
          <p:cNvSpPr/>
          <p:nvPr/>
        </p:nvSpPr>
        <p:spPr>
          <a:xfrm>
            <a:off x="4068000" y="625320"/>
            <a:ext cx="2033640" cy="147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" name="Retângulo 9"/>
          <p:cNvSpPr/>
          <p:nvPr/>
        </p:nvSpPr>
        <p:spPr>
          <a:xfrm>
            <a:off x="4068000" y="2097720"/>
            <a:ext cx="2033640" cy="147204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4" name="Retângulo 11"/>
          <p:cNvSpPr/>
          <p:nvPr/>
        </p:nvSpPr>
        <p:spPr>
          <a:xfrm>
            <a:off x="2034000" y="3570120"/>
            <a:ext cx="2033640" cy="147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5" name="Retângulo 13"/>
          <p:cNvSpPr/>
          <p:nvPr/>
        </p:nvSpPr>
        <p:spPr>
          <a:xfrm>
            <a:off x="8136000" y="3570120"/>
            <a:ext cx="2033640" cy="147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6" name="Retângulo 14"/>
          <p:cNvSpPr/>
          <p:nvPr/>
        </p:nvSpPr>
        <p:spPr>
          <a:xfrm>
            <a:off x="10170000" y="3570120"/>
            <a:ext cx="2033640" cy="147204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7" name="Retângulo 15"/>
          <p:cNvSpPr/>
          <p:nvPr/>
        </p:nvSpPr>
        <p:spPr>
          <a:xfrm>
            <a:off x="0" y="5042520"/>
            <a:ext cx="2033640" cy="147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8" name="Retângulo 17"/>
          <p:cNvSpPr/>
          <p:nvPr/>
        </p:nvSpPr>
        <p:spPr>
          <a:xfrm>
            <a:off x="4068000" y="5042520"/>
            <a:ext cx="2033640" cy="147204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9" name="Retângulo 18"/>
          <p:cNvSpPr/>
          <p:nvPr/>
        </p:nvSpPr>
        <p:spPr>
          <a:xfrm>
            <a:off x="6102000" y="5042520"/>
            <a:ext cx="2033640" cy="147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" name="Retângulo 20"/>
          <p:cNvSpPr/>
          <p:nvPr/>
        </p:nvSpPr>
        <p:spPr>
          <a:xfrm>
            <a:off x="10170000" y="5042520"/>
            <a:ext cx="2033640" cy="147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0" y="625320"/>
            <a:ext cx="4068360" cy="29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02360" y="625320"/>
            <a:ext cx="6089400" cy="29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068720" y="3570120"/>
            <a:ext cx="406692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-11880" y="3570120"/>
            <a:ext cx="203364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016000" y="5041800"/>
            <a:ext cx="203364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8118000" y="5041800"/>
            <a:ext cx="203364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068720" y="2097000"/>
            <a:ext cx="2033280" cy="147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chemeClr val="dk1"/>
                </a:solidFill>
                <a:latin typeface="Tw Cen MT"/>
              </a:rPr>
              <a:t>Clique para editar Texto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4068720" y="5041800"/>
            <a:ext cx="203328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chemeClr val="dk1"/>
                </a:solidFill>
                <a:latin typeface="Tw Cen MT"/>
              </a:rPr>
              <a:t>Clique para editar Texto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body"/>
          </p:nvPr>
        </p:nvSpPr>
        <p:spPr>
          <a:xfrm>
            <a:off x="10169640" y="3570120"/>
            <a:ext cx="202212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>
                <a:solidFill>
                  <a:schemeClr val="dk1"/>
                </a:solidFill>
                <a:latin typeface="Tw Cen MT"/>
              </a:rPr>
              <a:t>Clique para editar Texto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PT" sz="6000" spc="-1" strike="noStrike">
                <a:solidFill>
                  <a:schemeClr val="dk1"/>
                </a:solidFill>
                <a:latin typeface="Calibri Light"/>
              </a:rPr>
              <a:t>Clique </a:t>
            </a:r>
            <a:r>
              <a:rPr b="0" lang="pt-PT" sz="6000" spc="-1" strike="noStrike">
                <a:solidFill>
                  <a:schemeClr val="dk1"/>
                </a:solidFill>
                <a:latin typeface="Calibri Light"/>
              </a:rPr>
              <a:t>para </a:t>
            </a:r>
            <a:r>
              <a:rPr b="0" lang="pt-PT" sz="6000" spc="-1" strike="noStrike">
                <a:solidFill>
                  <a:schemeClr val="dk1"/>
                </a:solidFill>
                <a:latin typeface="Calibri Light"/>
              </a:rPr>
              <a:t>editar </a:t>
            </a:r>
            <a:r>
              <a:rPr b="0" lang="pt-PT" sz="6000" spc="-1" strike="noStrike">
                <a:solidFill>
                  <a:schemeClr val="dk1"/>
                </a:solidFill>
                <a:latin typeface="Calibri Light"/>
              </a:rPr>
              <a:t>o </a:t>
            </a:r>
            <a:r>
              <a:rPr b="0" lang="pt-PT" sz="6000" spc="-1" strike="noStrike">
                <a:solidFill>
                  <a:schemeClr val="dk1"/>
                </a:solidFill>
                <a:latin typeface="Calibri Light"/>
              </a:rPr>
              <a:t>estilo</a:t>
            </a:r>
            <a:endParaRPr b="0" lang="pt-B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720" y="3722400"/>
            <a:ext cx="6549840" cy="71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chemeClr val="accent1">
                    <a:lumMod val="75000"/>
                  </a:schemeClr>
                </a:solidFill>
                <a:latin typeface="Roboto"/>
                <a:ea typeface="SimSun"/>
              </a:rPr>
              <a:t>Grupo </a:t>
            </a:r>
            <a:r>
              <a:rPr b="1" lang="en-US" sz="4000" spc="-1" strike="noStrike">
                <a:solidFill>
                  <a:schemeClr val="accent1">
                    <a:lumMod val="75000"/>
                  </a:schemeClr>
                </a:solidFill>
                <a:latin typeface="Roboto"/>
                <a:ea typeface="SimSun"/>
              </a:rPr>
              <a:t>Blank.</a:t>
            </a:r>
            <a:endParaRPr b="0" lang="pt-BR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Caixa de Texto 2"/>
          <p:cNvSpPr/>
          <p:nvPr/>
        </p:nvSpPr>
        <p:spPr>
          <a:xfrm>
            <a:off x="101520" y="2892600"/>
            <a:ext cx="7902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4800" spc="-1" strike="noStrike">
                <a:solidFill>
                  <a:schemeClr val="accent1">
                    <a:lumMod val="75000"/>
                  </a:schemeClr>
                </a:solidFill>
                <a:latin typeface="Roboto"/>
                <a:ea typeface="SimSun"/>
              </a:rPr>
              <a:t>Indústria Farmacêutica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Caixa de Texto 3"/>
          <p:cNvSpPr/>
          <p:nvPr/>
        </p:nvSpPr>
        <p:spPr>
          <a:xfrm>
            <a:off x="576720" y="4358160"/>
            <a:ext cx="60955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3200" spc="-1" strike="noStrike">
                <a:solidFill>
                  <a:srgbClr val="2e75b6"/>
                </a:solidFill>
                <a:latin typeface="Roboto"/>
                <a:ea typeface="SimSun"/>
              </a:rPr>
              <a:t>3ª Fase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Caixa de Texto 10"/>
          <p:cNvSpPr/>
          <p:nvPr/>
        </p:nvSpPr>
        <p:spPr>
          <a:xfrm>
            <a:off x="474840" y="5140800"/>
            <a:ext cx="5079600" cy="13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457200"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e75b6"/>
                </a:solidFill>
                <a:latin typeface="Roboto"/>
                <a:ea typeface="SimSun"/>
              </a:rPr>
              <a:t>Integrante</a:t>
            </a:r>
            <a:r>
              <a:rPr b="0" lang="pt-PT" sz="1600" spc="-1" strike="noStrike">
                <a:solidFill>
                  <a:srgbClr val="2e75b6"/>
                </a:solidFill>
                <a:latin typeface="Roboto"/>
                <a:ea typeface="SimSun"/>
              </a:rPr>
              <a:t>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e75b6"/>
                </a:solidFill>
                <a:latin typeface="Roboto"/>
                <a:ea typeface="SimSun"/>
              </a:rPr>
              <a:t> 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2e75b6"/>
                </a:solidFill>
                <a:latin typeface="Roboto"/>
                <a:ea typeface="SimSun"/>
              </a:rPr>
              <a:t>1. Abner Lourenço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pt-PT" sz="1600" spc="-1" strike="noStrike">
                <a:solidFill>
                  <a:srgbClr val="2e75b6"/>
                </a:solidFill>
                <a:latin typeface="Roboto"/>
                <a:ea typeface="SimSun"/>
              </a:rPr>
              <a:t>7</a:t>
            </a:r>
            <a:r>
              <a:rPr b="0" lang="en-US" sz="1600" spc="-1" strike="noStrike">
                <a:solidFill>
                  <a:srgbClr val="2e75b6"/>
                </a:solidFill>
                <a:latin typeface="Roboto"/>
                <a:ea typeface="SimSun"/>
              </a:rPr>
              <a:t>. Crismélio Cristóvão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pt-PT" sz="1600" spc="-1" strike="noStrike">
                <a:solidFill>
                  <a:srgbClr val="2e75b6"/>
                </a:solidFill>
                <a:latin typeface="Roboto"/>
                <a:ea typeface="SimSun"/>
              </a:rPr>
              <a:t>9</a:t>
            </a:r>
            <a:r>
              <a:rPr b="0" lang="en-US" sz="1600" spc="-1" strike="noStrike">
                <a:solidFill>
                  <a:srgbClr val="2e75b6"/>
                </a:solidFill>
                <a:latin typeface="Roboto"/>
                <a:ea typeface="SimSun"/>
              </a:rPr>
              <a:t>. Domingos Cabombo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 de Texto 5"/>
          <p:cNvSpPr/>
          <p:nvPr/>
        </p:nvSpPr>
        <p:spPr>
          <a:xfrm>
            <a:off x="680760" y="1164600"/>
            <a:ext cx="10828440" cy="45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funcionarios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pNome, uNome, email, municipio, bairro);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telefoneFuncionarios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idFuncionario, numeroTelefone);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clientes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pNome, uNome, municipio, bairro);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telefoneClientes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(id, idCliente, numeroTelefone);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fornecedores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pNome, uNome, municipio, bairro);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telefoneFornecedores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idFornecedor, numeroTelefone);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categorias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nome, descricao);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produtos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nome, descricao, idCategoria, preco);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estoques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idProduto, quantidade, quantidadeVendida);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entradas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idProduto, idFornecedor, quantidade, data);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saidas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idProduto, quantidade, data) 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vendas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idFuncionario, idCliente, investimento, valorTotal, troco, data) 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vendaProduto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(id, idvenda, idProduto, quantidade, precoUnitario);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Entidade Relacionamemnto (MER)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ixa de Texto 1"/>
          <p:cNvSpPr/>
          <p:nvPr/>
        </p:nvSpPr>
        <p:spPr>
          <a:xfrm>
            <a:off x="3042360" y="133920"/>
            <a:ext cx="67960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Diagrama Entidade Relacionamemnto (DER)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ge1" descr=""/>
          <p:cNvPicPr/>
          <p:nvPr/>
        </p:nvPicPr>
        <p:blipFill>
          <a:blip r:embed="rId1"/>
          <a:stretch/>
        </p:blipFill>
        <p:spPr>
          <a:xfrm>
            <a:off x="1876320" y="744120"/>
            <a:ext cx="7813800" cy="55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Tabela 4"/>
          <p:cNvGraphicFramePr/>
          <p:nvPr/>
        </p:nvGraphicFramePr>
        <p:xfrm>
          <a:off x="853560" y="2194560"/>
          <a:ext cx="10484640" cy="2471040"/>
        </p:xfrm>
        <a:graphic>
          <a:graphicData uri="http://schemas.openxmlformats.org/drawingml/2006/table">
            <a:tbl>
              <a:tblPr/>
              <a:tblGrid>
                <a:gridCol w="2621160"/>
                <a:gridCol w="2621160"/>
                <a:gridCol w="2621160"/>
                <a:gridCol w="262116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Primeiro 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Último 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Município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Bairro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Keith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Tavares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Luanda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Sambizanga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Josemar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Costa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Benguela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Catumbela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Natália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Mendes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Huambo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Benfica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Elias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Silva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Lubango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Tchioco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Tatiana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Duarte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Malanje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Cangandala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pt-BR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Clientes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Times New Roman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Telefone dos Clientes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" name="Tabela 1"/>
          <p:cNvGraphicFramePr/>
          <p:nvPr/>
        </p:nvGraphicFramePr>
        <p:xfrm>
          <a:off x="853560" y="2353320"/>
          <a:ext cx="10484640" cy="2471040"/>
        </p:xfrm>
        <a:graphic>
          <a:graphicData uri="http://schemas.openxmlformats.org/drawingml/2006/table">
            <a:tbl>
              <a:tblPr/>
              <a:tblGrid>
                <a:gridCol w="5242320"/>
                <a:gridCol w="524232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Cliente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Número de Telefone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931234567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932345678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933456789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934567890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935678901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Fornecedores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Tabela 1"/>
          <p:cNvGraphicFramePr/>
          <p:nvPr/>
        </p:nvGraphicFramePr>
        <p:xfrm>
          <a:off x="853560" y="2353320"/>
          <a:ext cx="10484640" cy="2471040"/>
        </p:xfrm>
        <a:graphic>
          <a:graphicData uri="http://schemas.openxmlformats.org/drawingml/2006/table">
            <a:tbl>
              <a:tblPr/>
              <a:tblGrid>
                <a:gridCol w="2621160"/>
                <a:gridCol w="2621160"/>
                <a:gridCol w="2621160"/>
                <a:gridCol w="262116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Primeiro 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Último 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Município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Bairro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André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Monteiro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Luanda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Talatona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Márcia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Fernandes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Benguela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Baía Farta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Carlos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Mendes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Huambo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São João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Silva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Lubango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Nossa Senhora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Miguel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Xavier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Malanje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Vila Matilde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Telefone dos Fornecedores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Tabela 1"/>
          <p:cNvGraphicFramePr/>
          <p:nvPr/>
        </p:nvGraphicFramePr>
        <p:xfrm>
          <a:off x="853560" y="2435760"/>
          <a:ext cx="10484640" cy="2471040"/>
        </p:xfrm>
        <a:graphic>
          <a:graphicData uri="http://schemas.openxmlformats.org/drawingml/2006/table">
            <a:tbl>
              <a:tblPr/>
              <a:tblGrid>
                <a:gridCol w="5242320"/>
                <a:gridCol w="524232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Fornecedor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Número de Telefone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941234567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942345678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943456789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944567890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945678901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Funcionários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3" name="Tabela 1"/>
          <p:cNvGraphicFramePr/>
          <p:nvPr/>
        </p:nvGraphicFramePr>
        <p:xfrm>
          <a:off x="853920" y="2353320"/>
          <a:ext cx="10483560" cy="2471040"/>
        </p:xfrm>
        <a:graphic>
          <a:graphicData uri="http://schemas.openxmlformats.org/drawingml/2006/table">
            <a:tbl>
              <a:tblPr/>
              <a:tblGrid>
                <a:gridCol w="2096640"/>
                <a:gridCol w="2096640"/>
                <a:gridCol w="2096640"/>
                <a:gridCol w="2096640"/>
                <a:gridCol w="209664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Primeiro 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Último 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Email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Município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Bairro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Abner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Lourenço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abner@email.com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Luanda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Ingombota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Jarede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Fernandes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jarede@email.com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Benguela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Lobito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Crismélio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Cristôvão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crismelio@email.com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Huambo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São João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Domingos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Cabombo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domingos@email.com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Lubango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Nossa Senhora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Igor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Semedo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igor@email.com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Malanje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Vila Matilde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Telefone dos Funcionários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6" name="Tabela 1"/>
          <p:cNvGraphicFramePr/>
          <p:nvPr/>
        </p:nvGraphicFramePr>
        <p:xfrm>
          <a:off x="853560" y="2674800"/>
          <a:ext cx="10484640" cy="2471040"/>
        </p:xfrm>
        <a:graphic>
          <a:graphicData uri="http://schemas.openxmlformats.org/drawingml/2006/table">
            <a:tbl>
              <a:tblPr/>
              <a:tblGrid>
                <a:gridCol w="5242320"/>
                <a:gridCol w="524232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Funcionário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Número de Telefone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923456789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924567890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925678901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926789012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927890123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Categorias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9" name="Tabela 1"/>
          <p:cNvGraphicFramePr/>
          <p:nvPr/>
        </p:nvGraphicFramePr>
        <p:xfrm>
          <a:off x="853560" y="2674800"/>
          <a:ext cx="10484640" cy="2471040"/>
        </p:xfrm>
        <a:graphic>
          <a:graphicData uri="http://schemas.openxmlformats.org/drawingml/2006/table">
            <a:tbl>
              <a:tblPr/>
              <a:tblGrid>
                <a:gridCol w="5242320"/>
                <a:gridCol w="524232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Descrição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Analgésicos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Medicamentos para alívio da dor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Antibióticos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Medicamentos para tratar infecções bacterianas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Antialérgicos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Medicamentos para alergias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606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Vitaminas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Suplementos vitamínicos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Antitérmicos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Medicamentos para febre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Produtos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2" name="Tabela 1"/>
          <p:cNvGraphicFramePr/>
          <p:nvPr/>
        </p:nvGraphicFramePr>
        <p:xfrm>
          <a:off x="793800" y="2237760"/>
          <a:ext cx="10484640" cy="3294000"/>
        </p:xfrm>
        <a:graphic>
          <a:graphicData uri="http://schemas.openxmlformats.org/drawingml/2006/table">
            <a:tbl>
              <a:tblPr/>
              <a:tblGrid>
                <a:gridCol w="2621160"/>
                <a:gridCol w="2621160"/>
                <a:gridCol w="2621160"/>
                <a:gridCol w="262116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Descrição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Categoria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Preço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Paracetamol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Alívio de dores e febre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1200.00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Amoxicilina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Antibiótico de amplo espectro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Loratadina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Alívio de sintomas alérgicos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1800.00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Vitamina 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Suplemento para imunidade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2200.00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Ibuprofeno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Redução de febre e inflamação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aixa de Texto 2"/>
          <p:cNvSpPr/>
          <p:nvPr/>
        </p:nvSpPr>
        <p:spPr>
          <a:xfrm>
            <a:off x="2739960" y="92160"/>
            <a:ext cx="6095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PT" sz="2800" spc="-1" strike="noStrike">
                <a:solidFill>
                  <a:schemeClr val="lt1"/>
                </a:solidFill>
                <a:latin typeface="Roboto"/>
                <a:ea typeface="SimSun"/>
              </a:rPr>
              <a:t>Introdução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aixa de Texto 3"/>
          <p:cNvSpPr/>
          <p:nvPr/>
        </p:nvSpPr>
        <p:spPr>
          <a:xfrm>
            <a:off x="806400" y="1242720"/>
            <a:ext cx="9763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presente relatório da disciplina de TLP abordará sobre um problema com a gestão de uma farmácia e seus produtos, identificação das suas identidades e resolução do mesmo problema com os devidos MER, DER e MR.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Estoques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5" name="Tabela 1"/>
          <p:cNvGraphicFramePr/>
          <p:nvPr/>
        </p:nvGraphicFramePr>
        <p:xfrm>
          <a:off x="853560" y="2674800"/>
          <a:ext cx="10484640" cy="2471040"/>
        </p:xfrm>
        <a:graphic>
          <a:graphicData uri="http://schemas.openxmlformats.org/drawingml/2006/table">
            <a:tbl>
              <a:tblPr/>
              <a:tblGrid>
                <a:gridCol w="3494880"/>
                <a:gridCol w="3494880"/>
                <a:gridCol w="349488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Produto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Quantidade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Quantidade Vendida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Entradas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8" name="Tabela 1"/>
          <p:cNvGraphicFramePr/>
          <p:nvPr/>
        </p:nvGraphicFramePr>
        <p:xfrm>
          <a:off x="853560" y="2674800"/>
          <a:ext cx="10484640" cy="2471040"/>
        </p:xfrm>
        <a:graphic>
          <a:graphicData uri="http://schemas.openxmlformats.org/drawingml/2006/table">
            <a:tbl>
              <a:tblPr/>
              <a:tblGrid>
                <a:gridCol w="2621160"/>
                <a:gridCol w="2621160"/>
                <a:gridCol w="2621160"/>
                <a:gridCol w="262116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Produto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Fornecedor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Quantidade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Saídas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Tabela 2"/>
          <p:cNvGraphicFramePr/>
          <p:nvPr/>
        </p:nvGraphicFramePr>
        <p:xfrm>
          <a:off x="853560" y="2674800"/>
          <a:ext cx="10484640" cy="2471040"/>
        </p:xfrm>
        <a:graphic>
          <a:graphicData uri="http://schemas.openxmlformats.org/drawingml/2006/table">
            <a:tbl>
              <a:tblPr/>
              <a:tblGrid>
                <a:gridCol w="3494880"/>
                <a:gridCol w="3494880"/>
                <a:gridCol w="349488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Produto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Quantidade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Vendas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4" name="Tabela 1"/>
          <p:cNvGraphicFramePr/>
          <p:nvPr/>
        </p:nvGraphicFramePr>
        <p:xfrm>
          <a:off x="853560" y="2674800"/>
          <a:ext cx="10484640" cy="2471040"/>
        </p:xfrm>
        <a:graphic>
          <a:graphicData uri="http://schemas.openxmlformats.org/drawingml/2006/table">
            <a:tbl>
              <a:tblPr/>
              <a:tblGrid>
                <a:gridCol w="1747440"/>
                <a:gridCol w="1747440"/>
                <a:gridCol w="1747440"/>
                <a:gridCol w="1747440"/>
                <a:gridCol w="1747440"/>
                <a:gridCol w="174744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Funcionário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Cliente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Investimento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Valor Total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Troco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5000.00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7000.00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6800.00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8000.00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7500.00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6000.00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5900.00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4000.00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NOW()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Modelo Relacional (MR)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ixa de Texto 5"/>
          <p:cNvSpPr/>
          <p:nvPr/>
        </p:nvSpPr>
        <p:spPr>
          <a:xfrm>
            <a:off x="734040" y="1212480"/>
            <a:ext cx="507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676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Venda Produto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ela 9"/>
          <p:cNvGraphicFramePr/>
          <p:nvPr/>
        </p:nvGraphicFramePr>
        <p:xfrm>
          <a:off x="1031760" y="2257560"/>
          <a:ext cx="5024520" cy="2471040"/>
        </p:xfrm>
        <a:graphic>
          <a:graphicData uri="http://schemas.openxmlformats.org/drawingml/2006/table">
            <a:tbl>
              <a:tblPr/>
              <a:tblGrid>
                <a:gridCol w="2502360"/>
                <a:gridCol w="252216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Venda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ID Produto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Tabela 10"/>
          <p:cNvGraphicFramePr/>
          <p:nvPr/>
        </p:nvGraphicFramePr>
        <p:xfrm>
          <a:off x="5814000" y="2260080"/>
          <a:ext cx="5023800" cy="2471040"/>
        </p:xfrm>
        <a:graphic>
          <a:graphicData uri="http://schemas.openxmlformats.org/drawingml/2006/table">
            <a:tbl>
              <a:tblPr/>
              <a:tblGrid>
                <a:gridCol w="2101680"/>
                <a:gridCol w="2922120"/>
              </a:tblGrid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Quantidade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Preço Unitário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1200.00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1800.00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2200.00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pt-BR" sz="1800" spc="-1" strike="noStrike">
                          <a:solidFill>
                            <a:schemeClr val="dk1"/>
                          </a:solidFill>
                          <a:latin typeface="Times New Roman"/>
                          <a:ea typeface="SimSun"/>
                        </a:rPr>
                        <a:t>1500.00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aixa de Texto 5"/>
          <p:cNvSpPr/>
          <p:nvPr/>
        </p:nvSpPr>
        <p:spPr>
          <a:xfrm>
            <a:off x="680760" y="1164600"/>
            <a:ext cx="10828440" cy="35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1ª Forma Normal (1FN) - Sem grupos repetitivos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1FN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exige que cada coluna armazene apenas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valores atômicos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e que não existam grupos repetitivos.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Como as tabelas atendem à 1FN?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Cada campo armazena apenas um único valor por linha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Telefones de funcionários, clientes e fornecedores foram colocados em tabelas separadas (`telefoneFuncionarios`, `telefoneClientes` e `telefoneFornecedores`), em vez de permitir múltiplos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números numa única célula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A tabela `vendaProduto` foi criada para evitar listas de produtos dentro da `vendas`.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Normalização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 de Texto 5"/>
          <p:cNvSpPr/>
          <p:nvPr/>
        </p:nvSpPr>
        <p:spPr>
          <a:xfrm>
            <a:off x="680760" y="1164600"/>
            <a:ext cx="10828440" cy="47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2ª Forma Normal (2FN) - Sem dependências parciais da chave primária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2FN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exige que todas as colunas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não-chave dependam completamente da chave primária.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Como as tabelas atendem à 2FN?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`telefoneFuncionarios`, `telefoneClientes` e `telefoneFornecedores` possuem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chaves estrangeiras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(`idFuncionario`, `idCliente`, `idFornecedor`), garantindo que os telefones pertencem exatamente a um registro principal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`vendaProduto` relaciona `vendas` e `produtos`, evitando que os produtos fiquem diretamente na tabela `vendas`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`estoques`, `entradas` e `saidas` têm relação direta com `produtos` e armazenam apenas dados necessários, evitando informações duplicadas.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Nenhuma tabela contém colunas que só fazem sentido para parte da chave primária.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Normalização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ixa de Texto 5"/>
          <p:cNvSpPr/>
          <p:nvPr/>
        </p:nvSpPr>
        <p:spPr>
          <a:xfrm>
            <a:off x="680760" y="1164600"/>
            <a:ext cx="1082844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3ª Forma Normal (3FN) - Sem dependências transitivas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3FN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elimina dependências transitivas, ou seja, 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uma coluna não pode depender de outra coluna que não seja a chave primária.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Como as tabelas atendem à 3FN?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`produtos` faz referência a `categorias` por meio do `idCategoria`. Assim, se precisar mudar o nome ou descrição de uma categoria, basta editar um único local, sem precisar repetir esse dado em cada produto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`vendas` guarda apenas `idFuncionario` e `idCliente`, sem armazenar os nomes diretamente (que já existem nas tabelas `funcionarios` e `clientes`)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- `estoques`, `entradas` e `saidas` relacionam apenas `idProduto`, sem armazenar nome ou preço, pois esses dados já estão em `produtos`.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Normalização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 de Texto 5"/>
          <p:cNvSpPr/>
          <p:nvPr/>
        </p:nvSpPr>
        <p:spPr>
          <a:xfrm>
            <a:off x="680760" y="808200"/>
            <a:ext cx="10828440" cy="12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Esta consulta retorna a quantidade total do produto "Paracetamol" vendido pelo funcionário "Abner Lourenço", que foi fornecido pelo fornecedor  "André Monteiro", no dia 10 de Março de 2025. O resultado inclui o nome do funcionário, o nome do fornecedor, o nome do produto, a quantidade total vendida e a data da venda.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Consultas Avançadas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5" descr="code1"/>
          <p:cNvPicPr/>
          <p:nvPr/>
        </p:nvPicPr>
        <p:blipFill>
          <a:blip r:embed="rId1"/>
          <a:stretch/>
        </p:blipFill>
        <p:spPr>
          <a:xfrm>
            <a:off x="3401640" y="2230200"/>
            <a:ext cx="3832560" cy="40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aixa de Texto 5"/>
          <p:cNvSpPr/>
          <p:nvPr/>
        </p:nvSpPr>
        <p:spPr>
          <a:xfrm>
            <a:off x="680760" y="1164600"/>
            <a:ext cx="10828440" cy="8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Essa consulta retorna a quantidade total de produtos vendidos por cada funcionário dentro do período entre 10 de março de 2025 e 15 de março de 2025.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Consultas Avançadas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7" descr="code"/>
          <p:cNvPicPr/>
          <p:nvPr/>
        </p:nvPicPr>
        <p:blipFill>
          <a:blip r:embed="rId1"/>
          <a:stretch/>
        </p:blipFill>
        <p:spPr>
          <a:xfrm>
            <a:off x="2967840" y="1973520"/>
            <a:ext cx="5390280" cy="43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aixa de Texto 2"/>
          <p:cNvSpPr/>
          <p:nvPr/>
        </p:nvSpPr>
        <p:spPr>
          <a:xfrm>
            <a:off x="2739960" y="92160"/>
            <a:ext cx="6095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PT" sz="2800" spc="-1" strike="noStrike">
                <a:solidFill>
                  <a:schemeClr val="lt1"/>
                </a:solidFill>
                <a:latin typeface="Roboto"/>
                <a:ea typeface="SimSun"/>
              </a:rPr>
              <a:t>Objectivos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aixa de Texto 3"/>
          <p:cNvSpPr/>
          <p:nvPr/>
        </p:nvSpPr>
        <p:spPr>
          <a:xfrm>
            <a:off x="806400" y="1242720"/>
            <a:ext cx="9763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presente projecto tem como objectivo facilitar a gestão da farmácia com a criação de um sistema que automatizará diversas funções que eram realizadas manualmente.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aixa de Texto 5"/>
          <p:cNvSpPr/>
          <p:nvPr/>
        </p:nvSpPr>
        <p:spPr>
          <a:xfrm>
            <a:off x="680760" y="1164600"/>
            <a:ext cx="10828440" cy="8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Essa consulta identifica o funcionário que mais vendeu Ibuprofeno à cliente Tatiana no mês de Março de 2025.Ela mostra o primeiro nome do funcionario, soma a quantidade vendida e ordena os resultados em ordem decrescente, retornando apenas o funcionário com o maior total de vendas.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Consultas Avançadas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m 8" descr="code2"/>
          <p:cNvPicPr/>
          <p:nvPr/>
        </p:nvPicPr>
        <p:blipFill>
          <a:blip r:embed="rId1"/>
          <a:stretch/>
        </p:blipFill>
        <p:spPr>
          <a:xfrm>
            <a:off x="3042360" y="2308320"/>
            <a:ext cx="4298040" cy="39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aixa de Texto 5"/>
          <p:cNvSpPr/>
          <p:nvPr/>
        </p:nvSpPr>
        <p:spPr>
          <a:xfrm>
            <a:off x="680760" y="1164600"/>
            <a:ext cx="1082844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Esta consulta SQL identifica os três produtos mais vendidos e os clientes que mais compraram esses produtos, ordenando os resultados por produto e pela quantidade comprada.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Consultas Avançadas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9" descr="code3"/>
          <p:cNvPicPr/>
          <p:nvPr/>
        </p:nvPicPr>
        <p:blipFill>
          <a:blip r:embed="rId1"/>
          <a:stretch/>
        </p:blipFill>
        <p:spPr>
          <a:xfrm>
            <a:off x="3042360" y="1905480"/>
            <a:ext cx="4852800" cy="443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aixa de Texto 5"/>
          <p:cNvSpPr/>
          <p:nvPr/>
        </p:nvSpPr>
        <p:spPr>
          <a:xfrm>
            <a:off x="680760" y="1164600"/>
            <a:ext cx="1082844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Esta consulta identifica a venda de maior valor realizada pelo funcionário Crismélio para a cliente Natália.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Consultas Avançadas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10" descr="code4"/>
          <p:cNvPicPr/>
          <p:nvPr/>
        </p:nvPicPr>
        <p:blipFill>
          <a:blip r:embed="rId1"/>
          <a:stretch/>
        </p:blipFill>
        <p:spPr>
          <a:xfrm>
            <a:off x="3366720" y="1797840"/>
            <a:ext cx="4644720" cy="45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aixa de Texto 5"/>
          <p:cNvSpPr/>
          <p:nvPr/>
        </p:nvSpPr>
        <p:spPr>
          <a:xfrm>
            <a:off x="680760" y="1164600"/>
            <a:ext cx="1082844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Esta consulta identifica o funcionário com o maior faturamento total em vendas.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Consultas Avançadas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11" descr="code5"/>
          <p:cNvPicPr/>
          <p:nvPr/>
        </p:nvPicPr>
        <p:blipFill>
          <a:blip r:embed="rId1"/>
          <a:stretch/>
        </p:blipFill>
        <p:spPr>
          <a:xfrm>
            <a:off x="3042000" y="1918800"/>
            <a:ext cx="5390280" cy="378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aixa de Texto 5"/>
          <p:cNvSpPr/>
          <p:nvPr/>
        </p:nvSpPr>
        <p:spPr>
          <a:xfrm>
            <a:off x="680760" y="1164600"/>
            <a:ext cx="1082844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Depois de tudo já abordado podemos verificar que a solução proposta é viável e, portanto, a sua aplicação será de grande valia para resolução do caso apresentado,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 de Texto 6"/>
          <p:cNvSpPr/>
          <p:nvPr/>
        </p:nvSpPr>
        <p:spPr>
          <a:xfrm>
            <a:off x="3042360" y="133920"/>
            <a:ext cx="6796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Conclusão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ixa de Texto 2"/>
          <p:cNvSpPr/>
          <p:nvPr/>
        </p:nvSpPr>
        <p:spPr>
          <a:xfrm>
            <a:off x="2739960" y="92160"/>
            <a:ext cx="6095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PT" sz="2800" spc="-1" strike="noStrike">
                <a:solidFill>
                  <a:schemeClr val="lt1"/>
                </a:solidFill>
                <a:latin typeface="Roboto"/>
                <a:ea typeface="SimSun"/>
              </a:rPr>
              <a:t>Estudo de caso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aixa de Texto 3"/>
          <p:cNvSpPr/>
          <p:nvPr/>
        </p:nvSpPr>
        <p:spPr>
          <a:xfrm>
            <a:off x="905400" y="890280"/>
            <a:ext cx="976392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Algures na cidade de Luanda, muncípio de Viana, certa farmâcia tem enfrentado problemas relacionados à realização das suas atividades diárias, portanto decide implementar um sistema de informação que permita a gestão dos seus clientes, produtos e estoques, vendas efetuadas pelos clientes, bem como o controle e rastreamento de fornecedores e funcionários. Em relação à esses mesmos funcionários, deve-se saber o nome, o nº de telefone, o email e o endereço dos mesmos. Quanto aos produtos, o sistema deve armazenar informações como o nome, o preço e a sua respectiva categoria. Relativamente aos clientes, deve-se saber o nome, o nº de telefone e o endereço e dos fornecedores, os mesmos dados. Acerca dos estoques, serão armazenados dados como quantidade e quantidade vendida. Realizam-se entradas e saídas no estoque. Das entradas e saídas, deve-se saber a quantidade e a data. Além de tudo já mencionado, o sistema deve armazenar cada venda realizada, esta tem quantidade, valor total, investimento, troco e data. É importante pontuar que uma venda pode ter vários produtos e um mesmo produto pode constar em várias vendas. Um cliente pode fazer várias vendas, mas uma venda só é associada à um cliente. Um funcionário pode registrar várias vendas, porém uma venda só pode ser registrada por um funcionário. Os produtos estão relacionados com o estoque. Um produto pode estar em várias entradas e em várias saídas. E, por fim, um fornecedor pode fornecer produtos para várias entradas, contudo uma entrada só pode ter um fornecedor.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aixa de Texto 2"/>
          <p:cNvSpPr/>
          <p:nvPr/>
        </p:nvSpPr>
        <p:spPr>
          <a:xfrm>
            <a:off x="2739960" y="92160"/>
            <a:ext cx="6095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PT" sz="2800" spc="-1" strike="noStrike">
                <a:solidFill>
                  <a:schemeClr val="lt1"/>
                </a:solidFill>
                <a:latin typeface="Roboto"/>
                <a:ea typeface="SimSun"/>
              </a:rPr>
              <a:t>Estudo de caso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aixa de Texto 3"/>
          <p:cNvSpPr/>
          <p:nvPr/>
        </p:nvSpPr>
        <p:spPr>
          <a:xfrm>
            <a:off x="806400" y="1242720"/>
            <a:ext cx="976392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Uma farmácia pretende implementar um sistema de informação que permita a gestão dos seus clientes, medicamentos e produtos. Na farmácia, trabalham farmacêuticos cadastrados e é importante saber o NIF de cada profissional, o nome, telefone e o horário de trabalho. Quanto aos medicamentos, o sistema deve armazenar informações como o nome, quantidade em estoque, preço e validade. Os medicamentos devem ser organizados em Categoria(analgésicos, antibióticos, etc.). Em relação aos clientes, o sistema deve armazenar o nome, telefone e endereço dos mesmos. Além de tudo já mencionado, quanto a venda o sistema deve incluir a data e a quantidade e contabilizar cada venda realizada associando-a a um cliente e a um farmacêutico. A venda pode incluir vários medicamentos. Já quanto aos fornecedores, o sistema registra o nome do laboratório permitindo rastrear e saber de onde os medicamentos são providos, o nome do fornecedor, telefone, endereço e a data do fornecimento.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É preciso pontuar que um fornecedor pode disponibilizar vários medicamentos, mas cada medicamento deve possuir apenas um fornecedor e uma categoria. Os farmacêuticos podem realizar diversas vendas para diversos clientes, mas cada venda deve estar associada apenas a um cliente e a um funcionário.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tângulo 1"/>
          <p:cNvSpPr/>
          <p:nvPr/>
        </p:nvSpPr>
        <p:spPr>
          <a:xfrm>
            <a:off x="0" y="-5040"/>
            <a:ext cx="12191040" cy="6861960"/>
          </a:xfrm>
          <a:prstGeom prst="rect">
            <a:avLst/>
          </a:prstGeom>
          <a:solidFill>
            <a:srgbClr val="1268a5"/>
          </a:solidFill>
          <a:ln>
            <a:solidFill>
              <a:srgbClr val="2e75b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6" name="Caixa de Texto 4"/>
          <p:cNvSpPr/>
          <p:nvPr/>
        </p:nvSpPr>
        <p:spPr>
          <a:xfrm>
            <a:off x="2070000" y="3005280"/>
            <a:ext cx="805068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</a:pPr>
            <a:r>
              <a:rPr b="1" lang="en-US" sz="4400" spc="-1" strike="noStrike">
                <a:solidFill>
                  <a:schemeClr val="lt1"/>
                </a:solidFill>
                <a:latin typeface="Roboto"/>
                <a:ea typeface="SimSun"/>
              </a:rPr>
              <a:t>Levantamento de Requisitos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aixa de Texto 3"/>
          <p:cNvSpPr/>
          <p:nvPr/>
        </p:nvSpPr>
        <p:spPr>
          <a:xfrm>
            <a:off x="3533040" y="133920"/>
            <a:ext cx="512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Requisitos Funcionais (RF)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aixa de Texto 9"/>
          <p:cNvSpPr/>
          <p:nvPr/>
        </p:nvSpPr>
        <p:spPr>
          <a:xfrm>
            <a:off x="579240" y="1256040"/>
            <a:ext cx="1140552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667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RF01: Registro dos Farmacêuticos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aplicação deve conter uma função que permita cadastrar- se, atualizar, consultar ou apagar os dados dos farmacêuticos, incluindo NIF (número da identidade fiscal), nome, telefone e horário de trabalho.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RF02: Registro dos medicamentos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aplicação deve conter uma função que permita cadastrar- se, atualizar, consultar ou apagar os medicamentos. Deve armazenar no banco de dados informações importantes sobre cada medicamento, como o nome, a quantidade disponível, o preço de venda, a validade atual.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RF03: Organização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Um ou vários medicamentos poderão ser associados a qualquer categoria existente e o sistema deve permitir o cadastramento e gestão das suas categorias.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RF04: Registro dos Clientes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aplicação deve conter uma função que permita cadastrar- se, atualizar, consultar ou apagar os clientes do sistema. Deve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armazenar no banco de dados informações como nome e endereço.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ixa de Texto 2"/>
          <p:cNvSpPr/>
          <p:nvPr/>
        </p:nvSpPr>
        <p:spPr>
          <a:xfrm>
            <a:off x="542160" y="1100520"/>
            <a:ext cx="111078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6676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RF06: Vendas de medicamentos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Cada venda pode conter vários medicamentos e se espera que o sistema relacione esses medicamentos com cada compra.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RF07: Registro dos Fornecedores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aplicação deve conter uma função que permita cadastrar- se, atualizar, consultar ou apagar os fornecedores ou outras empresas com as quais trabalhes enquanto fontes de matérias-primas. Deve armazenar no banco de dados informações sobre cada um enquanto fornecedor como o nome do laboratório produtor.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RF08: Relatórios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26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Quantidade de medicamento na arrecadação.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26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Vendas feitas até o momento por cliente farmacêutico ou período.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2667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Medicamentos cujo período de validade expira em breve.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RF09: Controle de Estoque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aplicação deve conter uma função que permita controlar o inventario de cada medicamento, indicando de auto modo quando um medicamento está prestes a terminar</a:t>
            </a:r>
            <a:r>
              <a:rPr b="0" lang="pt-PT" sz="1800" spc="-1" strike="noStrike">
                <a:solidFill>
                  <a:schemeClr val="dk1"/>
                </a:solidFill>
                <a:latin typeface="Roboto"/>
                <a:ea typeface="SimSu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aixa de Texto 5"/>
          <p:cNvSpPr/>
          <p:nvPr/>
        </p:nvSpPr>
        <p:spPr>
          <a:xfrm>
            <a:off x="3533040" y="133920"/>
            <a:ext cx="512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Requisitos Funcionais (RF)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aixa de Texto 4"/>
          <p:cNvSpPr/>
          <p:nvPr/>
        </p:nvSpPr>
        <p:spPr>
          <a:xfrm>
            <a:off x="511200" y="1128960"/>
            <a:ext cx="11293920" cy="56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RNF01: Segurança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sistema deve garantir que os dados sensíveis dos clientes, farmacêuticos e fornecedores sejam protegidos, com acesso restrito baseado em permissões de usuário.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RNF02: Usabilidade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 interface do sistema deve ser amigável e intuitiva, facilitando a navegação e o uso por farmacêuticos e outros funcionários.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RNF03: Escalabilidade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sistema deve ser capaz de suportar o crescimento do número de medicamentos, fornecedores, clientes e vendas sem degradação de desempenho.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RNF04: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As operações no sistema, como cadastro, consulta e geração de relatórios, devem ser rápidas e eficientes, mesmo com grande volume de dados.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 de Texto 5"/>
          <p:cNvSpPr/>
          <p:nvPr/>
        </p:nvSpPr>
        <p:spPr>
          <a:xfrm>
            <a:off x="3533040" y="133920"/>
            <a:ext cx="512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Requisitos Não Funcionais (RNF)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aixa de Texto 5"/>
          <p:cNvSpPr/>
          <p:nvPr/>
        </p:nvSpPr>
        <p:spPr>
          <a:xfrm>
            <a:off x="680760" y="1164600"/>
            <a:ext cx="10828440" cy="45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RNF05: Backup e Recuperação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sistema deve realizar backups regulares dos dados e ter uma solução de recuperação em caso de falhas ou perda de dados.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RNF06: Compatibilidade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sistema deve ser acessível em múltiplas plataformas, como desktop e dispositivos móveis, garantindo flexibilidade no uso.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RNF07: Auditoria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Roboto"/>
                <a:ea typeface="SimSun"/>
              </a:rPr>
              <a:t>O sistema deve registrar todas as transações e operações feitas, permitindo a rastreabilidade de todas as alterações e vendas realizadas.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26676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aixa de Texto 6"/>
          <p:cNvSpPr/>
          <p:nvPr/>
        </p:nvSpPr>
        <p:spPr>
          <a:xfrm>
            <a:off x="3533040" y="133920"/>
            <a:ext cx="512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6760">
              <a:lnSpc>
                <a:spcPct val="100000"/>
              </a:lnSpc>
              <a:tabLst>
                <a:tab algn="l" pos="0"/>
              </a:tabLst>
            </a:pPr>
            <a:r>
              <a:rPr b="1" lang="pt-PT" sz="2400" spc="-1" strike="noStrike">
                <a:solidFill>
                  <a:schemeClr val="lt1"/>
                </a:solidFill>
                <a:latin typeface="Roboto"/>
                <a:ea typeface="SimSun"/>
              </a:rPr>
              <a:t>Requisitos Não Funcionais (RNF)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delo de apresentaçã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Application>LibreOffice/24.2.7.2$Linux_X86_64 LibreOffice_project/420$Build-2</Application>
  <AppVersion>15.0000</AppVersion>
  <Words>12798</Words>
  <Paragraphs>769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2020-07-29T14:11:00Z</dcterms:created>
  <dc:creator>N´GOLA DIGITAL</dc:creator>
  <dc:description/>
  <dc:language>en-US</dc:language>
  <cp:lastModifiedBy/>
  <dcterms:modified xsi:type="dcterms:W3CDTF">2025-03-17T22:08:53Z</dcterms:modified>
  <cp:revision>140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47539FACAB994A3BB12819F6ABABE523_13</vt:lpwstr>
  </property>
  <property fmtid="{D5CDD505-2E9C-101B-9397-08002B2CF9AE}" pid="3" name="KSOProductBuildVer">
    <vt:lpwstr>2070-12.2.0.20326</vt:lpwstr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35</vt:i4>
  </property>
</Properties>
</file>