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  <p:sldMasterId id="2147483652" r:id="rId4"/>
    <p:sldMasterId id="2147483656" r:id="rId5"/>
  </p:sldMasterIdLst>
  <p:notesMasterIdLst>
    <p:notesMasterId r:id="rId7"/>
  </p:notesMasterIdLst>
  <p:sldIdLst>
    <p:sldId id="256" r:id="rId6"/>
    <p:sldId id="303" r:id="rId8"/>
    <p:sldId id="322" r:id="rId9"/>
    <p:sldId id="324" r:id="rId10"/>
    <p:sldId id="316" r:id="rId11"/>
    <p:sldId id="295" r:id="rId12"/>
    <p:sldId id="313" r:id="rId13"/>
    <p:sldId id="314" r:id="rId14"/>
    <p:sldId id="315" r:id="rId15"/>
    <p:sldId id="325" r:id="rId16"/>
    <p:sldId id="326" r:id="rId17"/>
    <p:sldId id="327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32" r:id="rId30"/>
    <p:sldId id="351" r:id="rId31"/>
    <p:sldId id="352" r:id="rId32"/>
    <p:sldId id="350" r:id="rId33"/>
    <p:sldId id="333" r:id="rId34"/>
    <p:sldId id="334" r:id="rId35"/>
    <p:sldId id="335" r:id="rId36"/>
    <p:sldId id="336" r:id="rId37"/>
    <p:sldId id="337" r:id="rId38"/>
    <p:sldId id="338" r:id="rId39"/>
    <p:sldId id="273" r:id="rId4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268A5"/>
    <a:srgbClr val="2E75B6"/>
    <a:srgbClr val="016E96"/>
    <a:srgbClr val="154983"/>
    <a:srgbClr val="C90060"/>
    <a:srgbClr val="00825D"/>
    <a:srgbClr val="CDAA5A"/>
    <a:srgbClr val="1B7DA1"/>
    <a:srgbClr val="FFC000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5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96C490-976A-4D70-8449-A791FFA13E99}" type="datetimeFigureOut">
              <a:rPr lang="en-US" smtClean="0"/>
            </a:fld>
            <a:endParaRPr lang="en-U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  <a:endParaRPr lang="pt-BR" smtClean="0"/>
          </a:p>
          <a:p>
            <a:pPr lvl="1"/>
            <a:r>
              <a:rPr lang="pt-BR" smtClean="0"/>
              <a:t>Segundo nível</a:t>
            </a:r>
            <a:endParaRPr lang="pt-BR" smtClean="0"/>
          </a:p>
          <a:p>
            <a:pPr lvl="2"/>
            <a:r>
              <a:rPr lang="pt-BR" smtClean="0"/>
              <a:t>Terceiro nível</a:t>
            </a:r>
            <a:endParaRPr lang="pt-BR" smtClean="0"/>
          </a:p>
          <a:p>
            <a:pPr lvl="3"/>
            <a:r>
              <a:rPr lang="pt-BR" smtClean="0"/>
              <a:t>Quarto nível</a:t>
            </a:r>
            <a:endParaRPr lang="pt-BR" smtClean="0"/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094B09-B1A2-4570-BA61-CDD849C71620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094B09-B1A2-4570-BA61-CDD849C71620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A26D123-B4BC-450B-A356-D99A5C256905}" type="datetimeFigureOut">
              <a:rPr lang="pt-BR" smtClean="0"/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A70075A-1FB1-42DB-8CEC-E7CD30BD19AB}" type="slidenum">
              <a:rPr lang="pt-BR" smtClean="0"/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spaço Reservado para Imagem 13"/>
          <p:cNvSpPr>
            <a:spLocks noGrp="1"/>
          </p:cNvSpPr>
          <p:nvPr>
            <p:ph type="pic" sz="quarter" idx="11"/>
          </p:nvPr>
        </p:nvSpPr>
        <p:spPr>
          <a:xfrm>
            <a:off x="6751500" y="2124971"/>
            <a:ext cx="2880000" cy="2880000"/>
          </a:xfrm>
          <a:custGeom>
            <a:avLst/>
            <a:gdLst>
              <a:gd name="connsiteX0" fmla="*/ 1440000 w 2880000"/>
              <a:gd name="connsiteY0" fmla="*/ 0 h 2880000"/>
              <a:gd name="connsiteX1" fmla="*/ 2880000 w 2880000"/>
              <a:gd name="connsiteY1" fmla="*/ 1440000 h 2880000"/>
              <a:gd name="connsiteX2" fmla="*/ 1440000 w 2880000"/>
              <a:gd name="connsiteY2" fmla="*/ 2880000 h 2880000"/>
              <a:gd name="connsiteX3" fmla="*/ 0 w 2880000"/>
              <a:gd name="connsiteY3" fmla="*/ 1440000 h 2880000"/>
              <a:gd name="connsiteX4" fmla="*/ 1440000 w 2880000"/>
              <a:gd name="connsiteY4" fmla="*/ 0 h 288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80000" h="2880000">
                <a:moveTo>
                  <a:pt x="1440000" y="0"/>
                </a:moveTo>
                <a:cubicBezTo>
                  <a:pt x="2235290" y="0"/>
                  <a:pt x="2880000" y="644710"/>
                  <a:pt x="2880000" y="1440000"/>
                </a:cubicBezTo>
                <a:cubicBezTo>
                  <a:pt x="2880000" y="2235290"/>
                  <a:pt x="2235290" y="2880000"/>
                  <a:pt x="1440000" y="2880000"/>
                </a:cubicBezTo>
                <a:cubicBezTo>
                  <a:pt x="644710" y="2880000"/>
                  <a:pt x="0" y="2235290"/>
                  <a:pt x="0" y="1440000"/>
                </a:cubicBezTo>
                <a:cubicBezTo>
                  <a:pt x="0" y="644710"/>
                  <a:pt x="644710" y="0"/>
                  <a:pt x="144000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pt-BR"/>
          </a:p>
        </p:txBody>
      </p:sp>
      <p:sp>
        <p:nvSpPr>
          <p:cNvPr id="11" name="Espaço Reservado para Imagem 10"/>
          <p:cNvSpPr>
            <a:spLocks noGrp="1"/>
          </p:cNvSpPr>
          <p:nvPr>
            <p:ph type="pic" sz="quarter" idx="10"/>
          </p:nvPr>
        </p:nvSpPr>
        <p:spPr>
          <a:xfrm>
            <a:off x="7743825" y="600626"/>
            <a:ext cx="4438650" cy="5928690"/>
          </a:xfrm>
          <a:custGeom>
            <a:avLst/>
            <a:gdLst>
              <a:gd name="connsiteX0" fmla="*/ 4438650 w 4438650"/>
              <a:gd name="connsiteY0" fmla="*/ 0 h 5928690"/>
              <a:gd name="connsiteX1" fmla="*/ 4438650 w 4438650"/>
              <a:gd name="connsiteY1" fmla="*/ 5909851 h 5928690"/>
              <a:gd name="connsiteX2" fmla="*/ 0 w 4438650"/>
              <a:gd name="connsiteY2" fmla="*/ 5928690 h 5928690"/>
              <a:gd name="connsiteX3" fmla="*/ 273512 w 4438650"/>
              <a:gd name="connsiteY3" fmla="*/ 4705954 h 5928690"/>
              <a:gd name="connsiteX4" fmla="*/ 289179 w 4438650"/>
              <a:gd name="connsiteY4" fmla="*/ 4706745 h 5928690"/>
              <a:gd name="connsiteX5" fmla="*/ 2031579 w 4438650"/>
              <a:gd name="connsiteY5" fmla="*/ 2964345 h 5928690"/>
              <a:gd name="connsiteX6" fmla="*/ 1119710 w 4438650"/>
              <a:gd name="connsiteY6" fmla="*/ 1432243 h 5928690"/>
              <a:gd name="connsiteX7" fmla="*/ 1016881 w 4438650"/>
              <a:gd name="connsiteY7" fmla="*/ 1382708 h 5928690"/>
              <a:gd name="connsiteX8" fmla="*/ 1323975 w 4438650"/>
              <a:gd name="connsiteY8" fmla="*/ 9841 h 59286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38650" h="5928690">
                <a:moveTo>
                  <a:pt x="4438650" y="0"/>
                </a:moveTo>
                <a:lnTo>
                  <a:pt x="4438650" y="5909851"/>
                </a:lnTo>
                <a:lnTo>
                  <a:pt x="0" y="5928690"/>
                </a:lnTo>
                <a:lnTo>
                  <a:pt x="273512" y="4705954"/>
                </a:lnTo>
                <a:lnTo>
                  <a:pt x="289179" y="4706745"/>
                </a:lnTo>
                <a:cubicBezTo>
                  <a:pt x="1251480" y="4706745"/>
                  <a:pt x="2031579" y="3926646"/>
                  <a:pt x="2031579" y="2964345"/>
                </a:cubicBezTo>
                <a:cubicBezTo>
                  <a:pt x="2031579" y="2302763"/>
                  <a:pt x="1662860" y="1727300"/>
                  <a:pt x="1119710" y="1432243"/>
                </a:cubicBezTo>
                <a:lnTo>
                  <a:pt x="1016881" y="1382708"/>
                </a:lnTo>
                <a:lnTo>
                  <a:pt x="1323975" y="9841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4068000" y="625435"/>
            <a:ext cx="2034000" cy="1472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 9"/>
          <p:cNvSpPr/>
          <p:nvPr userDrawn="1"/>
        </p:nvSpPr>
        <p:spPr>
          <a:xfrm>
            <a:off x="4068000" y="2097835"/>
            <a:ext cx="2034000" cy="1472400"/>
          </a:xfrm>
          <a:prstGeom prst="rect">
            <a:avLst/>
          </a:prstGeom>
          <a:solidFill>
            <a:srgbClr val="154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Retângulo 11"/>
          <p:cNvSpPr/>
          <p:nvPr userDrawn="1"/>
        </p:nvSpPr>
        <p:spPr>
          <a:xfrm>
            <a:off x="2034000" y="3570235"/>
            <a:ext cx="2034000" cy="1472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 13"/>
          <p:cNvSpPr/>
          <p:nvPr userDrawn="1"/>
        </p:nvSpPr>
        <p:spPr>
          <a:xfrm>
            <a:off x="8136000" y="3570235"/>
            <a:ext cx="2034000" cy="1472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 14"/>
          <p:cNvSpPr/>
          <p:nvPr userDrawn="1"/>
        </p:nvSpPr>
        <p:spPr>
          <a:xfrm>
            <a:off x="10170000" y="3570235"/>
            <a:ext cx="2034000" cy="1472400"/>
          </a:xfrm>
          <a:prstGeom prst="rect">
            <a:avLst/>
          </a:prstGeom>
          <a:solidFill>
            <a:srgbClr val="154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/>
          <p:cNvSpPr/>
          <p:nvPr userDrawn="1"/>
        </p:nvSpPr>
        <p:spPr>
          <a:xfrm>
            <a:off x="0" y="5042635"/>
            <a:ext cx="2034000" cy="1472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 userDrawn="1"/>
        </p:nvSpPr>
        <p:spPr>
          <a:xfrm>
            <a:off x="4068000" y="5042635"/>
            <a:ext cx="2034000" cy="1472400"/>
          </a:xfrm>
          <a:prstGeom prst="rect">
            <a:avLst/>
          </a:prstGeom>
          <a:solidFill>
            <a:srgbClr val="1549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/>
          <p:cNvSpPr/>
          <p:nvPr userDrawn="1"/>
        </p:nvSpPr>
        <p:spPr>
          <a:xfrm>
            <a:off x="6102000" y="5042635"/>
            <a:ext cx="2034000" cy="1472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Retângulo 20"/>
          <p:cNvSpPr/>
          <p:nvPr userDrawn="1"/>
        </p:nvSpPr>
        <p:spPr>
          <a:xfrm>
            <a:off x="10170000" y="5042635"/>
            <a:ext cx="2034000" cy="14724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Espaço Reservado para Imagem 22"/>
          <p:cNvSpPr>
            <a:spLocks noGrp="1"/>
          </p:cNvSpPr>
          <p:nvPr>
            <p:ph type="pic" sz="quarter" idx="10"/>
          </p:nvPr>
        </p:nvSpPr>
        <p:spPr>
          <a:xfrm>
            <a:off x="0" y="625475"/>
            <a:ext cx="4068763" cy="2944813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w Cen MT" panose="020B0602020104020603" pitchFamily="34" charset="0"/>
              </a:defRPr>
            </a:lvl1pPr>
          </a:lstStyle>
          <a:p>
            <a:endParaRPr lang="pt-BR" dirty="0"/>
          </a:p>
        </p:txBody>
      </p:sp>
      <p:sp>
        <p:nvSpPr>
          <p:cNvPr id="25" name="Espaço Reservado para Imagem 24"/>
          <p:cNvSpPr>
            <a:spLocks noGrp="1"/>
          </p:cNvSpPr>
          <p:nvPr>
            <p:ph type="pic" sz="quarter" idx="11"/>
          </p:nvPr>
        </p:nvSpPr>
        <p:spPr>
          <a:xfrm>
            <a:off x="6102350" y="625475"/>
            <a:ext cx="6089650" cy="2944813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w Cen MT" panose="020B0602020104020603" pitchFamily="34" charset="0"/>
              </a:defRPr>
            </a:lvl1pPr>
          </a:lstStyle>
          <a:p>
            <a:endParaRPr lang="pt-BR"/>
          </a:p>
        </p:txBody>
      </p:sp>
      <p:sp>
        <p:nvSpPr>
          <p:cNvPr id="27" name="Espaço Reservado para Imagem 26"/>
          <p:cNvSpPr>
            <a:spLocks noGrp="1"/>
          </p:cNvSpPr>
          <p:nvPr>
            <p:ph type="pic" sz="quarter" idx="12"/>
          </p:nvPr>
        </p:nvSpPr>
        <p:spPr>
          <a:xfrm>
            <a:off x="4068763" y="3570288"/>
            <a:ext cx="4067175" cy="147161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w Cen MT" panose="020B0602020104020603" pitchFamily="34" charset="0"/>
              </a:defRPr>
            </a:lvl1pPr>
          </a:lstStyle>
          <a:p>
            <a:endParaRPr lang="pt-BR"/>
          </a:p>
        </p:txBody>
      </p:sp>
      <p:sp>
        <p:nvSpPr>
          <p:cNvPr id="28" name="Espaço Reservado para Imagem 26"/>
          <p:cNvSpPr>
            <a:spLocks noGrp="1"/>
          </p:cNvSpPr>
          <p:nvPr>
            <p:ph type="pic" sz="quarter" idx="13"/>
          </p:nvPr>
        </p:nvSpPr>
        <p:spPr>
          <a:xfrm>
            <a:off x="-11999" y="3570288"/>
            <a:ext cx="2034000" cy="147161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w Cen MT" panose="020B0602020104020603" pitchFamily="34" charset="0"/>
              </a:defRPr>
            </a:lvl1pPr>
          </a:lstStyle>
          <a:p>
            <a:endParaRPr lang="pt-BR"/>
          </a:p>
        </p:txBody>
      </p:sp>
      <p:sp>
        <p:nvSpPr>
          <p:cNvPr id="29" name="Espaço Reservado para Imagem 26"/>
          <p:cNvSpPr>
            <a:spLocks noGrp="1"/>
          </p:cNvSpPr>
          <p:nvPr>
            <p:ph type="pic" sz="quarter" idx="14"/>
          </p:nvPr>
        </p:nvSpPr>
        <p:spPr>
          <a:xfrm>
            <a:off x="2016001" y="5041900"/>
            <a:ext cx="2034000" cy="147161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w Cen MT" panose="020B0602020104020603" pitchFamily="34" charset="0"/>
              </a:defRPr>
            </a:lvl1pPr>
          </a:lstStyle>
          <a:p>
            <a:endParaRPr lang="pt-BR"/>
          </a:p>
        </p:txBody>
      </p:sp>
      <p:sp>
        <p:nvSpPr>
          <p:cNvPr id="30" name="Espaço Reservado para Imagem 26"/>
          <p:cNvSpPr>
            <a:spLocks noGrp="1"/>
          </p:cNvSpPr>
          <p:nvPr>
            <p:ph type="pic" sz="quarter" idx="15"/>
          </p:nvPr>
        </p:nvSpPr>
        <p:spPr>
          <a:xfrm>
            <a:off x="8118001" y="5041900"/>
            <a:ext cx="2034000" cy="1471612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Tw Cen MT" panose="020B0602020104020603" pitchFamily="34" charset="0"/>
              </a:defRPr>
            </a:lvl1pPr>
          </a:lstStyle>
          <a:p>
            <a:endParaRPr lang="pt-BR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sz="quarter" idx="16" hasCustomPrompt="1"/>
          </p:nvPr>
        </p:nvSpPr>
        <p:spPr>
          <a:xfrm>
            <a:off x="4068763" y="2097088"/>
            <a:ext cx="2033587" cy="1473200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pt-PT" dirty="0"/>
              <a:t>Clique para editar Texto</a:t>
            </a:r>
            <a:endParaRPr lang="pt-PT" dirty="0"/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18" hasCustomPrompt="1"/>
          </p:nvPr>
        </p:nvSpPr>
        <p:spPr>
          <a:xfrm>
            <a:off x="4068763" y="5041900"/>
            <a:ext cx="2033587" cy="1471613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w Cen MT" panose="020B0602020104020603" pitchFamily="34" charset="0"/>
              </a:defRPr>
            </a:lvl1pPr>
            <a:lvl2pPr>
              <a:defRPr>
                <a:latin typeface="Tw Cen MT" panose="020B0602020104020603" pitchFamily="34" charset="0"/>
              </a:defRPr>
            </a:lvl2pPr>
            <a:lvl3pPr>
              <a:defRPr>
                <a:latin typeface="Tw Cen MT" panose="020B0602020104020603" pitchFamily="34" charset="0"/>
              </a:defRPr>
            </a:lvl3pPr>
            <a:lvl4pPr>
              <a:defRPr>
                <a:latin typeface="Tw Cen MT" panose="020B0602020104020603" pitchFamily="34" charset="0"/>
              </a:defRPr>
            </a:lvl4pPr>
            <a:lvl5pPr>
              <a:defRPr>
                <a:latin typeface="Tw Cen MT" panose="020B0602020104020603" pitchFamily="34" charset="0"/>
              </a:defRPr>
            </a:lvl5pPr>
          </a:lstStyle>
          <a:p>
            <a:pPr lvl="0"/>
            <a:r>
              <a:rPr lang="pt-PT" dirty="0"/>
              <a:t>Clique para editar Texto</a:t>
            </a:r>
            <a:endParaRPr lang="pt-PT" dirty="0"/>
          </a:p>
        </p:txBody>
      </p:sp>
      <p:sp>
        <p:nvSpPr>
          <p:cNvPr id="7" name="Marcador de Posição do Texto 6"/>
          <p:cNvSpPr>
            <a:spLocks noGrp="1"/>
          </p:cNvSpPr>
          <p:nvPr>
            <p:ph type="body" sz="quarter" idx="19" hasCustomPrompt="1"/>
          </p:nvPr>
        </p:nvSpPr>
        <p:spPr>
          <a:xfrm>
            <a:off x="10169525" y="3570288"/>
            <a:ext cx="2022475" cy="1471612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Tw Cen MT" panose="020B0602020104020603" pitchFamily="34" charset="0"/>
              </a:defRPr>
            </a:lvl1pPr>
          </a:lstStyle>
          <a:p>
            <a:pPr lvl="0"/>
            <a:r>
              <a:rPr lang="pt-PT" dirty="0"/>
              <a:t>Clique para editar Texto</a:t>
            </a:r>
            <a:endParaRPr lang="pt-PT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  <a:endParaRPr lang="pt-PT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4EA2779-F559-48D7-8C3A-0C039C711BAB}" type="datetimeFigureOut">
              <a:rPr lang="pt-PT" smtClean="0"/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A64C8E2-F631-4103-B9E8-E45ACBAD50F0}" type="slidenum">
              <a:rPr lang="pt-PT" smtClean="0"/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5" Type="http://schemas.openxmlformats.org/officeDocument/2006/relationships/theme" Target="../theme/theme3.xml"/><Relationship Id="rId4" Type="http://schemas.openxmlformats.org/officeDocument/2006/relationships/image" Target="../media/image3.png"/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 userDrawn="1"/>
        </p:nvSpPr>
        <p:spPr>
          <a:xfrm>
            <a:off x="0" y="244771"/>
            <a:ext cx="12192000" cy="738909"/>
          </a:xfrm>
          <a:prstGeom prst="rect">
            <a:avLst/>
          </a:prstGeom>
          <a:solidFill>
            <a:srgbClr val="1167A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 userDrawn="1"/>
        </p:nvSpPr>
        <p:spPr>
          <a:xfrm>
            <a:off x="5491018" y="9243"/>
            <a:ext cx="1209964" cy="12099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28" t="9105" r="5161" b="14821"/>
          <a:stretch>
            <a:fillRect/>
          </a:stretch>
        </p:blipFill>
        <p:spPr>
          <a:xfrm>
            <a:off x="5553449" y="235375"/>
            <a:ext cx="1085102" cy="757701"/>
          </a:xfrm>
          <a:prstGeom prst="rect">
            <a:avLst/>
          </a:prstGeom>
        </p:spPr>
      </p:pic>
      <p:grpSp>
        <p:nvGrpSpPr>
          <p:cNvPr id="15" name="Grupo 14"/>
          <p:cNvGrpSpPr/>
          <p:nvPr userDrawn="1"/>
        </p:nvGrpSpPr>
        <p:grpSpPr>
          <a:xfrm>
            <a:off x="0" y="6520988"/>
            <a:ext cx="12192000" cy="292388"/>
            <a:chOff x="0" y="6520988"/>
            <a:chExt cx="12192000" cy="292388"/>
          </a:xfrm>
        </p:grpSpPr>
        <p:sp>
          <p:nvSpPr>
            <p:cNvPr id="13" name="Retângulo 12"/>
            <p:cNvSpPr/>
            <p:nvPr userDrawn="1"/>
          </p:nvSpPr>
          <p:spPr>
            <a:xfrm>
              <a:off x="0" y="6526383"/>
              <a:ext cx="12192000" cy="281599"/>
            </a:xfrm>
            <a:prstGeom prst="rect">
              <a:avLst/>
            </a:prstGeom>
            <a:solidFill>
              <a:srgbClr val="1167A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/>
            <p:cNvSpPr txBox="1"/>
            <p:nvPr userDrawn="1"/>
          </p:nvSpPr>
          <p:spPr>
            <a:xfrm>
              <a:off x="0" y="6520988"/>
              <a:ext cx="12192000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300" b="1" dirty="0">
                  <a:solidFill>
                    <a:schemeClr val="bg1"/>
                  </a:solidFill>
                </a:rPr>
                <a:t>Instituto de Telecomunicações | Bairro dos </a:t>
              </a:r>
              <a:r>
                <a:rPr lang="pt-BR" sz="1300" b="1" dirty="0" err="1">
                  <a:solidFill>
                    <a:schemeClr val="bg1"/>
                  </a:solidFill>
                </a:rPr>
                <a:t>CTTs</a:t>
              </a:r>
              <a:r>
                <a:rPr lang="pt-BR" sz="1300" b="1" dirty="0">
                  <a:solidFill>
                    <a:schemeClr val="bg1"/>
                  </a:solidFill>
                </a:rPr>
                <a:t>,</a:t>
              </a:r>
              <a:r>
                <a:rPr lang="pt-BR" sz="1300" b="1" baseline="0" dirty="0">
                  <a:solidFill>
                    <a:schemeClr val="bg1"/>
                  </a:solidFill>
                </a:rPr>
                <a:t>  Km7 – Luanda/Angola | Tel.: 940747200 | E-mail: itel.geral@gmail.com | www.itel.gov.ao</a:t>
              </a:r>
              <a:endParaRPr lang="pt-BR" sz="1300" b="1" dirty="0">
                <a:solidFill>
                  <a:schemeClr val="bg1"/>
                </a:solidFill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 userDrawn="1"/>
        </p:nvSpPr>
        <p:spPr>
          <a:xfrm>
            <a:off x="0" y="152636"/>
            <a:ext cx="12192000" cy="432048"/>
          </a:xfrm>
          <a:prstGeom prst="rect">
            <a:avLst/>
          </a:prstGeom>
          <a:solidFill>
            <a:srgbClr val="1268A5"/>
          </a:solidFill>
          <a:ln>
            <a:solidFill>
              <a:srgbClr val="1369A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/>
          <p:cNvSpPr/>
          <p:nvPr userDrawn="1"/>
        </p:nvSpPr>
        <p:spPr>
          <a:xfrm>
            <a:off x="767408" y="-27384"/>
            <a:ext cx="792088" cy="79208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455" y="55211"/>
            <a:ext cx="753993" cy="637485"/>
          </a:xfrm>
          <a:prstGeom prst="rect">
            <a:avLst/>
          </a:prstGeom>
        </p:spPr>
      </p:pic>
      <p:sp>
        <p:nvSpPr>
          <p:cNvPr id="10" name="Retângulo 9"/>
          <p:cNvSpPr/>
          <p:nvPr userDrawn="1"/>
        </p:nvSpPr>
        <p:spPr>
          <a:xfrm>
            <a:off x="0" y="6541182"/>
            <a:ext cx="12192000" cy="252000"/>
          </a:xfrm>
          <a:prstGeom prst="rect">
            <a:avLst/>
          </a:prstGeom>
          <a:solidFill>
            <a:srgbClr val="1268A5"/>
          </a:solidFill>
          <a:ln>
            <a:solidFill>
              <a:srgbClr val="1268A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1" name="CaixaDeTexto 10"/>
          <p:cNvSpPr txBox="1"/>
          <p:nvPr userDrawn="1"/>
        </p:nvSpPr>
        <p:spPr>
          <a:xfrm>
            <a:off x="0" y="6520988"/>
            <a:ext cx="121920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300" b="1" dirty="0">
                <a:solidFill>
                  <a:schemeClr val="bg1"/>
                </a:solidFill>
              </a:rPr>
              <a:t>Instituto de Telecomunicações | Bairro dos </a:t>
            </a:r>
            <a:r>
              <a:rPr lang="pt-BR" sz="1300" b="1" dirty="0" err="1">
                <a:solidFill>
                  <a:schemeClr val="bg1"/>
                </a:solidFill>
              </a:rPr>
              <a:t>CTTs</a:t>
            </a:r>
            <a:r>
              <a:rPr lang="pt-BR" sz="1300" b="1" dirty="0">
                <a:solidFill>
                  <a:schemeClr val="bg1"/>
                </a:solidFill>
              </a:rPr>
              <a:t>,</a:t>
            </a:r>
            <a:r>
              <a:rPr lang="pt-BR" sz="1300" b="1" baseline="0" dirty="0">
                <a:solidFill>
                  <a:schemeClr val="bg1"/>
                </a:solidFill>
              </a:rPr>
              <a:t>  Km7 – Luanda/Angola | Tel.: 940747200 | E-mail: itel.geral@gmail.com | www.itel.gov.ao</a:t>
            </a:r>
            <a:endParaRPr lang="pt-BR" sz="1300" b="1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idx="4294967295"/>
          </p:nvPr>
        </p:nvSpPr>
        <p:spPr>
          <a:xfrm>
            <a:off x="576580" y="3722370"/>
            <a:ext cx="6550025" cy="711835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4000" b="1">
                <a:solidFill>
                  <a:schemeClr val="accent1">
                    <a:lumMod val="75000"/>
                  </a:schemeClr>
                </a:solidFill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Grupo Blank.</a:t>
            </a:r>
            <a:endParaRPr lang="en-US" altLang="zh-CN" sz="4000" b="1" dirty="0">
              <a:solidFill>
                <a:schemeClr val="accent1">
                  <a:lumMod val="75000"/>
                </a:schemeClr>
              </a:solidFill>
              <a:latin typeface="Roboto" charset="0"/>
              <a:ea typeface="SimSun" panose="02010600030101010101" pitchFamily="2" charset="-122"/>
              <a:cs typeface="Roboto" charset="0"/>
              <a:sym typeface="+mn-ea"/>
            </a:endParaRPr>
          </a:p>
        </p:txBody>
      </p:sp>
      <p:sp>
        <p:nvSpPr>
          <p:cNvPr id="3" name="Caixa de Texto 2"/>
          <p:cNvSpPr txBox="1"/>
          <p:nvPr/>
        </p:nvSpPr>
        <p:spPr>
          <a:xfrm>
            <a:off x="101600" y="2892425"/>
            <a:ext cx="790257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4800" b="1">
                <a:solidFill>
                  <a:schemeClr val="accent1">
                    <a:lumMod val="75000"/>
                  </a:schemeClr>
                </a:solidFill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Indústria Farmacêutica</a:t>
            </a:r>
            <a:endParaRPr lang="pt-PT" altLang="en-US" sz="4800" b="1">
              <a:solidFill>
                <a:schemeClr val="accent1">
                  <a:lumMod val="75000"/>
                </a:schemeClr>
              </a:solidFill>
              <a:latin typeface="Roboto" charset="0"/>
              <a:ea typeface="SimSun" panose="02010600030101010101" pitchFamily="2" charset="-122"/>
              <a:cs typeface="Roboto" charset="0"/>
              <a:sym typeface="+mn-ea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576580" y="4358005"/>
            <a:ext cx="609600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3200" b="1">
                <a:solidFill>
                  <a:srgbClr val="2E75B6"/>
                </a:solidFill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3ª Fase</a:t>
            </a:r>
            <a:endParaRPr lang="pt-PT" altLang="en-US" sz="3200" b="1">
              <a:solidFill>
                <a:srgbClr val="2E75B6"/>
              </a:solidFill>
              <a:latin typeface="Roboto" charset="0"/>
              <a:ea typeface="SimSun" panose="02010600030101010101" pitchFamily="2" charset="-122"/>
              <a:cs typeface="Roboto" charset="0"/>
              <a:sym typeface="+mn-ea"/>
            </a:endParaRPr>
          </a:p>
        </p:txBody>
      </p:sp>
      <p:sp>
        <p:nvSpPr>
          <p:cNvPr id="11" name="Caixa de Texto 10"/>
          <p:cNvSpPr txBox="1"/>
          <p:nvPr/>
        </p:nvSpPr>
        <p:spPr>
          <a:xfrm>
            <a:off x="474980" y="5140960"/>
            <a:ext cx="5080000" cy="1322070"/>
          </a:xfrm>
          <a:prstGeom prst="rect">
            <a:avLst/>
          </a:prstGeom>
        </p:spPr>
        <p:txBody>
          <a:bodyPr>
            <a:spAutoFit/>
          </a:bodyPr>
          <a:p>
            <a:pPr marL="457200" lvl="1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2E75B6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Integrante</a:t>
            </a:r>
            <a:r>
              <a:rPr lang="pt-PT" altLang="en-US" sz="1600">
                <a:solidFill>
                  <a:srgbClr val="2E75B6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s</a:t>
            </a:r>
            <a:endParaRPr lang="en-US" altLang="zh-CN" sz="1600">
              <a:solidFill>
                <a:srgbClr val="2E75B6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2E75B6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 </a:t>
            </a:r>
            <a:endParaRPr lang="en-US" altLang="zh-CN" sz="1600">
              <a:solidFill>
                <a:srgbClr val="2E75B6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2E75B6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1. Abner Lourenço</a:t>
            </a:r>
            <a:endParaRPr lang="en-US" altLang="zh-CN" sz="1600">
              <a:solidFill>
                <a:srgbClr val="2E75B6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1600">
                <a:solidFill>
                  <a:srgbClr val="2E75B6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7</a:t>
            </a:r>
            <a:r>
              <a:rPr lang="en-US" altLang="zh-CN" sz="1600">
                <a:solidFill>
                  <a:srgbClr val="2E75B6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. Crismélio Cristóvão</a:t>
            </a:r>
            <a:endParaRPr lang="en-US" altLang="zh-CN" sz="1600">
              <a:solidFill>
                <a:srgbClr val="2E75B6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1600">
                <a:solidFill>
                  <a:srgbClr val="2E75B6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9</a:t>
            </a:r>
            <a:r>
              <a:rPr lang="en-US" altLang="zh-CN" sz="1600">
                <a:solidFill>
                  <a:srgbClr val="2E75B6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. Domingos Cabombo</a:t>
            </a:r>
            <a:endParaRPr lang="en-US" altLang="zh-CN" sz="1600">
              <a:solidFill>
                <a:srgbClr val="2E75B6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11" grpId="0"/>
      <p:bldP spid="11" grpId="1"/>
      <p:bldP spid="11" grpId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680720" y="1164590"/>
            <a:ext cx="10828655" cy="452882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funcionarios 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(id, pNome, uNome, email, municipio, bairro);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telefoneFuncionarios 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(id, idFuncionario, numeroTelefone);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clientes 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(id, pNome, uNome, municipio, bairro);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telefoneClientes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(id, idCliente, numeroTelefone);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fornecedores 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(id, pNome, uNome, municipio, bairro); 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telefoneFornecedores 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(id, idFornecedor, numeroTelefone);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categorias 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(id, nome, descricao);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produtos 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(id, nome, descricao, idCategoria, preco);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estoques 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(id, idProduto, quantidade, quantidadeVendida);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entradas 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(id, idProduto, idFornecedor, quantidade, data);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said</a:t>
            </a: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as 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(id, idProduto, quantidade, data) ;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vendas 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(id, idFuncionario, idCliente, investimento, valorTotal, troco, data) ;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vendaProduto 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(id, idvenda, idProduto, quantidade, precoUnitario);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Modelo Entidade Relacionamemnto (MER)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 de Texto 1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Diagrama Entidade Relacionamemnto (DER)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pic>
        <p:nvPicPr>
          <p:cNvPr id="4" name="Image1"/>
          <p:cNvPicPr>
            <a:picLocks noChangeAspect="1" noChangeArrowheads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76425" y="744220"/>
            <a:ext cx="7814310" cy="55632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Modelo Relacional (MR)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graphicFrame>
        <p:nvGraphicFramePr>
          <p:cNvPr id="5" name="Tabela 4"/>
          <p:cNvGraphicFramePr/>
          <p:nvPr/>
        </p:nvGraphicFramePr>
        <p:xfrm>
          <a:off x="853440" y="2194560"/>
          <a:ext cx="10485120" cy="0"/>
        </p:xfrm>
        <a:graphic>
          <a:graphicData uri="http://schemas.openxmlformats.org/drawingml/2006/table">
            <a:tbl>
              <a:tblPr/>
              <a:tblGrid>
                <a:gridCol w="2621280"/>
                <a:gridCol w="2621280"/>
                <a:gridCol w="2621280"/>
                <a:gridCol w="2621280"/>
              </a:tblGrid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Primeiro Nome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Último Nome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Município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Bairro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Keith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Tavares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Luanda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Sambizanga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Josemar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Costa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Benguela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Catumbela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Natália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Mendes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Huambo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Benfica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Elias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Silva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Lubango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Tchioco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Tatiana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Duarte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Malanje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Cangandala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6" name="Caixa de Texto 5"/>
          <p:cNvSpPr txBox="1"/>
          <p:nvPr/>
        </p:nvSpPr>
        <p:spPr>
          <a:xfrm>
            <a:off x="734060" y="1212533"/>
            <a:ext cx="5080000" cy="521970"/>
          </a:xfrm>
          <a:prstGeom prst="rect">
            <a:avLst/>
          </a:prstGeom>
        </p:spPr>
        <p:txBody>
          <a:bodyPr>
            <a:spAutoFit/>
          </a:bodyPr>
          <a:p>
            <a:pPr defTabSz="266700"/>
            <a:r>
              <a:rPr sz="2800" b="1">
                <a:latin typeface="Times New Roman" panose="02020603050405020304"/>
                <a:ea typeface="Times New Roman" panose="02020603050405020304"/>
              </a:rPr>
              <a:t>Clientes</a:t>
            </a:r>
            <a:endParaRPr sz="2800" b="1">
              <a:latin typeface="Times New Roman" panose="02020603050405020304"/>
              <a:ea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Times New Roman" panose="02020603050405020304" charset="0"/>
                <a:ea typeface="SimSun" panose="02010600030101010101" pitchFamily="2" charset="-122"/>
                <a:cs typeface="Times New Roman" panose="02020603050405020304" charset="0"/>
              </a:rPr>
              <a:t>Modelo Relacional (MR)</a:t>
            </a:r>
            <a:endParaRPr lang="pt-PT" altLang="en-US" sz="2400" b="1">
              <a:solidFill>
                <a:schemeClr val="bg1"/>
              </a:solidFill>
              <a:latin typeface="Times New Roman" panose="02020603050405020304" charset="0"/>
              <a:ea typeface="SimSun" panose="02010600030101010101" pitchFamily="2" charset="-122"/>
              <a:cs typeface="Times New Roman" panose="02020603050405020304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734060" y="1212533"/>
            <a:ext cx="5080000" cy="521970"/>
          </a:xfrm>
          <a:prstGeom prst="rect">
            <a:avLst/>
          </a:prstGeom>
        </p:spPr>
        <p:txBody>
          <a:bodyPr>
            <a:spAutoFit/>
          </a:bodyPr>
          <a:p>
            <a:pPr defTabSz="266700"/>
            <a:r>
              <a:rPr lang="en-US" altLang="pt-PT" sz="2800" b="1">
                <a:latin typeface="Times New Roman" panose="02020603050405020304" charset="0"/>
                <a:ea typeface="Times New Roman" panose="02020603050405020304"/>
                <a:cs typeface="Times New Roman" panose="02020603050405020304" charset="0"/>
              </a:rPr>
              <a:t>Telefone dos Clientes</a:t>
            </a:r>
            <a:endParaRPr lang="en-US" altLang="pt-PT" sz="2800" b="1">
              <a:latin typeface="Times New Roman" panose="02020603050405020304" charset="0"/>
              <a:ea typeface="Times New Roman" panose="02020603050405020304"/>
              <a:cs typeface="Times New Roman" panose="02020603050405020304" charset="0"/>
            </a:endParaRPr>
          </a:p>
        </p:txBody>
      </p:sp>
      <p:graphicFrame>
        <p:nvGraphicFramePr>
          <p:cNvPr id="2" name="Tabela 1"/>
          <p:cNvGraphicFramePr/>
          <p:nvPr/>
        </p:nvGraphicFramePr>
        <p:xfrm>
          <a:off x="853440" y="2353310"/>
          <a:ext cx="10485120" cy="0"/>
        </p:xfrm>
        <a:graphic>
          <a:graphicData uri="http://schemas.openxmlformats.org/drawingml/2006/table">
            <a:tbl>
              <a:tblPr/>
              <a:tblGrid>
                <a:gridCol w="5242560"/>
                <a:gridCol w="5242560"/>
              </a:tblGrid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ID Cliente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Número de Telefone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931234567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932345678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933456789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4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934567890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5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935678901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Modelo Relacional (MR)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734060" y="1212533"/>
            <a:ext cx="5080000" cy="521970"/>
          </a:xfrm>
          <a:prstGeom prst="rect">
            <a:avLst/>
          </a:prstGeom>
        </p:spPr>
        <p:txBody>
          <a:bodyPr>
            <a:spAutoFit/>
          </a:bodyPr>
          <a:p>
            <a:pPr defTabSz="266700"/>
            <a:r>
              <a:rPr lang="en-US" altLang="pt-PT" sz="2800" b="1">
                <a:latin typeface="Times New Roman" panose="02020603050405020304"/>
                <a:ea typeface="Times New Roman" panose="02020603050405020304"/>
              </a:rPr>
              <a:t>Fornecedores</a:t>
            </a:r>
            <a:endParaRPr lang="en-US" altLang="pt-PT" sz="2800" b="1">
              <a:latin typeface="Times New Roman" panose="02020603050405020304"/>
              <a:ea typeface="Times New Roman" panose="02020603050405020304"/>
            </a:endParaRPr>
          </a:p>
        </p:txBody>
      </p:sp>
      <p:graphicFrame>
        <p:nvGraphicFramePr>
          <p:cNvPr id="2" name="Tabela 1"/>
          <p:cNvGraphicFramePr/>
          <p:nvPr/>
        </p:nvGraphicFramePr>
        <p:xfrm>
          <a:off x="853440" y="2353310"/>
          <a:ext cx="10485120" cy="0"/>
        </p:xfrm>
        <a:graphic>
          <a:graphicData uri="http://schemas.openxmlformats.org/drawingml/2006/table">
            <a:tbl>
              <a:tblPr/>
              <a:tblGrid>
                <a:gridCol w="2621280"/>
                <a:gridCol w="2621280"/>
                <a:gridCol w="2621280"/>
                <a:gridCol w="2621280"/>
              </a:tblGrid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Primeiro Nome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Último Nome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Município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Bairro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André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Monteiro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Luanda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Talatona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Márcia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Fernandes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Benguela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Baía Farta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Carlos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Mendes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Huambo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São João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Ana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Silva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Lubango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Nossa Senhora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Miguel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Xavier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Malanje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Vila Matilde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Modelo Relacional (MR)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734060" y="1212533"/>
            <a:ext cx="5080000" cy="521970"/>
          </a:xfrm>
          <a:prstGeom prst="rect">
            <a:avLst/>
          </a:prstGeom>
        </p:spPr>
        <p:txBody>
          <a:bodyPr>
            <a:spAutoFit/>
          </a:bodyPr>
          <a:p>
            <a:pPr defTabSz="266700"/>
            <a:r>
              <a:rPr lang="en-US" altLang="pt-PT" sz="2800" b="1">
                <a:latin typeface="Times New Roman" panose="02020603050405020304"/>
                <a:ea typeface="Times New Roman" panose="02020603050405020304"/>
              </a:rPr>
              <a:t>Telefone dos Fornecedores</a:t>
            </a:r>
            <a:endParaRPr lang="en-US" altLang="pt-PT" sz="2800" b="1">
              <a:latin typeface="Times New Roman" panose="02020603050405020304"/>
              <a:ea typeface="Times New Roman" panose="02020603050405020304"/>
            </a:endParaRPr>
          </a:p>
        </p:txBody>
      </p:sp>
      <p:graphicFrame>
        <p:nvGraphicFramePr>
          <p:cNvPr id="2" name="Tabela 1"/>
          <p:cNvGraphicFramePr/>
          <p:nvPr/>
        </p:nvGraphicFramePr>
        <p:xfrm>
          <a:off x="853440" y="2435860"/>
          <a:ext cx="10485120" cy="0"/>
        </p:xfrm>
        <a:graphic>
          <a:graphicData uri="http://schemas.openxmlformats.org/drawingml/2006/table">
            <a:tbl>
              <a:tblPr/>
              <a:tblGrid>
                <a:gridCol w="5242560"/>
                <a:gridCol w="5242560"/>
              </a:tblGrid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ID Fornecedor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Número de Telefone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941234567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942345678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943456789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4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944567890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5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945678901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Modelo Relacional (MR)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734060" y="1212533"/>
            <a:ext cx="5080000" cy="521970"/>
          </a:xfrm>
          <a:prstGeom prst="rect">
            <a:avLst/>
          </a:prstGeom>
        </p:spPr>
        <p:txBody>
          <a:bodyPr>
            <a:spAutoFit/>
          </a:bodyPr>
          <a:p>
            <a:pPr defTabSz="266700"/>
            <a:r>
              <a:rPr lang="en-US" altLang="pt-PT" sz="2800" b="1">
                <a:latin typeface="Times New Roman" panose="02020603050405020304"/>
                <a:ea typeface="Times New Roman" panose="02020603050405020304"/>
              </a:rPr>
              <a:t>Funcion</a:t>
            </a:r>
            <a:r>
              <a:rPr lang="en-US" altLang="en-US" sz="2800" b="1">
                <a:latin typeface="Times New Roman" panose="02020603050405020304"/>
                <a:ea typeface="Times New Roman" panose="02020603050405020304"/>
              </a:rPr>
              <a:t>á</a:t>
            </a:r>
            <a:r>
              <a:rPr lang="en-US" altLang="pt-PT" sz="2800" b="1">
                <a:latin typeface="Times New Roman" panose="02020603050405020304"/>
                <a:ea typeface="Times New Roman" panose="02020603050405020304"/>
              </a:rPr>
              <a:t>rios</a:t>
            </a:r>
            <a:endParaRPr lang="en-US" altLang="pt-PT" sz="2800" b="1">
              <a:latin typeface="Times New Roman" panose="02020603050405020304"/>
              <a:ea typeface="Times New Roman" panose="02020603050405020304"/>
            </a:endParaRPr>
          </a:p>
        </p:txBody>
      </p:sp>
      <p:graphicFrame>
        <p:nvGraphicFramePr>
          <p:cNvPr id="2" name="Tabela 1"/>
          <p:cNvGraphicFramePr/>
          <p:nvPr/>
        </p:nvGraphicFramePr>
        <p:xfrm>
          <a:off x="854075" y="2353310"/>
          <a:ext cx="10483850" cy="0"/>
        </p:xfrm>
        <a:graphic>
          <a:graphicData uri="http://schemas.openxmlformats.org/drawingml/2006/table">
            <a:tbl>
              <a:tblPr/>
              <a:tblGrid>
                <a:gridCol w="2096770"/>
                <a:gridCol w="2096770"/>
                <a:gridCol w="2096770"/>
                <a:gridCol w="2096770"/>
                <a:gridCol w="2096770"/>
              </a:tblGrid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Primeiro Nome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Último Nome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Email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Município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Bairro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Abner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Lourenço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abner@email.com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Luanda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Ingombota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Jarede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Fernandes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jarede@email.com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Benguela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Lobito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Crismélio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Cristôvão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crismelio@email.com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Huambo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São João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Domingos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Cabombo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domingos@email.com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Lubango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Nossa Senhora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Igor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Semedo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igor@email.com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Malanje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Vila Matilde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Modelo Relacional (MR)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734060" y="1212533"/>
            <a:ext cx="5080000" cy="521970"/>
          </a:xfrm>
          <a:prstGeom prst="rect">
            <a:avLst/>
          </a:prstGeom>
        </p:spPr>
        <p:txBody>
          <a:bodyPr>
            <a:spAutoFit/>
          </a:bodyPr>
          <a:p>
            <a:pPr defTabSz="266700"/>
            <a:r>
              <a:rPr lang="en-US" altLang="pt-PT" sz="2800" b="1">
                <a:latin typeface="Times New Roman" panose="02020603050405020304"/>
                <a:ea typeface="Times New Roman" panose="02020603050405020304"/>
              </a:rPr>
              <a:t>Telefone dos Funcion</a:t>
            </a:r>
            <a:r>
              <a:rPr lang="en-US" altLang="en-US" sz="2800" b="1">
                <a:latin typeface="Times New Roman" panose="02020603050405020304"/>
                <a:ea typeface="Times New Roman" panose="02020603050405020304"/>
              </a:rPr>
              <a:t>á</a:t>
            </a:r>
            <a:r>
              <a:rPr lang="en-US" altLang="pt-PT" sz="2800" b="1">
                <a:latin typeface="Times New Roman" panose="02020603050405020304"/>
                <a:ea typeface="Times New Roman" panose="02020603050405020304"/>
              </a:rPr>
              <a:t>rios</a:t>
            </a:r>
            <a:endParaRPr lang="en-US" altLang="pt-PT" sz="2800" b="1">
              <a:latin typeface="Times New Roman" panose="02020603050405020304"/>
              <a:ea typeface="Times New Roman" panose="02020603050405020304"/>
            </a:endParaRPr>
          </a:p>
        </p:txBody>
      </p:sp>
      <p:graphicFrame>
        <p:nvGraphicFramePr>
          <p:cNvPr id="2" name="Tabela 1"/>
          <p:cNvGraphicFramePr/>
          <p:nvPr/>
        </p:nvGraphicFramePr>
        <p:xfrm>
          <a:off x="853440" y="2674620"/>
          <a:ext cx="10485120" cy="0"/>
        </p:xfrm>
        <a:graphic>
          <a:graphicData uri="http://schemas.openxmlformats.org/drawingml/2006/table">
            <a:tbl>
              <a:tblPr/>
              <a:tblGrid>
                <a:gridCol w="5242560"/>
                <a:gridCol w="5242560"/>
              </a:tblGrid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ID Funcionário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Número de Telefone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923456789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924567890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925678901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4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926789012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5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927890123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Modelo Relacional (MR)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734060" y="1212533"/>
            <a:ext cx="5080000" cy="521970"/>
          </a:xfrm>
          <a:prstGeom prst="rect">
            <a:avLst/>
          </a:prstGeom>
        </p:spPr>
        <p:txBody>
          <a:bodyPr>
            <a:spAutoFit/>
          </a:bodyPr>
          <a:p>
            <a:pPr defTabSz="266700"/>
            <a:r>
              <a:rPr lang="en-US" altLang="pt-PT" sz="2800" b="1">
                <a:latin typeface="Times New Roman" panose="02020603050405020304"/>
                <a:ea typeface="Times New Roman" panose="02020603050405020304"/>
              </a:rPr>
              <a:t>Categorias</a:t>
            </a:r>
            <a:endParaRPr lang="en-US" altLang="pt-PT" sz="2800" b="1">
              <a:latin typeface="Times New Roman" panose="02020603050405020304"/>
              <a:ea typeface="Times New Roman" panose="02020603050405020304"/>
            </a:endParaRPr>
          </a:p>
        </p:txBody>
      </p:sp>
      <p:graphicFrame>
        <p:nvGraphicFramePr>
          <p:cNvPr id="2" name="Tabela 1"/>
          <p:cNvGraphicFramePr/>
          <p:nvPr/>
        </p:nvGraphicFramePr>
        <p:xfrm>
          <a:off x="853440" y="2674620"/>
          <a:ext cx="10485120" cy="1518285"/>
        </p:xfrm>
        <a:graphic>
          <a:graphicData uri="http://schemas.openxmlformats.org/drawingml/2006/table">
            <a:tbl>
              <a:tblPr/>
              <a:tblGrid>
                <a:gridCol w="5242560"/>
                <a:gridCol w="5242560"/>
              </a:tblGrid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Nome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Descrição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Analgésicos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Medicamentos para alívio da dor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Antibióticos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Medicamentos para tratar infecções bacterianas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Antialérgicos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Medicamentos para alergias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60985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Vitaminas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Suplementos vitamínicos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Antitérmicos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Medicamentos para febre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Modelo Relacional (MR)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734060" y="1212533"/>
            <a:ext cx="5080000" cy="521970"/>
          </a:xfrm>
          <a:prstGeom prst="rect">
            <a:avLst/>
          </a:prstGeom>
        </p:spPr>
        <p:txBody>
          <a:bodyPr>
            <a:spAutoFit/>
          </a:bodyPr>
          <a:p>
            <a:pPr defTabSz="266700"/>
            <a:r>
              <a:rPr lang="en-US" altLang="pt-PT" sz="2800" b="1">
                <a:latin typeface="Times New Roman" panose="02020603050405020304"/>
                <a:ea typeface="Times New Roman" panose="02020603050405020304"/>
              </a:rPr>
              <a:t>Produtos</a:t>
            </a:r>
            <a:endParaRPr lang="en-US" altLang="pt-PT" sz="2800" b="1">
              <a:latin typeface="Times New Roman" panose="02020603050405020304"/>
              <a:ea typeface="Times New Roman" panose="02020603050405020304"/>
            </a:endParaRPr>
          </a:p>
        </p:txBody>
      </p:sp>
      <p:graphicFrame>
        <p:nvGraphicFramePr>
          <p:cNvPr id="2" name="Tabela 1"/>
          <p:cNvGraphicFramePr/>
          <p:nvPr/>
        </p:nvGraphicFramePr>
        <p:xfrm>
          <a:off x="793750" y="2237740"/>
          <a:ext cx="10485120" cy="0"/>
        </p:xfrm>
        <a:graphic>
          <a:graphicData uri="http://schemas.openxmlformats.org/drawingml/2006/table">
            <a:tbl>
              <a:tblPr/>
              <a:tblGrid>
                <a:gridCol w="2621280"/>
                <a:gridCol w="2621280"/>
                <a:gridCol w="2621280"/>
                <a:gridCol w="2621280"/>
              </a:tblGrid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Nome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Descrição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ID Categoria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Preço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Paracetamol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Alívio de dores e febre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1200.00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Amoxicilina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Antibiótico de amplo espectro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2500.00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Loratadina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Alívio de sintomas alérgicos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1800.00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Vitamina C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Suplemento para imunidade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4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2200.00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Ibuprofeno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Redução de febre e inflamação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5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1500.00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/>
          <p:cNvSpPr txBox="1"/>
          <p:nvPr/>
        </p:nvSpPr>
        <p:spPr>
          <a:xfrm>
            <a:off x="2740025" y="9207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PT" altLang="en-US" sz="28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Introdução</a:t>
            </a:r>
            <a:endParaRPr lang="pt-PT" altLang="en-US" sz="28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  <a:sym typeface="+mn-ea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806450" y="1242695"/>
            <a:ext cx="9764395" cy="92202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presente relat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ó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rio da disciplina de TLP abordar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sobre um problema com a gest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de uma farm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cia e seus produtos, identifica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das suas identidades e resolu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do mesmo problema com os devidos MER, DER e MR.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4" grpId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Modelo Relacional (MR)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734060" y="1212533"/>
            <a:ext cx="5080000" cy="521970"/>
          </a:xfrm>
          <a:prstGeom prst="rect">
            <a:avLst/>
          </a:prstGeom>
        </p:spPr>
        <p:txBody>
          <a:bodyPr>
            <a:spAutoFit/>
          </a:bodyPr>
          <a:p>
            <a:pPr defTabSz="266700"/>
            <a:r>
              <a:rPr lang="en-US" altLang="pt-PT" sz="2800" b="1">
                <a:latin typeface="Times New Roman" panose="02020603050405020304"/>
                <a:ea typeface="Times New Roman" panose="02020603050405020304"/>
              </a:rPr>
              <a:t>Estoques</a:t>
            </a:r>
            <a:endParaRPr lang="en-US" altLang="pt-PT" sz="2800" b="1">
              <a:latin typeface="Times New Roman" panose="02020603050405020304"/>
              <a:ea typeface="Times New Roman" panose="02020603050405020304"/>
            </a:endParaRPr>
          </a:p>
        </p:txBody>
      </p:sp>
      <p:graphicFrame>
        <p:nvGraphicFramePr>
          <p:cNvPr id="2" name="Tabela 1"/>
          <p:cNvGraphicFramePr/>
          <p:nvPr/>
        </p:nvGraphicFramePr>
        <p:xfrm>
          <a:off x="853440" y="2674620"/>
          <a:ext cx="10485120" cy="0"/>
        </p:xfrm>
        <a:graphic>
          <a:graphicData uri="http://schemas.openxmlformats.org/drawingml/2006/table">
            <a:tbl>
              <a:tblPr/>
              <a:tblGrid>
                <a:gridCol w="3495040"/>
                <a:gridCol w="3495040"/>
                <a:gridCol w="3495040"/>
              </a:tblGrid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ID Produto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Quantidade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Quantidade Vendida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100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50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80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15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4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120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25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5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90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30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Modelo Relacional (MR)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734060" y="1212533"/>
            <a:ext cx="5080000" cy="521970"/>
          </a:xfrm>
          <a:prstGeom prst="rect">
            <a:avLst/>
          </a:prstGeom>
        </p:spPr>
        <p:txBody>
          <a:bodyPr>
            <a:spAutoFit/>
          </a:bodyPr>
          <a:p>
            <a:pPr defTabSz="266700"/>
            <a:r>
              <a:rPr lang="en-US" altLang="pt-PT" sz="2800" b="1">
                <a:latin typeface="Times New Roman" panose="02020603050405020304"/>
                <a:ea typeface="Times New Roman" panose="02020603050405020304"/>
              </a:rPr>
              <a:t>Entradas</a:t>
            </a:r>
            <a:endParaRPr lang="en-US" altLang="pt-PT" sz="2800" b="1">
              <a:latin typeface="Times New Roman" panose="02020603050405020304"/>
              <a:ea typeface="Times New Roman" panose="02020603050405020304"/>
            </a:endParaRPr>
          </a:p>
        </p:txBody>
      </p:sp>
      <p:graphicFrame>
        <p:nvGraphicFramePr>
          <p:cNvPr id="2" name="Tabela 1"/>
          <p:cNvGraphicFramePr/>
          <p:nvPr/>
        </p:nvGraphicFramePr>
        <p:xfrm>
          <a:off x="853440" y="2674620"/>
          <a:ext cx="10485120" cy="0"/>
        </p:xfrm>
        <a:graphic>
          <a:graphicData uri="http://schemas.openxmlformats.org/drawingml/2006/table">
            <a:tbl>
              <a:tblPr/>
              <a:tblGrid>
                <a:gridCol w="2621280"/>
                <a:gridCol w="2621280"/>
                <a:gridCol w="2621280"/>
                <a:gridCol w="2621280"/>
              </a:tblGrid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ID Produto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ID Fornecedor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Quantidade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Data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50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NOW()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30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NOW()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40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NOW()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4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4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60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NOW()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5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5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35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NOW()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Modelo Relacional (MR)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734060" y="1212533"/>
            <a:ext cx="5080000" cy="521970"/>
          </a:xfrm>
          <a:prstGeom prst="rect">
            <a:avLst/>
          </a:prstGeom>
        </p:spPr>
        <p:txBody>
          <a:bodyPr>
            <a:spAutoFit/>
          </a:bodyPr>
          <a:p>
            <a:pPr defTabSz="266700"/>
            <a:r>
              <a:rPr lang="en-US" altLang="pt-PT" sz="2800" b="1">
                <a:latin typeface="Times New Roman" panose="02020603050405020304"/>
                <a:ea typeface="Times New Roman" panose="02020603050405020304"/>
              </a:rPr>
              <a:t>Sa</a:t>
            </a:r>
            <a:r>
              <a:rPr lang="en-US" altLang="en-US" sz="2800" b="1">
                <a:latin typeface="Times New Roman" panose="02020603050405020304"/>
                <a:ea typeface="Times New Roman" panose="02020603050405020304"/>
              </a:rPr>
              <a:t>í</a:t>
            </a:r>
            <a:r>
              <a:rPr lang="en-US" altLang="pt-PT" sz="2800" b="1">
                <a:latin typeface="Times New Roman" panose="02020603050405020304"/>
                <a:ea typeface="Times New Roman" panose="02020603050405020304"/>
              </a:rPr>
              <a:t>das</a:t>
            </a:r>
            <a:endParaRPr lang="en-US" altLang="pt-PT" sz="2800" b="1">
              <a:latin typeface="Times New Roman" panose="02020603050405020304"/>
              <a:ea typeface="Times New Roman" panose="02020603050405020304"/>
            </a:endParaRPr>
          </a:p>
        </p:txBody>
      </p:sp>
      <p:graphicFrame>
        <p:nvGraphicFramePr>
          <p:cNvPr id="3" name="Tabela 2"/>
          <p:cNvGraphicFramePr/>
          <p:nvPr/>
        </p:nvGraphicFramePr>
        <p:xfrm>
          <a:off x="853440" y="2674620"/>
          <a:ext cx="10485120" cy="0"/>
        </p:xfrm>
        <a:graphic>
          <a:graphicData uri="http://schemas.openxmlformats.org/drawingml/2006/table">
            <a:tbl>
              <a:tblPr/>
              <a:tblGrid>
                <a:gridCol w="3495040"/>
                <a:gridCol w="3495040"/>
                <a:gridCol w="3495040"/>
              </a:tblGrid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ID Produto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Quantidade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Data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5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NOW()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NOW()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7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NOW()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4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NOW()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5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8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NOW()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Modelo Relacional (MR)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734060" y="1212533"/>
            <a:ext cx="5080000" cy="521970"/>
          </a:xfrm>
          <a:prstGeom prst="rect">
            <a:avLst/>
          </a:prstGeom>
        </p:spPr>
        <p:txBody>
          <a:bodyPr>
            <a:spAutoFit/>
          </a:bodyPr>
          <a:p>
            <a:pPr defTabSz="266700"/>
            <a:r>
              <a:rPr lang="en-US" altLang="pt-PT" sz="2800" b="1">
                <a:latin typeface="Times New Roman" panose="02020603050405020304"/>
                <a:ea typeface="Times New Roman" panose="02020603050405020304"/>
              </a:rPr>
              <a:t>Vendas</a:t>
            </a:r>
            <a:endParaRPr lang="en-US" altLang="pt-PT" sz="2800" b="1">
              <a:latin typeface="Times New Roman" panose="02020603050405020304"/>
              <a:ea typeface="Times New Roman" panose="02020603050405020304"/>
            </a:endParaRPr>
          </a:p>
        </p:txBody>
      </p:sp>
      <p:graphicFrame>
        <p:nvGraphicFramePr>
          <p:cNvPr id="10" name="Tabela 9"/>
          <p:cNvGraphicFramePr/>
          <p:nvPr/>
        </p:nvGraphicFramePr>
        <p:xfrm>
          <a:off x="1031875" y="2257425"/>
          <a:ext cx="5024755" cy="1508760"/>
        </p:xfrm>
        <a:graphic>
          <a:graphicData uri="http://schemas.openxmlformats.org/drawingml/2006/table">
            <a:tbl>
              <a:tblPr/>
              <a:tblGrid>
                <a:gridCol w="2502535"/>
                <a:gridCol w="2522220"/>
              </a:tblGrid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ID Venda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ID Produto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4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4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5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5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Tabela 10"/>
          <p:cNvGraphicFramePr/>
          <p:nvPr>
            <p:custDataLst>
              <p:tags r:id="rId1"/>
            </p:custDataLst>
          </p:nvPr>
        </p:nvGraphicFramePr>
        <p:xfrm>
          <a:off x="5814060" y="2259965"/>
          <a:ext cx="5024120" cy="2468880"/>
        </p:xfrm>
        <a:graphic>
          <a:graphicData uri="http://schemas.openxmlformats.org/drawingml/2006/table">
            <a:tbl>
              <a:tblPr/>
              <a:tblGrid>
                <a:gridCol w="2101850"/>
                <a:gridCol w="2922270"/>
              </a:tblGrid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Quantidade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 b="1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Preço Unitário</a:t>
                      </a:r>
                      <a:endParaRPr sz="1800" b="1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1200.00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2500.00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3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1800.00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2200.00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4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pPr algn="ctr">
                        <a:lnSpc>
                          <a:spcPct val="15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r>
                        <a:rPr sz="1800">
                          <a:latin typeface="Times New Roman" panose="02020603050405020304" charset="0"/>
                          <a:ea typeface="SimSun" panose="02010600030101010101" pitchFamily="2" charset="-122"/>
                          <a:cs typeface="Times New Roman" panose="02020603050405020304" charset="0"/>
                        </a:rPr>
                        <a:t>1500.00</a:t>
                      </a:r>
                      <a:endParaRPr sz="1800">
                        <a:latin typeface="Times New Roman" panose="02020603050405020304" charset="0"/>
                        <a:ea typeface="SimSun" panose="02010600030101010101" pitchFamily="2" charset="-122"/>
                        <a:cs typeface="Times New Roman" panose="02020603050405020304" charset="0"/>
                      </a:endParaRPr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680720" y="1164590"/>
            <a:ext cx="10828655" cy="354647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1</a:t>
            </a:r>
            <a:r>
              <a:rPr lang="en-US" altLang="en-US" b="1">
                <a:latin typeface="Roboto" charset="0"/>
                <a:ea typeface="SimSun" panose="02010600030101010101" pitchFamily="2" charset="-122"/>
                <a:cs typeface="Roboto" charset="0"/>
              </a:rPr>
              <a:t>ª</a:t>
            </a: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 Forma Normal (1FN) - Sem grupos repetitivos</a:t>
            </a:r>
            <a:endParaRPr lang="en-US" altLang="pt-PT" b="1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	A </a:t>
            </a: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1FN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exige que cada coluna armazene apenas </a:t>
            </a: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valores atômicos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e que 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existam grupos repetitivos.  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Como as tabelas atendem à 1FN?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- Cada campo armazena apenas um 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ú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nico valor por linha</a:t>
            </a:r>
            <a:r>
              <a:rPr lang="pt-PT" altLang="en-US">
                <a:latin typeface="Roboto" charset="0"/>
                <a:ea typeface="SimSun" panose="02010600030101010101" pitchFamily="2" charset="-122"/>
                <a:cs typeface="Roboto" charset="0"/>
              </a:rPr>
              <a:t>;</a:t>
            </a:r>
            <a:endParaRPr lang="pt-PT" altLang="en-US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- Telefones de funcion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rios, clientes e fornecedores foram colocados em tabelas separadas (`telefoneFuncionarios`, `telefoneClientes` e `telefoneFornecedores`), em vez de permitir m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ú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ltiplos</a:t>
            </a:r>
            <a:r>
              <a:rPr lang="pt-PT" altLang="en-US">
                <a:latin typeface="Roboto" charset="0"/>
                <a:ea typeface="SimSun" panose="02010600030101010101" pitchFamily="2" charset="-122"/>
                <a:cs typeface="Roboto" charset="0"/>
              </a:rPr>
              <a:t> 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ú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meros numa 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ú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nica c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é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lula</a:t>
            </a:r>
            <a:r>
              <a:rPr lang="pt-PT" altLang="en-US">
                <a:latin typeface="Roboto" charset="0"/>
                <a:ea typeface="SimSun" panose="02010600030101010101" pitchFamily="2" charset="-122"/>
                <a:cs typeface="Roboto" charset="0"/>
              </a:rPr>
              <a:t>;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- A tabela `vendaProduto` foi criada para evitar listas de produtos dentro da `vendas`. 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Normalização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680720" y="1164590"/>
            <a:ext cx="10828655" cy="479488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2</a:t>
            </a:r>
            <a:r>
              <a:rPr lang="en-US" altLang="en-US" b="1">
                <a:latin typeface="Roboto" charset="0"/>
                <a:ea typeface="SimSun" panose="02010600030101010101" pitchFamily="2" charset="-122"/>
                <a:cs typeface="Roboto" charset="0"/>
              </a:rPr>
              <a:t>ª</a:t>
            </a: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 Forma Normal (2FN) - Sem depend</a:t>
            </a:r>
            <a:r>
              <a:rPr lang="en-US" altLang="en-US" b="1">
                <a:latin typeface="Roboto" charset="0"/>
                <a:ea typeface="SimSun" panose="02010600030101010101" pitchFamily="2" charset="-122"/>
                <a:cs typeface="Roboto" charset="0"/>
              </a:rPr>
              <a:t>ê</a:t>
            </a: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ncias parciais da chave prim</a:t>
            </a:r>
            <a:r>
              <a:rPr lang="en-US" altLang="en-US" b="1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ria</a:t>
            </a:r>
            <a:endParaRPr lang="en-US" altLang="pt-PT" b="1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endParaRPr lang="en-US" altLang="pt-PT" b="1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A </a:t>
            </a: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2FN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exige que todas as colunas </a:t>
            </a: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n</a:t>
            </a:r>
            <a:r>
              <a:rPr lang="en-US" altLang="en-US" b="1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o-chave dependam completamente da chave prim</a:t>
            </a:r>
            <a:r>
              <a:rPr lang="en-US" altLang="en-US" b="1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ria.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 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Como as tabelas atendem à 2FN?  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- `telefoneFuncionarios`, `telefoneClientes` e `telefoneFornecedores` possuem </a:t>
            </a: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chaves estrangeiras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(`idFuncionario`, `idCliente`, `idFornecedor`), garantindo que os telefones pertencem exatamente a um registro principal</a:t>
            </a:r>
            <a:r>
              <a:rPr lang="pt-PT" altLang="en-US">
                <a:latin typeface="Roboto" charset="0"/>
                <a:ea typeface="SimSun" panose="02010600030101010101" pitchFamily="2" charset="-122"/>
                <a:cs typeface="Roboto" charset="0"/>
              </a:rPr>
              <a:t>;</a:t>
            </a:r>
            <a:endParaRPr lang="pt-PT" altLang="en-US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- `vendaProduto` relaciona `vendas` e `produtos`, evitando que os produtos fiquem diretamente na tabela `vendas`</a:t>
            </a:r>
            <a:r>
              <a:rPr lang="pt-PT" altLang="en-US">
                <a:latin typeface="Roboto" charset="0"/>
                <a:ea typeface="SimSun" panose="02010600030101010101" pitchFamily="2" charset="-122"/>
                <a:cs typeface="Roboto" charset="0"/>
              </a:rPr>
              <a:t>;</a:t>
            </a:r>
            <a:endParaRPr lang="pt-PT" altLang="en-US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- `estoques`, `entradas` e `saidas` t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ê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m rela</a:t>
            </a:r>
            <a:r>
              <a:rPr lang="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direta com `produtos` e armazenam apenas dados necess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rios, evitando informa</a:t>
            </a:r>
            <a:r>
              <a:rPr lang="" altLang="en-US">
                <a:latin typeface="Roboto" charset="0"/>
                <a:ea typeface="SimSun" panose="02010600030101010101" pitchFamily="2" charset="-122"/>
                <a:cs typeface="Roboto" charset="0"/>
              </a:rPr>
              <a:t>çõ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es duplicadas.  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Nenhuma tabela cont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é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m colunas que s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ó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fazem sentido para parte da chave prim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ria. 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Normalização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680720" y="1164590"/>
            <a:ext cx="10828655" cy="536067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3</a:t>
            </a:r>
            <a:r>
              <a:rPr lang="en-US" altLang="en-US" b="1">
                <a:latin typeface="Roboto" charset="0"/>
                <a:ea typeface="SimSun" panose="02010600030101010101" pitchFamily="2" charset="-122"/>
                <a:cs typeface="Roboto" charset="0"/>
              </a:rPr>
              <a:t>ª</a:t>
            </a: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 Forma Normal (3FN) - Sem depend</a:t>
            </a:r>
            <a:r>
              <a:rPr lang="en-US" altLang="en-US" b="1">
                <a:latin typeface="Roboto" charset="0"/>
                <a:ea typeface="SimSun" panose="02010600030101010101" pitchFamily="2" charset="-122"/>
                <a:cs typeface="Roboto" charset="0"/>
              </a:rPr>
              <a:t>ê</a:t>
            </a: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ncias transitivas</a:t>
            </a:r>
            <a:endParaRPr lang="en-US" altLang="pt-PT" b="1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endParaRPr lang="en-US" altLang="pt-PT" b="1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A </a:t>
            </a: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3FN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elimina depend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ê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ncias transitivas, ou seja, </a:t>
            </a: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uma coluna n</a:t>
            </a:r>
            <a:r>
              <a:rPr lang="en-US" altLang="en-US" b="1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o pode depender de outra coluna que n</a:t>
            </a:r>
            <a:r>
              <a:rPr lang="en-US" altLang="en-US" b="1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o seja a chave prim</a:t>
            </a:r>
            <a:r>
              <a:rPr lang="en-US" altLang="en-US" b="1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 b="1">
                <a:latin typeface="Roboto" charset="0"/>
                <a:ea typeface="SimSun" panose="02010600030101010101" pitchFamily="2" charset="-122"/>
                <a:cs typeface="Roboto" charset="0"/>
              </a:rPr>
              <a:t>ria. 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Como as tabelas atendem à 3FN?  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- `produtos` faz refer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ê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ncia a `categorias` por meio do `idCategoria`. Assim, se precisar mudar o nome ou descri</a:t>
            </a:r>
            <a:r>
              <a:rPr lang="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de uma categoria, basta editar um 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ú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nico local, sem precisar repetir esse dado em cada produto</a:t>
            </a:r>
            <a:r>
              <a:rPr lang="pt-PT" altLang="en-US">
                <a:latin typeface="Roboto" charset="0"/>
                <a:ea typeface="SimSun" panose="02010600030101010101" pitchFamily="2" charset="-122"/>
                <a:cs typeface="Roboto" charset="0"/>
              </a:rPr>
              <a:t>;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- `vendas` guarda apenas `idFuncionario` e `idCliente`, sem armazenar os nomes diretamente (que j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existem nas tabelas `funcionarios` e `clientes`)</a:t>
            </a:r>
            <a:r>
              <a:rPr lang="pt-PT" altLang="en-US">
                <a:latin typeface="Roboto" charset="0"/>
                <a:ea typeface="SimSun" panose="02010600030101010101" pitchFamily="2" charset="-122"/>
                <a:cs typeface="Roboto" charset="0"/>
              </a:rPr>
              <a:t>;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- `estoques`, `entradas` e `saidas` relacionam apenas `idProduto`, sem armazenar nome ou pre</a:t>
            </a:r>
            <a:r>
              <a:rPr lang="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o, pois esses dados j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est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em `produtos`.  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Normalização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680720" y="1164590"/>
            <a:ext cx="10828655" cy="124968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Esta consulta retorna a quantidade total do produto "Paracetamol" vendido pelo funcion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rio "Abner Louren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o", que foi fornecido pelo fornecedor  "Andr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é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Monteiro", no dia 10 de Mar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de 2025. O resultado inclui o nome do funcion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rio, o nome do fornecedor, o nome do produto, a quantidade total vendida e a data da venda.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Consultas Avançadas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pic>
        <p:nvPicPr>
          <p:cNvPr id="5" name="Imagem 5" descr="code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1695" y="2230120"/>
            <a:ext cx="3832860" cy="40373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680720" y="1164590"/>
            <a:ext cx="10828655" cy="80899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Essa consulta retorna a quantidade total de produtos vendidos por cada funcion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rio dentro do per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í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odo entre 10 de mar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de 2025 e 15 de mar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de 2025.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Consultas Avançadas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pic>
        <p:nvPicPr>
          <p:cNvPr id="2" name="Imagem 7" descr="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67673" y="1973580"/>
            <a:ext cx="5390515" cy="4389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680720" y="1164590"/>
            <a:ext cx="10828655" cy="80899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Essa consulta identifica o funcion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rio que mais vendeu Ibuprofeno à cliente Tatiana no m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ê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s de Mar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de 2025.Ela mostra o primeiro nome do funcionario, soma a quantidade vendida e ordena os resultados em ordem decrescente, retornando apenas o funcion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rio com o maior total de vendas.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Consultas Avançadas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pic>
        <p:nvPicPr>
          <p:cNvPr id="8" name="Imagem 8" descr="code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2285" y="2308225"/>
            <a:ext cx="4298315" cy="39509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/>
          <p:cNvSpPr txBox="1"/>
          <p:nvPr/>
        </p:nvSpPr>
        <p:spPr>
          <a:xfrm>
            <a:off x="2740025" y="9207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PT" altLang="en-US" sz="28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Objectivos</a:t>
            </a:r>
            <a:endParaRPr lang="pt-PT" altLang="en-US" sz="28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  <a:sym typeface="+mn-ea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806450" y="1242695"/>
            <a:ext cx="9764395" cy="6451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presente projecto tem como objectivo facilitar a gest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da farm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cia com a cria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de um sistema que automatizar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diversas fun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çõ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es que eram realizadas manualmente.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4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680720" y="1164590"/>
            <a:ext cx="10828655" cy="54991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Esta consulta SQL identifica os tr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ê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s produtos mais vendidos e os clientes que mais compraram esses produtos, ordenando os resultados por produto e pela quantidade comprada.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Consultas Avançadas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pic>
        <p:nvPicPr>
          <p:cNvPr id="9" name="Imagem 9" descr="code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2285" y="1905635"/>
            <a:ext cx="4853305" cy="44373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680720" y="1164590"/>
            <a:ext cx="10828655" cy="54991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Esta consulta identifica a venda de maior valor realizada pelo funcion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rio Crism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é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lio para a cliente Nat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lia.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Consultas Avançadas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pic>
        <p:nvPicPr>
          <p:cNvPr id="10" name="Imagem 10" descr="code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6770" y="1797685"/>
            <a:ext cx="4645025" cy="4528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680720" y="1164590"/>
            <a:ext cx="10828655" cy="54991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Esta consulta identifica o funcion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rio com o maior faturamento total em vendas.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Consultas Avançadas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pic>
        <p:nvPicPr>
          <p:cNvPr id="11" name="Imagem 11" descr="code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1968" y="1918653"/>
            <a:ext cx="5390515" cy="37865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680720" y="1164590"/>
            <a:ext cx="10828655" cy="54991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Depois de tudo j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abordado podemos verificar que a solu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proposta 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é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vi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vel e, portanto, a sua aplica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ser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de grande valia para resolu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do caso apresentado,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3042285" y="133985"/>
            <a:ext cx="6796405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Conclusão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/>
          <p:cNvSpPr txBox="1"/>
          <p:nvPr/>
        </p:nvSpPr>
        <p:spPr>
          <a:xfrm>
            <a:off x="2740025" y="9207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PT" altLang="en-US" sz="28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Estudo de caso</a:t>
            </a:r>
            <a:endParaRPr lang="pt-PT" altLang="en-US" sz="28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  <a:sym typeface="+mn-ea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905510" y="890270"/>
            <a:ext cx="9764395" cy="507746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Algures na cidade de Luanda, munc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í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pio de Viana, certa farm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â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cia tem enfrentado problemas relacionados à realiza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das suas atividades di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rias, portanto decide implementar um sistema de informa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que permita a gest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dos seus clientes, produtos e estoques, vendas efetuadas pelos clientes, bem como o controle e rastreamento de fornecedores e funcion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rios. Em rela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à esses mesmos funcion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rios, deve-se saber o nome, o 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º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de telefone, o email e o endere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dos mesmos. Quanto aos produtos, o sistema deve armazenar informa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çõ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es como o nome, o pre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e a sua respectiva categoria. Relativamente aos clientes, deve-se saber o nome, o 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º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de telefone e o endere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ç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e dos fornecedores, os mesmos dados. Acerca dos estoques, ser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armazenados dados como quantidade e quantidade vendida. Realizam-se entradas e sa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í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das no estoque. Das entradas e sa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í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das, deve-se saber a quantidade e a data. Al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é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m de tudo j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mencionado, o sistema deve armazenar cada venda realizada, esta tem quantidade, valor total, investimento, troco e data. 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É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importante pontuar que uma venda pode ter v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rios produtos e um mesmo produto pode constar em v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rias vendas. Um cliente pode fazer v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rias vendas, mas uma venda s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ó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é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associada à um cliente. Um funcion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rio pode registrar v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rias vendas, por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é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m uma venda s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ó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pode ser registrada por um funcion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rio. Os produtos est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ã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o relacionados com o estoque. Um produto pode estar em v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rias entradas e em v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rias sa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í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das. E, por fim, um fornecedor pode fornecer produtos para v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á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rias entradas, contudo uma entrada s</a:t>
            </a:r>
            <a:r>
              <a:rPr lang="en-US" altLang="en-US">
                <a:latin typeface="Roboto" charset="0"/>
                <a:ea typeface="SimSun" panose="02010600030101010101" pitchFamily="2" charset="-122"/>
                <a:cs typeface="Roboto" charset="0"/>
              </a:rPr>
              <a:t>ó</a:t>
            </a:r>
            <a:r>
              <a:rPr lang="en-US" altLang="pt-PT">
                <a:latin typeface="Roboto" charset="0"/>
                <a:ea typeface="SimSun" panose="02010600030101010101" pitchFamily="2" charset="-122"/>
                <a:cs typeface="Roboto" charset="0"/>
              </a:rPr>
              <a:t> pode ter um fornecedor.</a:t>
            </a:r>
            <a:endParaRPr lang="en-US" altLang="pt-PT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4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/>
          <p:cNvSpPr txBox="1"/>
          <p:nvPr/>
        </p:nvSpPr>
        <p:spPr>
          <a:xfrm>
            <a:off x="2740025" y="92075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pt-PT" altLang="en-US" sz="28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Estudo de caso</a:t>
            </a:r>
            <a:endParaRPr lang="pt-PT" altLang="en-US" sz="28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  <a:sym typeface="+mn-ea"/>
            </a:endParaRPr>
          </a:p>
        </p:txBody>
      </p:sp>
      <p:sp>
        <p:nvSpPr>
          <p:cNvPr id="4" name="Caixa de Texto 3"/>
          <p:cNvSpPr txBox="1"/>
          <p:nvPr/>
        </p:nvSpPr>
        <p:spPr>
          <a:xfrm>
            <a:off x="806450" y="1242695"/>
            <a:ext cx="9764395" cy="47999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Uma farmácia pretende implementar um sistema de informação que permita a gestão dos seus clientes, medicamentos e produtos. Na farmácia, trabalham farmacêuticos cadastrados e é importante saber o NIF de cada profissional, o nome, telefone e o horário de trabalho. Quanto aos medicamentos, o sistema deve armazenar informações como o nome, quantidade em estoque, preço e validade. Os medicamentos devem ser organizados em Categoria(analgésicos, antibióticos, etc.). Em relação aos clientes, o sistema deve armazenar o nome, telefone e endereço dos mesmos. Além de tudo já mencionado, quanto a venda o sistema deve incluir a data e a quantidade e contabilizar cada venda realizada associando-a a um cliente e a um farmacêutico. A venda pode incluir vários medicamentos. Já quanto aos fornecedores, o sistema registra o nome do laboratório permitindo rastrear e saber de onde os medicamentos são providos, o nome do fornecedor, telefone, endereço e a data do fornecimento. 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 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É preciso pontuar que um fornecedor pode disponibilizar vários medicamentos, mas cada medicamento deve possuir apenas um fornecedor e uma categoria. Os farmacêuticos podem realizar diversas vendas para diversos clientes, mas cada venda deve estar associada apenas a um cliente e a um funcionário.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0" y="-5080"/>
            <a:ext cx="12191365" cy="6862445"/>
          </a:xfrm>
          <a:prstGeom prst="rect">
            <a:avLst/>
          </a:prstGeom>
          <a:solidFill>
            <a:srgbClr val="1268A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pt-PT" altLang="en-US"/>
          </a:p>
        </p:txBody>
      </p:sp>
      <p:sp>
        <p:nvSpPr>
          <p:cNvPr id="5" name="Caixa de Texto 4"/>
          <p:cNvSpPr txBox="1"/>
          <p:nvPr/>
        </p:nvSpPr>
        <p:spPr>
          <a:xfrm>
            <a:off x="2070100" y="3005455"/>
            <a:ext cx="805116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 defTabSz="266700"/>
            <a:r>
              <a:rPr lang="en-US" altLang="zh-CN" sz="4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Levantamento de Requisitos</a:t>
            </a:r>
            <a:endParaRPr lang="en-US" altLang="zh-CN" sz="4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  <p:bldLst>
      <p:bldP spid="4" grpId="0"/>
      <p:bldP spid="4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 de Texto 3"/>
          <p:cNvSpPr txBox="1"/>
          <p:nvPr/>
        </p:nvSpPr>
        <p:spPr>
          <a:xfrm>
            <a:off x="3533140" y="133985"/>
            <a:ext cx="5124450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Requisitos Funcionais (RF)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10" name="Caixa de Texto 9"/>
          <p:cNvSpPr txBox="1"/>
          <p:nvPr/>
        </p:nvSpPr>
        <p:spPr>
          <a:xfrm>
            <a:off x="579120" y="1256030"/>
            <a:ext cx="11405870" cy="4523105"/>
          </a:xfrm>
          <a:prstGeom prst="rect">
            <a:avLst/>
          </a:prstGeom>
        </p:spPr>
        <p:txBody>
          <a:bodyPr wrap="square">
            <a:spAutoFit/>
          </a:bodyPr>
          <a:p>
            <a:pPr algn="just" defTabSz="266700"/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</a:rPr>
              <a:t>RF01: Registro dos Farmacêuticos</a:t>
            </a:r>
            <a:endParaRPr lang="en-US" altLang="zh-CN" b="1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indent="457200" algn="just" defTabSz="266700"/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A aplicação deve conter uma função que permita cadastrar- se, atualizar, consultar ou apagar os dados dos farmacêuticos, incluindo NIF (número da identidade fiscal), nome, telefone e horário de trabalho.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indent="457200" algn="just" defTabSz="266700"/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algn="just" defTabSz="266700"/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</a:rPr>
              <a:t>RF02: Registro dos medicamentos</a:t>
            </a:r>
            <a:endParaRPr lang="en-US" altLang="zh-CN" b="1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indent="457200" algn="just" defTabSz="266700"/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A aplicação deve conter uma função que permita cadastrar- se, atualizar, consultar ou apagar os medicamentos. Deve armazenar no banco de dados informações importantes sobre cada medicamento, como o nome, a quantidade disponível, o preço de venda, a validade atual.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indent="457200" algn="just" defTabSz="266700"/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algn="just" defTabSz="266700"/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</a:rPr>
              <a:t>RF03: Organização</a:t>
            </a:r>
            <a:endParaRPr lang="en-US" altLang="zh-CN" b="1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indent="457200" algn="just" defTabSz="266700"/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Um ou vários medicamentos poderão ser associados a qualquer categoria existente e o sistema deve permitir o cadastramento e gestão das suas categorias.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indent="457200" algn="just" defTabSz="266700"/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algn="just" defTabSz="266700"/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</a:rPr>
              <a:t>RF04: Registro dos Clientes</a:t>
            </a:r>
            <a:endParaRPr lang="en-US" altLang="zh-CN" b="1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indent="457200" algn="just" defTabSz="266700"/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A aplicação deve conter uma função que permita cadastrar- se, atualizar, consultar ou apagar os clientes do sistema. Deve</a:t>
            </a:r>
            <a:r>
              <a:rPr lang="pt-PT" altLang="en-US">
                <a:latin typeface="Roboto" charset="0"/>
                <a:ea typeface="SimSun" panose="02010600030101010101" pitchFamily="2" charset="-122"/>
                <a:cs typeface="Roboto" charset="0"/>
              </a:rPr>
              <a:t> </a:t>
            </a: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armazenar no banco de dados informações como nome e endereço.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 de Texto 2"/>
          <p:cNvSpPr txBox="1"/>
          <p:nvPr/>
        </p:nvSpPr>
        <p:spPr>
          <a:xfrm>
            <a:off x="542290" y="1100455"/>
            <a:ext cx="11108055" cy="5077460"/>
          </a:xfrm>
          <a:prstGeom prst="rect">
            <a:avLst/>
          </a:prstGeom>
        </p:spPr>
        <p:txBody>
          <a:bodyPr wrap="square">
            <a:spAutoFit/>
          </a:bodyPr>
          <a:p>
            <a:pPr algn="just" defTabSz="266700"/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</a:rPr>
              <a:t>RF06: Vendas de medicamentos</a:t>
            </a:r>
            <a:endParaRPr lang="en-US" altLang="zh-CN" b="1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indent="457200" algn="just" defTabSz="266700"/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Cada venda pode conter vários medicamentos e se espera que o sistema relacione esses medicamentos com cada compra.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indent="457200" algn="just" defTabSz="266700"/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algn="just" defTabSz="266700"/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</a:rPr>
              <a:t>RF07: Registro dos Fornecedores</a:t>
            </a:r>
            <a:endParaRPr lang="en-US" altLang="zh-CN" b="1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indent="457200" algn="just" defTabSz="266700"/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A aplicação deve conter uma função que permita cadastrar- se, atualizar, consultar ou apagar os fornecedores ou outras empresas com as quais trabalhes enquanto fontes de matérias-primas. Deve armazenar no banco de dados informações sobre cada um enquanto fornecedor como o nome do laboratório produtor.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algn="just" defTabSz="266700"/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 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algn="just" defTabSz="266700"/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</a:rPr>
              <a:t>RF08: Relatórios</a:t>
            </a:r>
            <a:endParaRPr lang="en-US" altLang="zh-CN" b="1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285750" indent="-285750" algn="just" defTabSz="266700">
              <a:buFont typeface="Arial" panose="020B0604020202020204" pitchFamily="34" charset="0"/>
              <a:buChar char="•"/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Quantidade de medicamento na arrecadação.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285750" indent="-285750" algn="just" defTabSz="266700">
              <a:buFont typeface="Arial" panose="020B0604020202020204" pitchFamily="34" charset="0"/>
              <a:buChar char="•"/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Vendas feitas até o momento por cliente farmacêutico ou período.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285750" indent="-285750" algn="just" defTabSz="266700">
              <a:buFont typeface="Arial" panose="020B0604020202020204" pitchFamily="34" charset="0"/>
              <a:buChar char="•"/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Medicamentos cujo período de validade expira em breve.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285750" indent="-285750" algn="just" defTabSz="266700">
              <a:buFont typeface="Arial" panose="020B0604020202020204" pitchFamily="34" charset="0"/>
              <a:buChar char="•"/>
            </a:pP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algn="just" defTabSz="266700"/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</a:rPr>
              <a:t>RF09: Controle de Estoque</a:t>
            </a:r>
            <a:endParaRPr lang="en-US" altLang="zh-CN" b="1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indent="457200" algn="just" defTabSz="266700"/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A aplicação deve conter uma função que permita controlar o inventario de cada medicamento, indicando de auto modo quando um medicamento está prestes a terminar</a:t>
            </a:r>
            <a:r>
              <a:rPr lang="pt-PT" altLang="en-US">
                <a:latin typeface="Roboto" charset="0"/>
                <a:ea typeface="SimSun" panose="02010600030101010101" pitchFamily="2" charset="-122"/>
                <a:cs typeface="Roboto" charset="0"/>
              </a:rPr>
              <a:t>.</a:t>
            </a:r>
            <a:endParaRPr lang="pt-PT" altLang="en-US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3533140" y="133985"/>
            <a:ext cx="5124450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Requisitos Funcionais (RF)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 de Texto 4"/>
          <p:cNvSpPr txBox="1"/>
          <p:nvPr/>
        </p:nvSpPr>
        <p:spPr>
          <a:xfrm>
            <a:off x="511175" y="1129030"/>
            <a:ext cx="11294110" cy="565213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</a:rPr>
              <a:t>RNF01: Segurança</a:t>
            </a:r>
            <a:endParaRPr lang="en-US" altLang="zh-CN" b="1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O sistema deve garantir que os dados sensíveis dos clientes, farmacêuticos e fornecedores sejam protegidos, com acesso restrito baseado em permissões de usuário.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 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</a:rPr>
              <a:t>RNF02: Usabilidade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A interface do sistema deve ser amigável e intuitiva, facilitando a navegação e o uso por farmacêuticos e outros funcionários.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 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</a:rPr>
              <a:t>RNF03: Escalabilidade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O sistema deve ser capaz de suportar o crescimento do número de medicamentos, fornecedores, clientes e vendas sem degradação de desempenho.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</a:rPr>
              <a:t> 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RNF04: Performance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As operações no sistema, como cadastro, consulta e geração de relatórios, devem ser rápidas e eficientes, mesmo com grande volume de dados.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  <a:sym typeface="+mn-ea"/>
            </a:endParaRPr>
          </a:p>
        </p:txBody>
      </p:sp>
      <p:sp>
        <p:nvSpPr>
          <p:cNvPr id="6" name="Caixa de Texto 5"/>
          <p:cNvSpPr txBox="1"/>
          <p:nvPr/>
        </p:nvSpPr>
        <p:spPr>
          <a:xfrm>
            <a:off x="3533140" y="133985"/>
            <a:ext cx="5124450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Requisitos Não Funcionais (RNF)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 de Texto 5"/>
          <p:cNvSpPr txBox="1"/>
          <p:nvPr/>
        </p:nvSpPr>
        <p:spPr>
          <a:xfrm>
            <a:off x="680720" y="1164590"/>
            <a:ext cx="10828655" cy="4528820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 </a:t>
            </a:r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RNF05: Backup e Recuperação de Dados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O sistema deve realizar backups regulares dos dados e ter uma solução de recuperação em caso de falhas ou perda de dados.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 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RNF06: Compatibilidade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O sistema deve ser acessível em múltiplas plataformas, como desktop e dispositivos móveis, garantindo flexibilidade no uso.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 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 b="1"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RNF07: Auditoria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457200" algn="just" defTabSz="266700"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atin typeface="Roboto" charset="0"/>
                <a:ea typeface="SimSun" panose="02010600030101010101" pitchFamily="2" charset="-122"/>
                <a:cs typeface="Roboto" charset="0"/>
                <a:sym typeface="+mn-ea"/>
              </a:rPr>
              <a:t>O sistema deve registrar todas as transações e operações feitas, permitindo a rastreabilidade de todas as alterações e vendas realizadas.</a:t>
            </a: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endParaRPr lang="en-US" altLang="zh-CN"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  <p:sp>
        <p:nvSpPr>
          <p:cNvPr id="7" name="Caixa de Texto 6"/>
          <p:cNvSpPr txBox="1"/>
          <p:nvPr/>
        </p:nvSpPr>
        <p:spPr>
          <a:xfrm>
            <a:off x="3533140" y="133985"/>
            <a:ext cx="5124450" cy="46037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ctr" defTabSz="266700">
              <a:spcBef>
                <a:spcPct val="0"/>
              </a:spcBef>
              <a:spcAft>
                <a:spcPct val="0"/>
              </a:spcAft>
            </a:pPr>
            <a:r>
              <a:rPr lang="pt-PT" altLang="en-US" sz="2400" b="1">
                <a:solidFill>
                  <a:schemeClr val="bg1"/>
                </a:solidFill>
                <a:latin typeface="Roboto" charset="0"/>
                <a:ea typeface="SimSun" panose="02010600030101010101" pitchFamily="2" charset="-122"/>
                <a:cs typeface="Roboto" charset="0"/>
              </a:rPr>
              <a:t>Requisitos Não Funcionais (RNF)</a:t>
            </a:r>
            <a:endParaRPr lang="pt-PT" altLang="en-US" sz="2400" b="1">
              <a:solidFill>
                <a:schemeClr val="bg1"/>
              </a:solidFill>
              <a:latin typeface="Roboto" charset="0"/>
              <a:ea typeface="SimSun" panose="02010600030101010101" pitchFamily="2" charset="-122"/>
              <a:cs typeface="Roboto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tags/tag1.xml><?xml version="1.0" encoding="utf-8"?>
<p:tagLst xmlns:p="http://schemas.openxmlformats.org/presentationml/2006/main">
  <p:tag name="TABLE_ENDDRAG_ORIGIN_RECT" val="395*226"/>
  <p:tag name="TABLE_ENDDRAG_RECT" val="457*182*395*226"/>
</p:tagLst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Personalizar design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Modelo de apresentaçã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12572</Words>
  <Application>WPS Presentation</Application>
  <PresentationFormat>Widescreen</PresentationFormat>
  <Paragraphs>693</Paragraphs>
  <Slides>34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34</vt:i4>
      </vt:variant>
    </vt:vector>
  </HeadingPairs>
  <TitlesOfParts>
    <vt:vector size="49" baseType="lpstr">
      <vt:lpstr>Arial</vt:lpstr>
      <vt:lpstr>SimSun</vt:lpstr>
      <vt:lpstr>Wingdings</vt:lpstr>
      <vt:lpstr>Tw Cen MT</vt:lpstr>
      <vt:lpstr>Roboto</vt:lpstr>
      <vt:lpstr>Microsoft YaHei</vt:lpstr>
      <vt:lpstr>Arial Unicode MS</vt:lpstr>
      <vt:lpstr>Calibri</vt:lpstr>
      <vt:lpstr>Times New Roman</vt:lpstr>
      <vt:lpstr>Times New Roman</vt:lpstr>
      <vt:lpstr>Calibri Light</vt:lpstr>
      <vt:lpstr>Tema do Office</vt:lpstr>
      <vt:lpstr>Personalizar design</vt:lpstr>
      <vt:lpstr>1_Personalizar design</vt:lpstr>
      <vt:lpstr>Modelo de apresentação personalizado</vt:lpstr>
      <vt:lpstr>Grupo Blank.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HP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N´GOLA DIGITAL</dc:creator>
  <cp:lastModifiedBy>crismelio cristovao</cp:lastModifiedBy>
  <cp:revision>138</cp:revision>
  <dcterms:created xsi:type="dcterms:W3CDTF">2020-07-29T14:11:00Z</dcterms:created>
  <dcterms:modified xsi:type="dcterms:W3CDTF">2025-03-17T14:16:09Z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47539FACAB994A3BB12819F6ABABE523_13</vt:lpwstr>
  </property>
  <property fmtid="{D5CDD505-2E9C-101B-9397-08002B2CF9AE}" pid="3" name="KSOProductBuildVer">
    <vt:lpwstr>2070-12.2.0.20326</vt:lpwstr>
  </property>
</Properties>
</file>