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6" r:id="rId5"/>
  </p:sldMasterIdLst>
  <p:notesMasterIdLst>
    <p:notesMasterId r:id="rId7"/>
  </p:notesMasterIdLst>
  <p:sldIdLst>
    <p:sldId id="256" r:id="rId6"/>
    <p:sldId id="303" r:id="rId8"/>
    <p:sldId id="322" r:id="rId9"/>
    <p:sldId id="324" r:id="rId10"/>
    <p:sldId id="316" r:id="rId11"/>
    <p:sldId id="295" r:id="rId12"/>
    <p:sldId id="313" r:id="rId13"/>
    <p:sldId id="314" r:id="rId14"/>
    <p:sldId id="315" r:id="rId15"/>
    <p:sldId id="325" r:id="rId16"/>
    <p:sldId id="326" r:id="rId17"/>
    <p:sldId id="327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273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8A5"/>
    <a:srgbClr val="2E75B6"/>
    <a:srgbClr val="016E96"/>
    <a:srgbClr val="154983"/>
    <a:srgbClr val="C90060"/>
    <a:srgbClr val="00825D"/>
    <a:srgbClr val="CDAA5A"/>
    <a:srgbClr val="1B7DA1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6C490-976A-4D70-8449-A791FFA13E99}" type="datetimeFigureOut">
              <a:rPr lang="en-US" smtClean="0"/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94B09-B1A2-4570-BA61-CDD849C716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94B09-B1A2-4570-BA61-CDD849C716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26D123-B4BC-450B-A356-D99A5C25690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70075A-1FB1-42DB-8CEC-E7CD30BD19A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/>
          <p:cNvSpPr>
            <a:spLocks noGrp="1"/>
          </p:cNvSpPr>
          <p:nvPr>
            <p:ph type="pic" sz="quarter" idx="11"/>
          </p:nvPr>
        </p:nvSpPr>
        <p:spPr>
          <a:xfrm>
            <a:off x="6751500" y="2124971"/>
            <a:ext cx="2880000" cy="288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7743825" y="600626"/>
            <a:ext cx="4438650" cy="5928690"/>
          </a:xfrm>
          <a:custGeom>
            <a:avLst/>
            <a:gdLst>
              <a:gd name="connsiteX0" fmla="*/ 4438650 w 4438650"/>
              <a:gd name="connsiteY0" fmla="*/ 0 h 5928690"/>
              <a:gd name="connsiteX1" fmla="*/ 4438650 w 4438650"/>
              <a:gd name="connsiteY1" fmla="*/ 5909851 h 5928690"/>
              <a:gd name="connsiteX2" fmla="*/ 0 w 4438650"/>
              <a:gd name="connsiteY2" fmla="*/ 5928690 h 5928690"/>
              <a:gd name="connsiteX3" fmla="*/ 273512 w 4438650"/>
              <a:gd name="connsiteY3" fmla="*/ 4705954 h 5928690"/>
              <a:gd name="connsiteX4" fmla="*/ 289179 w 4438650"/>
              <a:gd name="connsiteY4" fmla="*/ 4706745 h 5928690"/>
              <a:gd name="connsiteX5" fmla="*/ 2031579 w 4438650"/>
              <a:gd name="connsiteY5" fmla="*/ 2964345 h 5928690"/>
              <a:gd name="connsiteX6" fmla="*/ 1119710 w 4438650"/>
              <a:gd name="connsiteY6" fmla="*/ 1432243 h 5928690"/>
              <a:gd name="connsiteX7" fmla="*/ 1016881 w 4438650"/>
              <a:gd name="connsiteY7" fmla="*/ 1382708 h 5928690"/>
              <a:gd name="connsiteX8" fmla="*/ 1323975 w 4438650"/>
              <a:gd name="connsiteY8" fmla="*/ 9841 h 592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8650" h="5928690">
                <a:moveTo>
                  <a:pt x="4438650" y="0"/>
                </a:moveTo>
                <a:lnTo>
                  <a:pt x="4438650" y="5909851"/>
                </a:lnTo>
                <a:lnTo>
                  <a:pt x="0" y="5928690"/>
                </a:lnTo>
                <a:lnTo>
                  <a:pt x="273512" y="4705954"/>
                </a:lnTo>
                <a:lnTo>
                  <a:pt x="289179" y="4706745"/>
                </a:lnTo>
                <a:cubicBezTo>
                  <a:pt x="1251480" y="4706745"/>
                  <a:pt x="2031579" y="3926646"/>
                  <a:pt x="2031579" y="2964345"/>
                </a:cubicBezTo>
                <a:cubicBezTo>
                  <a:pt x="2031579" y="2302763"/>
                  <a:pt x="1662860" y="1727300"/>
                  <a:pt x="1119710" y="1432243"/>
                </a:cubicBezTo>
                <a:lnTo>
                  <a:pt x="1016881" y="1382708"/>
                </a:lnTo>
                <a:lnTo>
                  <a:pt x="1323975" y="98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Imagem 22"/>
          <p:cNvSpPr>
            <a:spLocks noGrp="1"/>
          </p:cNvSpPr>
          <p:nvPr>
            <p:ph type="pic" sz="quarter" idx="10"/>
          </p:nvPr>
        </p:nvSpPr>
        <p:spPr>
          <a:xfrm>
            <a:off x="0" y="625475"/>
            <a:ext cx="4068763" cy="29448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5" name="Espaço Reservado para Imagem 24"/>
          <p:cNvSpPr>
            <a:spLocks noGrp="1"/>
          </p:cNvSpPr>
          <p:nvPr>
            <p:ph type="pic" sz="quarter" idx="11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7" name="Espaço Reservado para Imagem 26"/>
          <p:cNvSpPr>
            <a:spLocks noGrp="1"/>
          </p:cNvSpPr>
          <p:nvPr>
            <p:ph type="pic" sz="quarter" idx="12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8" name="Espaço Reservado para Imagem 26"/>
          <p:cNvSpPr>
            <a:spLocks noGrp="1"/>
          </p:cNvSpPr>
          <p:nvPr>
            <p:ph type="pic" sz="quarter" idx="13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9" name="Espaço Reservado para Imagem 26"/>
          <p:cNvSpPr>
            <a:spLocks noGrp="1"/>
          </p:cNvSpPr>
          <p:nvPr>
            <p:ph type="pic" sz="quarter" idx="14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30" name="Espaço Reservado para Imagem 26"/>
          <p:cNvSpPr>
            <a:spLocks noGrp="1"/>
          </p:cNvSpPr>
          <p:nvPr>
            <p:ph type="pic" sz="quarter" idx="15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A2779-F559-48D7-8C3A-0C039C711BAB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64C8E2-F631-4103-B9E8-E45ACBAD50F0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244771"/>
            <a:ext cx="12192000" cy="738909"/>
          </a:xfrm>
          <a:prstGeom prst="rect">
            <a:avLst/>
          </a:prstGeom>
          <a:solidFill>
            <a:srgbClr val="1167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 userDrawn="1"/>
        </p:nvSpPr>
        <p:spPr>
          <a:xfrm>
            <a:off x="5491018" y="9243"/>
            <a:ext cx="1209964" cy="12099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9105" r="5161" b="14821"/>
          <a:stretch>
            <a:fillRect/>
          </a:stretch>
        </p:blipFill>
        <p:spPr>
          <a:xfrm>
            <a:off x="5553449" y="235375"/>
            <a:ext cx="1085102" cy="757701"/>
          </a:xfrm>
          <a:prstGeom prst="rect">
            <a:avLst/>
          </a:prstGeom>
        </p:spPr>
      </p:pic>
      <p:grpSp>
        <p:nvGrpSpPr>
          <p:cNvPr id="15" name="Grupo 14"/>
          <p:cNvGrpSpPr/>
          <p:nvPr userDrawn="1"/>
        </p:nvGrpSpPr>
        <p:grpSpPr>
          <a:xfrm>
            <a:off x="0" y="6520988"/>
            <a:ext cx="12192000" cy="292388"/>
            <a:chOff x="0" y="6520988"/>
            <a:chExt cx="12192000" cy="292388"/>
          </a:xfrm>
        </p:grpSpPr>
        <p:sp>
          <p:nvSpPr>
            <p:cNvPr id="13" name="Retângulo 12"/>
            <p:cNvSpPr/>
            <p:nvPr userDrawn="1"/>
          </p:nvSpPr>
          <p:spPr>
            <a:xfrm>
              <a:off x="0" y="6526383"/>
              <a:ext cx="12192000" cy="281599"/>
            </a:xfrm>
            <a:prstGeom prst="rect">
              <a:avLst/>
            </a:prstGeom>
            <a:solidFill>
              <a:srgbClr val="116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 userDrawn="1"/>
          </p:nvSpPr>
          <p:spPr>
            <a:xfrm>
              <a:off x="0" y="6520988"/>
              <a:ext cx="12192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>
                  <a:solidFill>
                    <a:schemeClr val="bg1"/>
                  </a:solidFill>
                </a:rPr>
                <a:t>Instituto de Telecomunicações | Bairro dos </a:t>
              </a:r>
              <a:r>
                <a:rPr lang="pt-BR" sz="1300" b="1" dirty="0" err="1">
                  <a:solidFill>
                    <a:schemeClr val="bg1"/>
                  </a:solidFill>
                </a:rPr>
                <a:t>CTTs</a:t>
              </a:r>
              <a:r>
                <a:rPr lang="pt-BR" sz="1300" b="1" dirty="0">
                  <a:solidFill>
                    <a:schemeClr val="bg1"/>
                  </a:solidFill>
                </a:rPr>
                <a:t>,</a:t>
              </a:r>
              <a:r>
                <a:rPr lang="pt-BR" sz="1300" b="1" baseline="0" dirty="0">
                  <a:solidFill>
                    <a:schemeClr val="bg1"/>
                  </a:solidFill>
                </a:rPr>
                <a:t>  Km7 – Luanda/Angola | Tel.: 940747200 | E-mail: itel.geral@gmail.com | www.itel.gov.ao</a:t>
              </a:r>
              <a:endParaRPr lang="pt-BR" sz="13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>
            <a:solidFill>
              <a:srgbClr val="136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 userDrawn="1"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5" y="55211"/>
            <a:ext cx="753993" cy="637485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>
            <a:solidFill>
              <a:srgbClr val="126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6520988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b="1" dirty="0">
                <a:solidFill>
                  <a:schemeClr val="bg1"/>
                </a:solidFill>
              </a:rPr>
              <a:t>Instituto de Telecomunicações | Bairro dos </a:t>
            </a:r>
            <a:r>
              <a:rPr lang="pt-BR" sz="1300" b="1" dirty="0" err="1">
                <a:solidFill>
                  <a:schemeClr val="bg1"/>
                </a:solidFill>
              </a:rPr>
              <a:t>CTTs</a:t>
            </a:r>
            <a:r>
              <a:rPr lang="pt-BR" sz="1300" b="1" dirty="0">
                <a:solidFill>
                  <a:schemeClr val="bg1"/>
                </a:solidFill>
              </a:rPr>
              <a:t>,</a:t>
            </a:r>
            <a:r>
              <a:rPr lang="pt-BR" sz="1300" b="1" baseline="0" dirty="0">
                <a:solidFill>
                  <a:schemeClr val="bg1"/>
                </a:solidFill>
              </a:rPr>
              <a:t>  Km7 – Luanda/Angola | Tel.: 940747200 | E-mail: itel.geral@gmail.com | www.itel.gov.ao</a:t>
            </a:r>
            <a:endParaRPr lang="pt-BR" sz="13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76580" y="3722370"/>
            <a:ext cx="6550025" cy="7118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Grupo Blank.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101600" y="2892425"/>
            <a:ext cx="79025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4800" b="1">
                <a:solidFill>
                  <a:schemeClr val="accent1">
                    <a:lumMod val="75000"/>
                  </a:schemeClr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Indústria Farmacêutica</a:t>
            </a:r>
            <a:endParaRPr lang="pt-PT" altLang="en-US" sz="4800" b="1">
              <a:solidFill>
                <a:schemeClr val="accent1">
                  <a:lumMod val="75000"/>
                </a:schemeClr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576580" y="435800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3200" b="1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3ª Fase</a:t>
            </a:r>
            <a:endParaRPr lang="pt-PT" altLang="en-US" sz="3200" b="1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474980" y="5140960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pPr marL="457200" lvl="1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Integrante</a:t>
            </a: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s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1. Abner Lourenço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7</a:t>
            </a: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. Crismélio Cristóvão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9</a:t>
            </a: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. Domingos Cabombo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1" grpId="0"/>
      <p:bldP spid="11" grpId="1"/>
      <p:bldP spid="1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5288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funcionarios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pNome, uNome, email, municipio, bairro);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telefoneFuncionarios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idFuncionario, numeroTelefone);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clientes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pNome, uNome, municipio, bairro);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telefoneClientes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(id, idCliente, numeroTelefone);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fornecedores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pNome, uNome, municipio, bairro);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telefoneFornecedores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idFornecedor, numeroTelefone);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categorias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nome, descricao);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produtos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nome, descricao, idCategoria, preco);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estoques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idProduto, quantidade, quantidadeVendida);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entradas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idProduto, idFornecedor, quantidade, data);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said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idProduto, quantidade, data) 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vendas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idFuncionario, idCliente, investimento, valorTotal, troco, data) 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vendaProduto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idvenda, idProduto, quantidade, precoUnitario);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Entidade Relacionamemnto (MER)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Diagrama Entidade Relacionamemnto (DER)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4" name="Image1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744220"/>
            <a:ext cx="7814310" cy="556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graphicFrame>
        <p:nvGraphicFramePr>
          <p:cNvPr id="5" name="Tabela 4"/>
          <p:cNvGraphicFramePr/>
          <p:nvPr/>
        </p:nvGraphicFramePr>
        <p:xfrm>
          <a:off x="853440" y="219456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Primeiro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Último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Município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Bairro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Keith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Tavares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Luanda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Sambizanga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Josemar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Costa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Benguela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Catumbela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Natália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Huambo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Benfica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Elias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Silva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Lubango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Tchioco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Tatiana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Duarte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Malanje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Cangandala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sz="2800" b="1">
                <a:latin typeface="Times New Roman" panose="02020603050405020304"/>
                <a:ea typeface="Times New Roman" panose="02020603050405020304"/>
              </a:rPr>
              <a:t>Clientes</a:t>
            </a:r>
            <a:endParaRPr sz="2800" b="1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Telefone dos Clientes</a:t>
            </a:r>
            <a:endParaRPr lang="en-US" altLang="pt-PT" sz="2800" b="1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35331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Cliente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Número de Telefone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931234567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932345678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933456789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934567890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935678901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Fornecedores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35331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Primeiro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Último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Município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Bairro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André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Monteiro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Luanda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Talatona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Márcia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Fernandes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Benguela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Baía Farta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Carlos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Huambo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São João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Silva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Lubango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Nossa Senhora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Miguel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Xavier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Malanje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Vila Matilde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Telefone dos Fornecedores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43586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Fornecedor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Número de Telefone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941234567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942345678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943456789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944567890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945678901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Funcion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</a:rPr>
              <a:t>á</a:t>
            </a:r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rios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4075" y="2353310"/>
          <a:ext cx="10483850" cy="0"/>
        </p:xfrm>
        <a:graphic>
          <a:graphicData uri="http://schemas.openxmlformats.org/drawingml/2006/table">
            <a:tbl>
              <a:tblPr/>
              <a:tblGrid>
                <a:gridCol w="2096770"/>
                <a:gridCol w="2096770"/>
                <a:gridCol w="2096770"/>
                <a:gridCol w="2096770"/>
                <a:gridCol w="209677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Primeiro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Último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Email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Município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Bairro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Abner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Lourenço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abner@email.com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Luanda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Ingombota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Jarede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Fernandes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jarede@email.com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Benguela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Lobito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Crismélio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Cristôvão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crismelio@email.com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Huambo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São João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Domingos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Cabombo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domingos@email.com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Lubango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Nossa Senhora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Igor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Semedo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igor@email.com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Malanje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Vila Matilde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Telefone dos Funcion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</a:rPr>
              <a:t>á</a:t>
            </a:r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rios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Funcionário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Número de Telefone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923456789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924567890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925678901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926789012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927890123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Categorias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1518285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Descrição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Analgésicos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alívio da dor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Antibióticos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tratar infecções bacterianas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Antialérgicos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alergias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098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Vitaminas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Suplementos vitamínicos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Antitérmicos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febre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Produtos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793750" y="223774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Descrição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Categoria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Preço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Paracetamol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Alívio de dores e febre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Amoxicilina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Antibiótico de amplo espectro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Loratadina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Alívio de sintomas alérgicos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1800.00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Vitamina C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Suplemento para imunidade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Ibuprofeno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Redução de febre e inflamação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Introdução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presente relat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da disciplina de TLP abordar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sobre um problema com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e seus produtos, identifica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das suas identidades e resolu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 mesmo problema com os devidos MER, DER e MR.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Estoques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 Vendida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80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120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Entradas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Fornecedor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60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Sa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</a:rPr>
              <a:t>í</a:t>
            </a:r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das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3" name="Tabela 2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7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Vendas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10" name="Tabela 9"/>
          <p:cNvGraphicFramePr/>
          <p:nvPr/>
        </p:nvGraphicFramePr>
        <p:xfrm>
          <a:off x="1031875" y="2257425"/>
          <a:ext cx="5024755" cy="1508760"/>
        </p:xfrm>
        <a:graphic>
          <a:graphicData uri="http://schemas.openxmlformats.org/drawingml/2006/table">
            <a:tbl>
              <a:tblPr/>
              <a:tblGrid>
                <a:gridCol w="2502535"/>
                <a:gridCol w="252222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Venda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>
            <p:custDataLst>
              <p:tags r:id="rId1"/>
            </p:custDataLst>
          </p:nvPr>
        </p:nvGraphicFramePr>
        <p:xfrm>
          <a:off x="5814060" y="2259965"/>
          <a:ext cx="5024120" cy="2468880"/>
        </p:xfrm>
        <a:graphic>
          <a:graphicData uri="http://schemas.openxmlformats.org/drawingml/2006/table">
            <a:tbl>
              <a:tblPr/>
              <a:tblGrid>
                <a:gridCol w="2101850"/>
                <a:gridCol w="292227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Preço Unitário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1800.00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12496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retorna a quantidade total do produto "Paracetamol" vendido pelo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"Abner Louren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o", que foi fornecido pelo fornecedor  "Andr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Monteiro", no dia 10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2025. O resultado inclui o nome do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rio, o nome do fornecedor, o nome do produto, a quantidade total vendida e a data da venda.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5" name="Imagem 5" descr="cod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695" y="2230120"/>
            <a:ext cx="3832860" cy="4037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80899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Essa consulta retorna a quantidade total de produtos vendidos por cada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dentro do per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odo entre 10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 e 15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2" name="Imagem 7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673" y="1973580"/>
            <a:ext cx="5390515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80899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Essa consulta identifica 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que mais vendeu Ibuprofeno à cliente Tatiana no 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s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2025.Ela mostra o primeiro nome do funcionario, soma a quantidade vendida e ordena os resultados em ordem decrescente, retornando apenas 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com o maior total de vendas.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8" name="Imagem 8" descr="cod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2308225"/>
            <a:ext cx="4298315" cy="3950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SQL identifica os tr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s produtos mais vendidos e os clientes que mais compraram esses produtos, ordenando os resultados por produto e pela quantidade comprada.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9" name="Imagem 9" descr="cod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1905635"/>
            <a:ext cx="4853305" cy="443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identifica a venda de maior valor realizada pelo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Crism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lio para a cliente Nat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lia.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10" name="Imagem 10" descr="cod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770" y="1797685"/>
            <a:ext cx="4645025" cy="452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identifica 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com o maior faturamento total em vendas.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11" name="Imagem 11" descr="code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968" y="1918653"/>
            <a:ext cx="5390515" cy="3786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Objectivos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presente projecto tem como objectivo facilitar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com a cria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 sistema que automatizar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diversas fun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que eram realizadas manualmente.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Depois de tudo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abordado podemos verificar que a 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proposta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vi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vel e, portanto, a sua aplica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ser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grande valia para resolu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 caso apresentado,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Conclusão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Estudo de caso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905510" y="890270"/>
            <a:ext cx="9764395" cy="50774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Algures na cidade de Luanda, munc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pio de Viana, certa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â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tem enfrentado problemas relacionados à realiza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das suas atividades di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rias, portanto decide implementar um sistema de informa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que permita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dos seus clientes, produtos e estoques, vendas efetuadas pelos clientes, bem como o controle e rastreamento de fornecedores e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rios. Em rela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à esses mesmos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rios, deve-se saber o nome, o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telefone, o email e o endere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dos mesmos. Quanto aos produtos, o sistema deve armazenar informa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como o nome, o pre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 a sua respectiva categoria. Relativamente aos clientes, deve-se saber o nome, o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telefone e o endere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 dos fornecedores, os mesmos dados. Acerca dos estoques, ser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armazenados dados como quantidade e quantidade vendida. Realizam-se entradas e sa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das no estoque. Das entradas e sa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das, deve-se saber a quantidade e a data. Al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de tudo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mencionado, o sistema deve armazenar cada venda realizada, esta tem quantidade, valor total, investimento, troco e data.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importante pontuar que uma venda pode ter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 produtos e um mesmo produto pode constar em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vendas. Um cliente pode fazer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vendas, mas uma venda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associada à um cliente. Um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pode registrar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vendas, por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uma venda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pode ser registrada por um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rio. Os produtos 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relacionados com o estoque. Um produto pode estar em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entradas e em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sa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das. E, por fim, um fornecedor pode fornecer produtos para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entradas, contudo uma entrada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pode ter um fornecedor.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Estudo de caso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479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Uma farmácia pretende implementar um sistema de informação que permita a gestão dos seus clientes, medicamentos e produtos. Na farmácia, trabalham farmacêuticos cadastrados e é importante saber o NIF de cada profissional, o nome, telefone e o horário de trabalho. Quanto aos medicamentos, o sistema deve armazenar informações como o nome, quantidade em estoque, preço e validade. Os medicamentos devem ser organizados em Categoria(analgésicos, antibióticos, etc.). Em relação aos clientes, o sistema deve armazenar o nome, telefone e endereço dos mesmos. Além de tudo já mencionado, quanto a venda o sistema deve incluir a data e a quantidade e contabilizar cada venda realizada associando-a a um cliente e a um farmacêutico. A venda pode incluir vários medicamentos. Já quanto aos fornecedores, o sistema registra o nome do laboratório permitindo rastrear e saber de onde os medicamentos são providos, o nome do fornecedor, telefone, endereço e a data do fornecimento. 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É preciso pontuar que um fornecedor pode disponibilizar vários medicamentos, mas cada medicamento deve possuir apenas um fornecedor e uma categoria. Os farmacêuticos podem realizar diversas vendas para diversos clientes, mas cada venda deve estar associada apenas a um cliente e a um funcionário.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-5080"/>
            <a:ext cx="12191365" cy="6862445"/>
          </a:xfrm>
          <a:prstGeom prst="rect">
            <a:avLst/>
          </a:prstGeom>
          <a:solidFill>
            <a:srgbClr val="1268A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2070100" y="3005455"/>
            <a:ext cx="805116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266700"/>
            <a:r>
              <a:rPr lang="en-US" altLang="zh-CN" sz="4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Levantamento de Requisitos</a:t>
            </a:r>
            <a:endParaRPr lang="en-US" altLang="zh-CN" sz="4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Funcionais (RF)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79120" y="1256030"/>
            <a:ext cx="11405870" cy="4523105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RF01: Registro dos Farmacêuticos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dados dos farmacêuticos, incluindo NIF (número da identidade fiscal), nome, telefone e horário de trabalho.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RF02: Registro dos medicamentos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medicamentos. Deve armazenar no banco de dados informações importantes sobre cada medicamento, como o nome, a quantidade disponível, o preço de venda, a validade atual.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RF03: Organização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Um ou vários medicamentos poderão ser associados a qualquer categoria existente e o sistema deve permitir o cadastramento e gestão das suas categorias.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RF04: Registro dos Clientes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clientes do sistema. Deve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armazenar no banco de dados informações como nome e endereço.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542290" y="1100455"/>
            <a:ext cx="11108055" cy="5077460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RF06: Vendas de medicamentos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Cada venda pode conter vários medicamentos e se espera que o sistema relacione esses medicamentos com cada compra.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RF07: Registro dos Fornecedores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fornecedores ou outras empresas com as quais trabalhes enquanto fontes de matérias-primas. Deve armazenar no banco de dados informações sobre cada um enquanto fornecedor como o nome do laboratório produtor.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RF08: Relatórios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Quantidade de medicamento na arrecadação.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Vendas feitas até o momento por cliente farmacêutico ou período.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Medicamentos cujo período de validade expira em breve.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RF09: Controle de Estoque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controlar o inventario de cada medicamento, indicando de auto modo quando um medicamento está prestes a terminar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.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Funcionais (RF)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 de Texto 4"/>
          <p:cNvSpPr txBox="1"/>
          <p:nvPr/>
        </p:nvSpPr>
        <p:spPr>
          <a:xfrm>
            <a:off x="511175" y="1129030"/>
            <a:ext cx="11294110" cy="56521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RNF01: Segurança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O sistema deve garantir que os dados sensíveis dos clientes, farmacêuticos e fornecedores sejam protegidos, com acesso restrito baseado em permissões de usuário.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RNF02: Usabilidade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interface do sistema deve ser amigável e intuitiva, facilitando a navegação e o uso por farmacêuticos e outros funcionários.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RNF03: Escalabilidade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O sistema deve ser capaz de suportar o crescimento do número de medicamentos, fornecedores, clientes e vendas sem degradação de desempenho.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RNF04: Performance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As operações no sistema, como cadastro, consulta e geração de relatórios, devem ser rápidas e eficientes, mesmo com grande volume de dados.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Não Funcionais (RNF)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5288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RNF05: Backup e Recuperação de Dados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realizar backups regulares dos dados e ter uma solução de recuperação em caso de falhas ou perda de dados.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RNF06: Compatibilidade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ser acessível em múltiplas plataformas, como desktop e dispositivos móveis, garantindo flexibilidade no uso.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RNF07: Auditoria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registrar todas as transações e operações feitas, permitindo a rastreabilidade de todas as alterações e vendas realizadas.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Não Funcionais (RNF)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395*226"/>
  <p:tag name="TABLE_ENDDRAG_RECT" val="457*182*395*226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10555</Words>
  <Application>WPS Presentation</Application>
  <PresentationFormat>Widescreen</PresentationFormat>
  <Paragraphs>650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SimSun</vt:lpstr>
      <vt:lpstr>Wingdings</vt:lpstr>
      <vt:lpstr>Tw Cen MT</vt:lpstr>
      <vt:lpstr>Roboto</vt:lpstr>
      <vt:lpstr>Microsoft YaHei</vt:lpstr>
      <vt:lpstr>Arial Unicode MS</vt:lpstr>
      <vt:lpstr>Calibri</vt:lpstr>
      <vt:lpstr>Times New Roman</vt:lpstr>
      <vt:lpstr>Times New Roman</vt:lpstr>
      <vt:lpstr>Calibri Light</vt:lpstr>
      <vt:lpstr>Tema do Office</vt:lpstr>
      <vt:lpstr>Personalizar design</vt:lpstr>
      <vt:lpstr>1_Personalizar design</vt:lpstr>
      <vt:lpstr>Modelo de apresentação personalizado</vt:lpstr>
      <vt:lpstr>Grupo Blank.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N´GOLA DIGITAL</dc:creator>
  <cp:lastModifiedBy>crismelio cristovao</cp:lastModifiedBy>
  <cp:revision>137</cp:revision>
  <dcterms:created xsi:type="dcterms:W3CDTF">2020-07-29T14:11:00Z</dcterms:created>
  <dcterms:modified xsi:type="dcterms:W3CDTF">2025-03-17T14:07:41Z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47539FACAB994A3BB12819F6ABABE523_13</vt:lpwstr>
  </property>
  <property fmtid="{D5CDD505-2E9C-101B-9397-08002B2CF9AE}" pid="3" name="KSOProductBuildVer">
    <vt:lpwstr>2070-12.2.0.20326</vt:lpwstr>
  </property>
</Properties>
</file>