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rdspring1\Dropbox\rice\450\Project5\benchmarks\dat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/>
              <a:t>Actual</a:t>
            </a:r>
            <a:r>
              <a:rPr lang="en-US" baseline="0" dirty="0"/>
              <a:t> Success vs. </a:t>
            </a:r>
            <a:r>
              <a:rPr lang="en-US" baseline="0" dirty="0" smtClean="0"/>
              <a:t>Start Node Prediction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Actual</c:v>
          </c:tx>
          <c:invertIfNegative val="0"/>
          <c:dLbls>
            <c:dLbl>
              <c:idx val="0"/>
              <c:layout>
                <c:manualLayout>
                  <c:x val="-6.4814814814814813E-3"/>
                  <c:y val="-1.13653160664371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228C-470D-AFE1-4C2CCEFB9CCA}"/>
                </c:ext>
              </c:extLst>
            </c:dLbl>
            <c:dLbl>
              <c:idx val="1"/>
              <c:layout>
                <c:manualLayout>
                  <c:x val="-1.9444444444444445E-2"/>
                  <c:y val="9.259259259259217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28C-470D-AFE1-4C2CCEFB9CCA}"/>
                </c:ext>
              </c:extLst>
            </c:dLbl>
            <c:dLbl>
              <c:idx val="2"/>
              <c:layout>
                <c:manualLayout>
                  <c:x val="-3.0864197530864196E-3"/>
                  <c:y val="-1.22064630223446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28C-470D-AFE1-4C2CCEFB9CCA}"/>
                </c:ext>
              </c:extLst>
            </c:dLbl>
            <c:dLbl>
              <c:idx val="3"/>
              <c:layout>
                <c:manualLayout>
                  <c:x val="-1.5432098765432098E-3"/>
                  <c:y val="1.010039189449847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228C-470D-AFE1-4C2CCEFB9CCA}"/>
                </c:ext>
              </c:extLst>
            </c:dLbl>
            <c:dLbl>
              <c:idx val="4"/>
              <c:layout>
                <c:manualLayout>
                  <c:x val="-8.3333333333333332E-3"/>
                  <c:y val="4.6296296296296294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228C-470D-AFE1-4C2CCEFB9CC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predict!$A$1:$A$5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cat>
          <c:val>
            <c:numRef>
              <c:f>predict!$B$1:$B$5</c:f>
              <c:numCache>
                <c:formatCode>General</c:formatCode>
                <c:ptCount val="5"/>
                <c:pt idx="0">
                  <c:v>0.38</c:v>
                </c:pt>
                <c:pt idx="1">
                  <c:v>0.59</c:v>
                </c:pt>
                <c:pt idx="2">
                  <c:v>0.78</c:v>
                </c:pt>
                <c:pt idx="3">
                  <c:v>0.72</c:v>
                </c:pt>
                <c:pt idx="4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28C-470D-AFE1-4C2CCEFB9CCA}"/>
            </c:ext>
          </c:extLst>
        </c:ser>
        <c:ser>
          <c:idx val="1"/>
          <c:order val="1"/>
          <c:tx>
            <c:v>V(start)</c:v>
          </c:tx>
          <c:invertIfNegative val="0"/>
          <c:dLbls>
            <c:dLbl>
              <c:idx val="0"/>
              <c:layout>
                <c:manualLayout>
                  <c:x val="1.5432098765432098E-3"/>
                  <c:y val="-2.8259179317197244E-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228C-470D-AFE1-4C2CCEFB9CCA}"/>
                </c:ext>
              </c:extLst>
            </c:dLbl>
            <c:dLbl>
              <c:idx val="1"/>
              <c:layout>
                <c:manualLayout>
                  <c:x val="0"/>
                  <c:y val="9.259259259259302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228C-470D-AFE1-4C2CCEFB9CCA}"/>
                </c:ext>
              </c:extLst>
            </c:dLbl>
            <c:dLbl>
              <c:idx val="2"/>
              <c:layout>
                <c:manualLayout>
                  <c:x val="6.4814814814814813E-3"/>
                  <c:y val="-1.220646302234463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228C-470D-AFE1-4C2CCEFB9CCA}"/>
                </c:ext>
              </c:extLst>
            </c:dLbl>
            <c:dLbl>
              <c:idx val="3"/>
              <c:layout>
                <c:manualLayout>
                  <c:x val="2.7777777777777779E-3"/>
                  <c:y val="9.259259259259258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228C-470D-AFE1-4C2CCEFB9CCA}"/>
                </c:ext>
              </c:extLst>
            </c:dLbl>
            <c:dLbl>
              <c:idx val="4"/>
              <c:layout>
                <c:manualLayout>
                  <c:x val="-1.8240144224396192E-3"/>
                  <c:y val="1.2138040755955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228C-470D-AFE1-4C2CCEFB9CCA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predict!$A$1:$A$5</c:f>
              <c:numCache>
                <c:formatCode>General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cat>
          <c:val>
            <c:numRef>
              <c:f>predict!$C$1:$C$5</c:f>
              <c:numCache>
                <c:formatCode>General</c:formatCode>
                <c:ptCount val="5"/>
                <c:pt idx="0">
                  <c:v>0.73</c:v>
                </c:pt>
                <c:pt idx="1">
                  <c:v>0.69</c:v>
                </c:pt>
                <c:pt idx="2">
                  <c:v>0.78</c:v>
                </c:pt>
                <c:pt idx="3">
                  <c:v>0.8</c:v>
                </c:pt>
                <c:pt idx="4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28C-470D-AFE1-4C2CCEFB9C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0857856"/>
        <c:axId val="90859776"/>
      </c:barChart>
      <c:catAx>
        <c:axId val="9085785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</a:t>
                </a:r>
                <a:r>
                  <a:rPr lang="en-US" baseline="0"/>
                  <a:t> of Nodes in SMR</a:t>
                </a:r>
                <a:endParaRPr lang="en-US"/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0859776"/>
        <c:crosses val="autoZero"/>
        <c:auto val="1"/>
        <c:lblAlgn val="ctr"/>
        <c:lblOffset val="100"/>
        <c:noMultiLvlLbl val="0"/>
      </c:catAx>
      <c:valAx>
        <c:axId val="9085977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Percent of Success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085785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Original vs. Multi-Threaded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mt!$B$1</c:f>
              <c:strCache>
                <c:ptCount val="1"/>
                <c:pt idx="0">
                  <c:v>Original</c:v>
                </c:pt>
              </c:strCache>
            </c:strRef>
          </c:tx>
          <c:invertIfNegative val="0"/>
          <c:dLbls>
            <c:dLbl>
              <c:idx val="0"/>
              <c:layout>
                <c:manualLayout>
                  <c:x val="0"/>
                  <c:y val="1.38888888888888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07E6-4840-A4EA-23982D23A38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mt!$A$2:$A$3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mt!$B$2:$B$3</c:f>
              <c:numCache>
                <c:formatCode>General</c:formatCode>
                <c:ptCount val="2"/>
                <c:pt idx="0">
                  <c:v>1232</c:v>
                </c:pt>
                <c:pt idx="1">
                  <c:v>1374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E6-4840-A4EA-23982D23A38B}"/>
            </c:ext>
          </c:extLst>
        </c:ser>
        <c:ser>
          <c:idx val="1"/>
          <c:order val="1"/>
          <c:tx>
            <c:strRef>
              <c:f>mt!$C$1</c:f>
              <c:strCache>
                <c:ptCount val="1"/>
                <c:pt idx="0">
                  <c:v>Multi-Threaded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numRef>
              <c:f>mt!$A$2:$A$3</c:f>
              <c:numCache>
                <c:formatCode>General</c:formatCode>
                <c:ptCount val="2"/>
                <c:pt idx="0">
                  <c:v>1</c:v>
                </c:pt>
                <c:pt idx="1">
                  <c:v>2</c:v>
                </c:pt>
              </c:numCache>
            </c:numRef>
          </c:cat>
          <c:val>
            <c:numRef>
              <c:f>mt!$C$2:$C$3</c:f>
              <c:numCache>
                <c:formatCode>General</c:formatCode>
                <c:ptCount val="2"/>
                <c:pt idx="0">
                  <c:v>197</c:v>
                </c:pt>
                <c:pt idx="1">
                  <c:v>204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E6-4840-A4EA-23982D23A3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1263360"/>
        <c:axId val="91265280"/>
      </c:barChart>
      <c:catAx>
        <c:axId val="9126336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Environments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crossAx val="91265280"/>
        <c:crosses val="autoZero"/>
        <c:auto val="1"/>
        <c:lblAlgn val="ctr"/>
        <c:lblOffset val="100"/>
        <c:noMultiLvlLbl val="0"/>
      </c:catAx>
      <c:valAx>
        <c:axId val="91265280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 (seconds)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9126336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A5F6D-3EB2-4431-8CB9-DB6B37C45330}" type="datetimeFigureOut">
              <a:rPr lang="en-US"/>
              <a:t>12/2/2014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C86DCF-EF5B-4024-A6B9-5B94382B86E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78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6DCF-EF5B-4024-A6B9-5B94382B86E1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13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6DCF-EF5B-4024-A6B9-5B94382B86E1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2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6DCF-EF5B-4024-A6B9-5B94382B86E1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63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6DCF-EF5B-4024-A6B9-5B94382B86E1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81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6DCF-EF5B-4024-A6B9-5B94382B86E1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42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6DCF-EF5B-4024-A6B9-5B94382B86E1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76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6DCF-EF5B-4024-A6B9-5B94382B86E1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65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6DCF-EF5B-4024-A6B9-5B94382B86E1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540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6DCF-EF5B-4024-A6B9-5B94382B86E1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20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C86DCF-EF5B-4024-A6B9-5B94382B86E1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5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AD6B-9CA4-4BEC-919C-55FCA37F36F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A4A1-5E1D-4826-B688-1FC0118525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3463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AD6B-9CA4-4BEC-919C-55FCA37F36F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A4A1-5E1D-4826-B688-1FC01185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4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AD6B-9CA4-4BEC-919C-55FCA37F36F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A4A1-5E1D-4826-B688-1FC01185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AD6B-9CA4-4BEC-919C-55FCA37F36F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A4A1-5E1D-4826-B688-1FC01185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44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AD6B-9CA4-4BEC-919C-55FCA37F36F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A4A1-5E1D-4826-B688-1FC01185257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824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AD6B-9CA4-4BEC-919C-55FCA37F36F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A4A1-5E1D-4826-B688-1FC01185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5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AD6B-9CA4-4BEC-919C-55FCA37F36F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A4A1-5E1D-4826-B688-1FC01185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1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AD6B-9CA4-4BEC-919C-55FCA37F36F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A4A1-5E1D-4826-B688-1FC01185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94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AD6B-9CA4-4BEC-919C-55FCA37F36F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A4A1-5E1D-4826-B688-1FC01185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4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004EAD6B-9CA4-4BEC-919C-55FCA37F36F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F04A4A1-5E1D-4826-B688-1FC01185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28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EAD6B-9CA4-4BEC-919C-55FCA37F36F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4A4A1-5E1D-4826-B688-1FC0118525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91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04EAD6B-9CA4-4BEC-919C-55FCA37F36FF}" type="datetimeFigureOut">
              <a:rPr lang="en-US" smtClean="0"/>
              <a:t>12/2/2014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F04A4A1-5E1D-4826-B688-1FC01185257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50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Planning with Uncertainty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Ryan Spring</a:t>
            </a:r>
          </a:p>
          <a:p>
            <a:r>
              <a:rPr lang="en-US" dirty="0" smtClean="0"/>
              <a:t>12/2/2014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06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m</a:t>
            </a:r>
            <a:r>
              <a:rPr lang="en-US" dirty="0" smtClean="0"/>
              <a:t>ain bottleneck was creating the </a:t>
            </a:r>
            <a:r>
              <a:rPr lang="en-US" dirty="0"/>
              <a:t>t</a:t>
            </a:r>
            <a:r>
              <a:rPr lang="en-US" dirty="0" smtClean="0"/>
              <a:t>ransition </a:t>
            </a:r>
            <a:r>
              <a:rPr lang="en-US" dirty="0"/>
              <a:t>m</a:t>
            </a:r>
            <a:r>
              <a:rPr lang="en-US" dirty="0" smtClean="0"/>
              <a:t>odel and performing the </a:t>
            </a:r>
            <a:r>
              <a:rPr lang="en-US" dirty="0" smtClean="0"/>
              <a:t>MDP Value iteration</a:t>
            </a:r>
          </a:p>
          <a:p>
            <a:r>
              <a:rPr lang="en-US" dirty="0" smtClean="0"/>
              <a:t>About 6x performance </a:t>
            </a:r>
            <a:r>
              <a:rPr lang="en-US" dirty="0"/>
              <a:t>improvement with Multi-threaded Support 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4664075" y="1846263"/>
          <a:ext cx="370205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8988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Motivation/Challenges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MDPs are everywhere! </a:t>
            </a:r>
          </a:p>
          <a:p>
            <a:pPr lvl="1"/>
            <a:r>
              <a:rPr lang="en-US" dirty="0" smtClean="0"/>
              <a:t>i.e. Robotics, Machine Learning, Sensing, Control Theory</a:t>
            </a:r>
          </a:p>
          <a:p>
            <a:r>
              <a:rPr lang="en-US" dirty="0" smtClean="0"/>
              <a:t>Sanity Check: </a:t>
            </a:r>
          </a:p>
          <a:p>
            <a:pPr lvl="1"/>
            <a:r>
              <a:rPr lang="en-US" dirty="0" smtClean="0"/>
              <a:t>First, solve the problem without action uncertainty</a:t>
            </a:r>
          </a:p>
          <a:p>
            <a:pPr lvl="1"/>
            <a:r>
              <a:rPr lang="en-US" dirty="0" smtClean="0"/>
              <a:t>Then, incrementally add uncertainty to the problem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8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74871" y="1918522"/>
                <a:ext cx="7543801" cy="4023360"/>
              </a:xfrm>
            </p:spPr>
            <p:txBody>
              <a:bodyPr>
                <a:noAutofit/>
              </a:bodyPr>
              <a:lstStyle/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Markov Decision Process (MDP) (S, A, T, R) </a:t>
                </a:r>
              </a:p>
              <a:p>
                <a:pPr lvl="1"/>
                <a:r>
                  <a:rPr lang="en-US" sz="2000" b="1" dirty="0" smtClean="0"/>
                  <a:t>Markov Property </a:t>
                </a:r>
                <a:r>
                  <a:rPr lang="en-US" sz="2000" dirty="0" smtClean="0"/>
                  <a:t>– The future is dependent only on the current state and action</a:t>
                </a:r>
              </a:p>
              <a:p>
                <a:pPr lvl="1"/>
                <a:r>
                  <a:rPr lang="en-US" sz="2000" dirty="0" smtClean="0"/>
                  <a:t>A set of states, S</a:t>
                </a:r>
              </a:p>
              <a:p>
                <a:pPr lvl="1"/>
                <a:r>
                  <a:rPr lang="en-US" sz="2000" dirty="0" smtClean="0"/>
                  <a:t>A set of action, A</a:t>
                </a:r>
              </a:p>
              <a:p>
                <a:pPr lvl="1"/>
                <a:r>
                  <a:rPr lang="en-US" sz="2000" dirty="0" smtClean="0"/>
                  <a:t>Transition Probability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𝑇</m:t>
                    </m:r>
                    <m:d>
                      <m:dPr>
                        <m:endChr m:val="|"/>
                        <m:ctrlPr>
                          <a:rPr lang="en-US" sz="2000" i="1" dirty="0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𝑠</m:t>
                    </m:r>
                    <m:r>
                      <a:rPr lang="en-US" sz="2000" b="0" i="1" dirty="0" smtClean="0">
                        <a:latin typeface="Cambria Math"/>
                      </a:rPr>
                      <m:t>,</m:t>
                    </m:r>
                    <m:r>
                      <a:rPr lang="en-US" sz="2000" b="0" i="1" dirty="0" smtClean="0">
                        <a:latin typeface="Cambria Math"/>
                      </a:rPr>
                      <m:t>𝑎</m:t>
                    </m:r>
                    <m:r>
                      <a:rPr lang="en-US" sz="2000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Reward Function R(s)</a:t>
                </a:r>
              </a:p>
              <a:p>
                <a:r>
                  <a:rPr lang="en-US" sz="2400" dirty="0" smtClean="0"/>
                  <a:t>A policy for action uncertainty instead of a plan from start to goal</a:t>
                </a:r>
              </a:p>
              <a:p>
                <a:r>
                  <a:rPr lang="en-US" sz="2400" dirty="0" smtClean="0"/>
                  <a:t>A policy specifies an action that will lead to the goal from a given state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𝑆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endParaRPr lang="en-US" sz="24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4871" y="1918522"/>
                <a:ext cx="7543801" cy="4023360"/>
              </a:xfrm>
              <a:blipFill rotWithShape="1">
                <a:blip r:embed="rId3"/>
                <a:stretch>
                  <a:fillRect l="-1858" t="-1515" r="-2342" b="-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1970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Steerable Medical Needle</a:t>
                </a:r>
              </a:p>
              <a:p>
                <a:r>
                  <a:rPr lang="en-US" dirty="0" smtClean="0"/>
                  <a:t>Dubins Car with a bang-bang controller</a:t>
                </a:r>
              </a:p>
              <a:p>
                <a:r>
                  <a:rPr lang="en-US" dirty="0" smtClean="0"/>
                  <a:t>Turn left and right</a:t>
                </a:r>
              </a:p>
              <a:p>
                <a:r>
                  <a:rPr lang="en-US" dirty="0" smtClean="0"/>
                  <a:t>Move forward distance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dirty="0" smtClean="0"/>
                  <a:t> every time </a:t>
                </a:r>
                <a:r>
                  <a:rPr lang="en-US" dirty="0" smtClean="0"/>
                  <a:t>step</a:t>
                </a:r>
              </a:p>
              <a:p>
                <a:r>
                  <a:rPr lang="en-US" dirty="0" smtClean="0"/>
                  <a:t>Action Uncertainty is represented using a Gaussian distribution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808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/>
          <p:nvPr/>
        </p:nvPicPr>
        <p:blipFill rotWithShape="1">
          <a:blip r:embed="rId4"/>
          <a:srcRect l="27565" t="10128" r="49840" b="77692"/>
          <a:stretch/>
        </p:blipFill>
        <p:spPr bwMode="auto">
          <a:xfrm>
            <a:off x="1432873" y="4307079"/>
            <a:ext cx="5921941" cy="161833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67071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Stochastic Motion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Sample configuration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Generate an approximation of the action uncertainty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MDP Value Iteration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921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 SMR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Sample n states from the configuration space to form the vertices of the </a:t>
            </a:r>
            <a:r>
              <a:rPr lang="en-US" dirty="0" smtClean="0"/>
              <a:t>graph – n = 50,000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amples_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3163" y="213176"/>
            <a:ext cx="5966056" cy="448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285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Transition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95060"/>
                <a:ext cx="8229600" cy="4078703"/>
              </a:xfrm>
            </p:spPr>
            <p:txBody>
              <a:bodyPr/>
              <a:lstStyle/>
              <a:p>
                <a:r>
                  <a:rPr lang="en-US" dirty="0" smtClean="0"/>
                  <a:t>Generate a sample from a node i using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If the sample is </a:t>
                </a:r>
                <a:r>
                  <a:rPr lang="en-US" dirty="0" smtClean="0"/>
                  <a:t>valid, f</a:t>
                </a:r>
                <a:r>
                  <a:rPr lang="en-US" dirty="0" smtClean="0"/>
                  <a:t>ind </a:t>
                </a:r>
                <a:r>
                  <a:rPr lang="en-US" dirty="0" smtClean="0"/>
                  <a:t>the nearest node </a:t>
                </a:r>
                <a:r>
                  <a:rPr lang="en-US" dirty="0" smtClean="0"/>
                  <a:t>j in </a:t>
                </a:r>
                <a:r>
                  <a:rPr lang="en-US" dirty="0" smtClean="0"/>
                  <a:t>the SMR </a:t>
                </a:r>
                <a:r>
                  <a:rPr lang="en-US" dirty="0" smtClean="0"/>
                  <a:t>graph</a:t>
                </a:r>
              </a:p>
              <a:p>
                <a:r>
                  <a:rPr lang="en-US" dirty="0" smtClean="0"/>
                  <a:t>If the sample has a collision, then there is a transition to a special obstacle state</a:t>
                </a:r>
                <a:endParaRPr lang="en-US" dirty="0" smtClean="0"/>
              </a:p>
              <a:p>
                <a:r>
                  <a:rPr lang="en-US" dirty="0" smtClean="0"/>
                  <a:t>Sample each action m </a:t>
                </a:r>
                <a:r>
                  <a:rPr lang="en-US" dirty="0" smtClean="0"/>
                  <a:t>times – m = 20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 smtClean="0"/>
                  <a:t> where v is the number of times the transition from I to J occurs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95060"/>
                <a:ext cx="8229600" cy="4078703"/>
              </a:xfrm>
              <a:blipFill rotWithShape="1">
                <a:blip r:embed="rId3"/>
                <a:stretch>
                  <a:fillRect l="-741" t="-1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3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MDP Value Iteration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Reward 1 for Goal States</a:t>
                </a:r>
              </a:p>
              <a:p>
                <a:r>
                  <a:rPr lang="en-US" dirty="0" smtClean="0"/>
                  <a:t>Reward </a:t>
                </a:r>
                <a:r>
                  <a:rPr lang="en-US" dirty="0" smtClean="0"/>
                  <a:t>0 for </a:t>
                </a:r>
                <a:r>
                  <a:rPr lang="en-US" dirty="0" smtClean="0"/>
                  <a:t>Obstacle States</a:t>
                </a:r>
                <a:endParaRPr lang="en-US" dirty="0" smtClean="0"/>
              </a:p>
              <a:p>
                <a:r>
                  <a:rPr lang="en-US" dirty="0" smtClean="0"/>
                  <a:t>Use an epsilon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𝜀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threshold to terminate value </a:t>
                </a:r>
                <a:r>
                  <a:rPr lang="en-US" dirty="0" smtClean="0"/>
                  <a:t>iteration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/>
                        <a:ea typeface="Cambria Math"/>
                      </a:rPr>
                      <m:t>ε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~10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−7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 smtClean="0"/>
                  <a:t> - Transition Probability from I to J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𝑗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- Reward for transitioning from I to J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 negative reward creates a preference for shorter paths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 smtClean="0"/>
                  <a:t> - Probability of success for state j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𝑚𝑎𝑥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𝑈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019" t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6460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502" y="2149999"/>
            <a:ext cx="4038600" cy="304387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148414"/>
            <a:ext cx="4038600" cy="3043870"/>
          </a:xfrm>
        </p:spPr>
      </p:pic>
      <p:sp>
        <p:nvSpPr>
          <p:cNvPr id="8" name="TextBox 7"/>
          <p:cNvSpPr txBox="1"/>
          <p:nvPr/>
        </p:nvSpPr>
        <p:spPr>
          <a:xfrm>
            <a:off x="503647" y="521151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Environment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200" y="5211512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Environment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60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graphicFrame>
        <p:nvGraphicFramePr>
          <p:cNvPr id="8" name="Picture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18494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078758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</TotalTime>
  <Words>485</Words>
  <Application>Microsoft Office PowerPoint</Application>
  <PresentationFormat>On-screen Show (4:3)</PresentationFormat>
  <Paragraphs>79</Paragraphs>
  <Slides>11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Retrospect</vt:lpstr>
      <vt:lpstr>Planning with Uncertainty</vt:lpstr>
      <vt:lpstr>Introduction</vt:lpstr>
      <vt:lpstr>Problem</vt:lpstr>
      <vt:lpstr>Stochastic Motion Roadmap</vt:lpstr>
      <vt:lpstr>Build SMR Graph</vt:lpstr>
      <vt:lpstr>Transition Model</vt:lpstr>
      <vt:lpstr>MDP Value Iteration</vt:lpstr>
      <vt:lpstr>Results</vt:lpstr>
      <vt:lpstr>Results</vt:lpstr>
      <vt:lpstr>Extensions</vt:lpstr>
      <vt:lpstr>Motivation/Challenges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with Uncertainty</dc:title>
  <dc:creator>Ryan DS</dc:creator>
  <cp:lastModifiedBy>Information Technology</cp:lastModifiedBy>
  <cp:revision>29</cp:revision>
  <dcterms:created xsi:type="dcterms:W3CDTF">2014-12-02T01:27:29Z</dcterms:created>
  <dcterms:modified xsi:type="dcterms:W3CDTF">2014-12-02T18:08:28Z</dcterms:modified>
</cp:coreProperties>
</file>