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handoutMasterIdLst>
    <p:handoutMasterId r:id="rId35"/>
  </p:handoutMasterIdLst>
  <p:sldIdLst>
    <p:sldId id="256" r:id="rId2"/>
    <p:sldId id="288" r:id="rId3"/>
    <p:sldId id="289" r:id="rId4"/>
    <p:sldId id="290" r:id="rId5"/>
    <p:sldId id="291" r:id="rId6"/>
    <p:sldId id="292" r:id="rId7"/>
    <p:sldId id="300" r:id="rId8"/>
    <p:sldId id="293" r:id="rId9"/>
    <p:sldId id="272" r:id="rId10"/>
    <p:sldId id="264" r:id="rId11"/>
    <p:sldId id="257" r:id="rId12"/>
    <p:sldId id="275" r:id="rId13"/>
    <p:sldId id="274" r:id="rId14"/>
    <p:sldId id="295" r:id="rId15"/>
    <p:sldId id="296" r:id="rId16"/>
    <p:sldId id="297" r:id="rId17"/>
    <p:sldId id="298" r:id="rId18"/>
    <p:sldId id="301" r:id="rId19"/>
    <p:sldId id="266" r:id="rId20"/>
    <p:sldId id="278" r:id="rId21"/>
    <p:sldId id="263" r:id="rId22"/>
    <p:sldId id="281" r:id="rId23"/>
    <p:sldId id="282" r:id="rId24"/>
    <p:sldId id="283" r:id="rId25"/>
    <p:sldId id="284" r:id="rId26"/>
    <p:sldId id="294" r:id="rId27"/>
    <p:sldId id="286" r:id="rId28"/>
    <p:sldId id="287" r:id="rId29"/>
    <p:sldId id="262" r:id="rId30"/>
    <p:sldId id="259" r:id="rId31"/>
    <p:sldId id="276" r:id="rId32"/>
    <p:sldId id="277" r:id="rId33"/>
    <p:sldId id="2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55EC-FC67-4DEA-9FA6-2FA763CC88A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B078-FA1D-496C-911C-14018E4D8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9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MODELO DE APRESENTAÇÃO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HelveticaNeueLT Pro 65 Md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O MODELO SERÁ UTILIZADO PARA CRIAR APRESENTAÇÕES PARA AS DISCIPLINAS DO CENTRO DE FORMAÇÃO E APERFEIÇOAMENTO DA PM-AP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2" y="325821"/>
            <a:ext cx="1543050" cy="15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2773" y="621321"/>
            <a:ext cx="938645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056" y="609600"/>
            <a:ext cx="8753888" cy="2992904"/>
          </a:xfrm>
        </p:spPr>
        <p:txBody>
          <a:bodyPr anchor="ctr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latin typeface="HelveticaNeueLT Pro 35 Th" panose="020B04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236662" y="75002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6652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7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7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03/05/2022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 Fundo Limp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pPr/>
              <a:t>03/05/2022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2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LT Pro 65 Md" panose="020B0604020202020204" pitchFamily="34" charset="0"/>
              </a:defRPr>
            </a:lvl1pPr>
            <a:lvl2pPr>
              <a:defRPr>
                <a:latin typeface="HelveticaNeueLT Pro 65 Md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latin typeface="HelveticaNeueLT Pro 65 Md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latin typeface="HelveticaNeueLT Pro 55 Roman" panose="020B0604020202020204" pitchFamily="34" charset="0"/>
              </a:defRPr>
            </a:lvl1pPr>
            <a:lvl2pPr>
              <a:defRPr>
                <a:latin typeface="HelveticaNeueLT Pro 55 Roman" panose="020B0604020202020204" pitchFamily="34" charset="0"/>
              </a:defRPr>
            </a:lvl2pPr>
            <a:lvl3pPr>
              <a:defRPr>
                <a:latin typeface="HelveticaNeueLT Pro 55 Roman" panose="020B0604020202020204" pitchFamily="34" charset="0"/>
              </a:defRPr>
            </a:lvl3pPr>
            <a:lvl4pPr>
              <a:defRPr>
                <a:latin typeface="HelveticaNeueLT Pro 55 Roman" panose="020B0604020202020204" pitchFamily="34" charset="0"/>
              </a:defRPr>
            </a:lvl4pPr>
            <a:lvl5pPr>
              <a:defRPr>
                <a:latin typeface="HelveticaNeueLT Pro 55 Roman" panose="020B0604020202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latin typeface="HelveticaNeueLT Pro 97 BlkCn" panose="020B0806030702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HelveticaNeueLT Pro 55 Roman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140D-425E-4473-A49C-5A20CE872EF9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89A9-1C85-4219-B5B7-304AD13D02EE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" y="176782"/>
            <a:ext cx="872836" cy="8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67A140D-425E-4473-A49C-5A20CE872EF9}" type="datetimeFigureOut">
              <a:rPr lang="pt-BR" smtClean="0"/>
              <a:pPr/>
              <a:t>03/05/2022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6A89A9-1C85-4219-B5B7-304AD13D02E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6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6" r:id="rId16"/>
    <p:sldLayoutId id="21474838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5269" y="2411895"/>
            <a:ext cx="9324522" cy="1098067"/>
          </a:xfrm>
        </p:spPr>
        <p:txBody>
          <a:bodyPr/>
          <a:lstStyle/>
          <a:p>
            <a:r>
              <a:rPr lang="pt-BR" dirty="0"/>
              <a:t>Policiamento de trânsito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95269" y="201995"/>
            <a:ext cx="9001462" cy="82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POLÍCIA MILITAR DO AMAPÁ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  <a:effectLst/>
              </a:rPr>
              <a:t>CENTRO DE FORMAÇÃO E APERFEIÇOAMENTO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95269" y="5678775"/>
            <a:ext cx="9672287" cy="41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Sgt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Roberta –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Nunes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5AFEAA-1571-9428-9A95-35528D4D45D9}"/>
              </a:ext>
            </a:extLst>
          </p:cNvPr>
          <p:cNvSpPr txBox="1">
            <a:spLocks/>
          </p:cNvSpPr>
          <p:nvPr/>
        </p:nvSpPr>
        <p:spPr>
          <a:xfrm>
            <a:off x="1974573" y="3518065"/>
            <a:ext cx="8783687" cy="1667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 baseline="0">
                <a:solidFill>
                  <a:schemeClr val="tx1"/>
                </a:solidFill>
                <a:effectLst/>
                <a:latin typeface="HelveticaNeueLT Pro 97 BlkCn" panose="020B080603070204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b="0" dirty="0">
                <a:latin typeface="Calibri"/>
              </a:rPr>
              <a:t>Noções de legislação </a:t>
            </a:r>
          </a:p>
          <a:p>
            <a:pPr>
              <a:lnSpc>
                <a:spcPct val="100000"/>
              </a:lnSpc>
            </a:pPr>
            <a:r>
              <a:rPr lang="pt-BR" b="0" dirty="0">
                <a:latin typeface="Calibri"/>
              </a:rPr>
              <a:t>de trânsito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39877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B98E34D-1BDC-5C25-61DF-91494050F569}"/>
              </a:ext>
            </a:extLst>
          </p:cNvPr>
          <p:cNvSpPr/>
          <p:nvPr/>
        </p:nvSpPr>
        <p:spPr>
          <a:xfrm>
            <a:off x="924444" y="38509"/>
            <a:ext cx="10353759" cy="124930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384313"/>
            <a:ext cx="10353760" cy="557695"/>
          </a:xfrm>
        </p:spPr>
        <p:txBody>
          <a:bodyPr>
            <a:noAutofit/>
          </a:bodyPr>
          <a:lstStyle/>
          <a:p>
            <a:r>
              <a:rPr lang="pt-BR" sz="3600" u="sng" dirty="0"/>
              <a:t>POLICIAMENTO OSTENSIVO DE TRÂNSITO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752" y="1581432"/>
            <a:ext cx="10353762" cy="369513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Função exercida pelas </a:t>
            </a:r>
            <a:r>
              <a:rPr lang="pt-BR" sz="3200" b="1" dirty="0">
                <a:solidFill>
                  <a:srgbClr val="C00000"/>
                </a:solidFill>
              </a:rPr>
              <a:t>POLÍCIAS MILITARES </a:t>
            </a:r>
            <a:r>
              <a:rPr lang="pt-BR" sz="3200" dirty="0"/>
              <a:t>com o objetivo de </a:t>
            </a:r>
            <a:r>
              <a:rPr lang="pt-BR" sz="3200" b="1" dirty="0">
                <a:solidFill>
                  <a:srgbClr val="002060"/>
                </a:solidFill>
              </a:rPr>
              <a:t>prevenir e reprimir </a:t>
            </a:r>
            <a:r>
              <a:rPr lang="pt-BR" sz="3200" dirty="0"/>
              <a:t>atos relacionados com a segurança pública e de </a:t>
            </a:r>
            <a:r>
              <a:rPr lang="pt-BR" sz="3200" b="1" dirty="0">
                <a:solidFill>
                  <a:srgbClr val="002060"/>
                </a:solidFill>
              </a:rPr>
              <a:t>garantir </a:t>
            </a:r>
            <a:r>
              <a:rPr lang="pt-BR" sz="3200" dirty="0"/>
              <a:t>obediência às normas relativas à segurança de trânsito, </a:t>
            </a:r>
            <a:r>
              <a:rPr lang="pt-BR" sz="3200" b="1" dirty="0">
                <a:solidFill>
                  <a:srgbClr val="002060"/>
                </a:solidFill>
              </a:rPr>
              <a:t>assegurando </a:t>
            </a:r>
            <a:r>
              <a:rPr lang="pt-BR" sz="3200" dirty="0"/>
              <a:t>a livre circulação e evitando acidentes.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174D39-DFFB-72AB-C896-3FD041328AF4}"/>
              </a:ext>
            </a:extLst>
          </p:cNvPr>
          <p:cNvSpPr txBox="1"/>
          <p:nvPr/>
        </p:nvSpPr>
        <p:spPr>
          <a:xfrm>
            <a:off x="2771882" y="5100450"/>
            <a:ext cx="6637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Código de Trânsito Brasileiro - CTB</a:t>
            </a:r>
          </a:p>
          <a:p>
            <a:pPr algn="ctr"/>
            <a:r>
              <a:rPr lang="pt-BR" sz="2400" dirty="0"/>
              <a:t>ANEXO I - DOS CONCEITOS E DEFINIÇÕES </a:t>
            </a:r>
          </a:p>
          <a:p>
            <a:pPr algn="ctr"/>
            <a:r>
              <a:rPr lang="pt-BR" sz="2400" dirty="0"/>
              <a:t>(Vide Lei nº 14.071, de 2020) (Vigência)</a:t>
            </a:r>
          </a:p>
        </p:txBody>
      </p:sp>
    </p:spTree>
    <p:extLst>
      <p:ext uri="{BB962C8B-B14F-4D97-AF65-F5344CB8AC3E}">
        <p14:creationId xmlns:p14="http://schemas.microsoft.com/office/powerpoint/2010/main" val="333006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8021" y="2329224"/>
            <a:ext cx="10353762" cy="3695136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Art. 5º O Sistema Nacional de Trânsito é o conjunto de órgãos e entidades da União, dos Estados, do Distrito Federal e dos Municípios que tem por finalidade o exercício das atividades de planejamento, administração, normatização, pesquisa, registro e licenciamento de veículos, formação, habilitação e reciclagem de condutores, educação, engenharia, operação do sistema viário, policiamento, fiscalização, julgamento de infrações e de recursos e aplicação de penalidades.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F221F2-3CD5-3007-11BD-20FEE04CFC88}"/>
              </a:ext>
            </a:extLst>
          </p:cNvPr>
          <p:cNvSpPr/>
          <p:nvPr/>
        </p:nvSpPr>
        <p:spPr>
          <a:xfrm>
            <a:off x="1770467" y="833640"/>
            <a:ext cx="9144000" cy="124930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Sistema Nacional de Trânsito</a:t>
            </a:r>
          </a:p>
        </p:txBody>
      </p:sp>
    </p:spTree>
    <p:extLst>
      <p:ext uri="{BB962C8B-B14F-4D97-AF65-F5344CB8AC3E}">
        <p14:creationId xmlns:p14="http://schemas.microsoft.com/office/powerpoint/2010/main" val="209088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186C29-273E-4E56-BA1A-E2A2836008FC}"/>
              </a:ext>
            </a:extLst>
          </p:cNvPr>
          <p:cNvSpPr/>
          <p:nvPr/>
        </p:nvSpPr>
        <p:spPr>
          <a:xfrm>
            <a:off x="1524000" y="168885"/>
            <a:ext cx="9144000" cy="124930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7772" y="250505"/>
            <a:ext cx="8699006" cy="1099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 Black" pitchFamily="34" charset="0"/>
              </a:rPr>
              <a:t>Art. 5º - </a:t>
            </a:r>
            <a:r>
              <a:rPr lang="pt-BR" sz="2800" dirty="0">
                <a:solidFill>
                  <a:srgbClr val="FF0000"/>
                </a:solidFill>
                <a:latin typeface="Arial Black" pitchFamily="34" charset="0"/>
              </a:rPr>
              <a:t>Sistema Nacional de Trânsito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25F7D2DF-EF2B-4DFC-A238-94FE9C0C825A}"/>
              </a:ext>
            </a:extLst>
          </p:cNvPr>
          <p:cNvSpPr/>
          <p:nvPr/>
        </p:nvSpPr>
        <p:spPr>
          <a:xfrm>
            <a:off x="1794952" y="1700808"/>
            <a:ext cx="7783720" cy="46588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ÓRGÃOS MUNICIPAIS</a:t>
            </a:r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9F071ADF-F8D3-46D7-8BEA-758D7FEC3ACE}"/>
              </a:ext>
            </a:extLst>
          </p:cNvPr>
          <p:cNvSpPr/>
          <p:nvPr/>
        </p:nvSpPr>
        <p:spPr>
          <a:xfrm>
            <a:off x="2426150" y="1706773"/>
            <a:ext cx="6520806" cy="385834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CETRAN E CONTRADIFE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44235F19-6638-4B26-8EDA-8D16C112620D}"/>
              </a:ext>
            </a:extLst>
          </p:cNvPr>
          <p:cNvSpPr/>
          <p:nvPr/>
        </p:nvSpPr>
        <p:spPr>
          <a:xfrm>
            <a:off x="3245044" y="1645921"/>
            <a:ext cx="4939188" cy="295911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SENATRAN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8ED2B943-8BAC-49E5-AFB1-61A8158EE63A}"/>
              </a:ext>
            </a:extLst>
          </p:cNvPr>
          <p:cNvSpPr/>
          <p:nvPr/>
        </p:nvSpPr>
        <p:spPr>
          <a:xfrm>
            <a:off x="3791745" y="1582700"/>
            <a:ext cx="3816423" cy="2330786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CONTRAN</a:t>
            </a:r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8259F0B7-60A0-4BF9-9859-8222F8811D2E}"/>
              </a:ext>
            </a:extLst>
          </p:cNvPr>
          <p:cNvSpPr/>
          <p:nvPr/>
        </p:nvSpPr>
        <p:spPr>
          <a:xfrm>
            <a:off x="4367810" y="1506312"/>
            <a:ext cx="2664295" cy="167125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CTB</a:t>
            </a:r>
            <a:endParaRPr lang="pt-BR" sz="4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186C29-273E-4E56-BA1A-E2A2836008FC}"/>
              </a:ext>
            </a:extLst>
          </p:cNvPr>
          <p:cNvSpPr/>
          <p:nvPr/>
        </p:nvSpPr>
        <p:spPr>
          <a:xfrm>
            <a:off x="1524000" y="168885"/>
            <a:ext cx="9144000" cy="10998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 Black" pitchFamily="34" charset="0"/>
              </a:rPr>
              <a:t>Artigo 7º - </a:t>
            </a:r>
            <a:r>
              <a:rPr lang="pt-BR" sz="3200" dirty="0">
                <a:solidFill>
                  <a:srgbClr val="FF0000"/>
                </a:solidFill>
                <a:latin typeface="Arial Black" pitchFamily="34" charset="0"/>
              </a:rPr>
              <a:t>Componentes do SNT</a:t>
            </a:r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0D6D9F67-92DD-45E3-A259-5E9B1F943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7" r="1707" b="5498"/>
          <a:stretch/>
        </p:blipFill>
        <p:spPr>
          <a:xfrm>
            <a:off x="734776" y="1728428"/>
            <a:ext cx="10722448" cy="4960687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81F665D-F172-7A68-4768-CBA5FDDB04CC}"/>
              </a:ext>
            </a:extLst>
          </p:cNvPr>
          <p:cNvSpPr txBox="1"/>
          <p:nvPr/>
        </p:nvSpPr>
        <p:spPr>
          <a:xfrm>
            <a:off x="734776" y="10896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Competências </a:t>
            </a:r>
          </a:p>
        </p:txBody>
      </p:sp>
    </p:spTree>
    <p:extLst>
      <p:ext uri="{BB962C8B-B14F-4D97-AF65-F5344CB8AC3E}">
        <p14:creationId xmlns:p14="http://schemas.microsoft.com/office/powerpoint/2010/main" val="42851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ORGANIZAÇÃO DA SEGURANÇA VIÁRIA NO BRASIL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695136"/>
          </a:xfrm>
        </p:spPr>
        <p:txBody>
          <a:bodyPr>
            <a:noAutofit/>
          </a:bodyPr>
          <a:lstStyle/>
          <a:p>
            <a:r>
              <a:rPr lang="pt-BR" sz="3200" b="1" dirty="0"/>
              <a:t>NÍVEL FEDERAL; </a:t>
            </a:r>
          </a:p>
          <a:p>
            <a:pPr marL="0" indent="0" algn="just">
              <a:buNone/>
            </a:pPr>
            <a:r>
              <a:rPr lang="pt-BR" sz="3200" dirty="0"/>
              <a:t>O exercício das atividades de trânsito em nível nacional ocorre por meio do </a:t>
            </a:r>
            <a:r>
              <a:rPr lang="pt-BR" sz="3200" b="1" dirty="0"/>
              <a:t>CONTRAN</a:t>
            </a:r>
            <a:r>
              <a:rPr lang="pt-BR" sz="3200" dirty="0"/>
              <a:t>, um verdadeiro órgão regulamentador de trânsito em nível nacional, pelo </a:t>
            </a:r>
            <a:r>
              <a:rPr lang="pt-BR" sz="3200" b="1" dirty="0"/>
              <a:t>DENATRAN</a:t>
            </a:r>
            <a:r>
              <a:rPr lang="pt-BR" sz="3200" dirty="0"/>
              <a:t> (órgão executivo máximo de trânsito) e pelo </a:t>
            </a:r>
            <a:r>
              <a:rPr lang="pt-BR" sz="3200" b="1" dirty="0"/>
              <a:t>DNIT </a:t>
            </a:r>
            <a:r>
              <a:rPr lang="pt-BR" sz="3200" dirty="0"/>
              <a:t>(Departamento Nacional de Infraestrutura de Transportes) – será melhor trabalhado dentro do CTB.</a:t>
            </a:r>
          </a:p>
        </p:txBody>
      </p:sp>
    </p:spTree>
    <p:extLst>
      <p:ext uri="{BB962C8B-B14F-4D97-AF65-F5344CB8AC3E}">
        <p14:creationId xmlns:p14="http://schemas.microsoft.com/office/powerpoint/2010/main" val="291299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ORGANIZAÇÃO DA SEGURANÇA VIÁRIA NO BRASIL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A execução da </a:t>
            </a:r>
            <a:r>
              <a:rPr lang="pt-BR" sz="3600" b="1" dirty="0"/>
              <a:t>fiscalização e do patrulhamento ostensivo das rodovias federais </a:t>
            </a:r>
            <a:r>
              <a:rPr lang="pt-BR" sz="3600" dirty="0"/>
              <a:t>foi atribuída à Polícia Rodoviária Federal, no inciso parágrafo 2º do art. 144.</a:t>
            </a:r>
          </a:p>
        </p:txBody>
      </p:sp>
    </p:spTree>
    <p:extLst>
      <p:ext uri="{BB962C8B-B14F-4D97-AF65-F5344CB8AC3E}">
        <p14:creationId xmlns:p14="http://schemas.microsoft.com/office/powerpoint/2010/main" val="187908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ORGANIZAÇÃO DA SEGURANÇA VIÁRIA NO BRASIL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942" y="1778012"/>
            <a:ext cx="10721614" cy="3695136"/>
          </a:xfrm>
        </p:spPr>
        <p:txBody>
          <a:bodyPr>
            <a:noAutofit/>
          </a:bodyPr>
          <a:lstStyle/>
          <a:p>
            <a:r>
              <a:rPr lang="pt-BR" sz="2800" b="1" dirty="0"/>
              <a:t>NÍVEL ESTADUAL E DISTRITAL;</a:t>
            </a:r>
          </a:p>
          <a:p>
            <a:pPr marL="0" indent="0" algn="just">
              <a:buNone/>
            </a:pPr>
            <a:r>
              <a:rPr lang="pt-BR" sz="2800" dirty="0"/>
              <a:t>No que diz respeito à atuação em nível Distrital e Estadual, a CF atribui as atividades de segurança viária aos respectivos órgãos que integram esses entes, o que chamados hoje de </a:t>
            </a:r>
            <a:r>
              <a:rPr lang="pt-BR" sz="2800" b="1" dirty="0"/>
              <a:t>CETRAN</a:t>
            </a:r>
            <a:r>
              <a:rPr lang="pt-BR" sz="2800" dirty="0"/>
              <a:t> (Conselho Estadual de Trânsito), </a:t>
            </a:r>
            <a:r>
              <a:rPr lang="pt-BR" sz="2800" b="1" dirty="0" err="1"/>
              <a:t>Contrandife</a:t>
            </a:r>
            <a:r>
              <a:rPr lang="pt-BR" sz="2800" dirty="0"/>
              <a:t> (Conselho de Trânsito do DF), </a:t>
            </a:r>
            <a:r>
              <a:rPr lang="pt-BR" sz="2800" b="1" dirty="0"/>
              <a:t>Detran</a:t>
            </a:r>
            <a:r>
              <a:rPr lang="pt-BR" sz="2800" dirty="0"/>
              <a:t> (Departamento Estadual de Trânsito) e </a:t>
            </a:r>
            <a:r>
              <a:rPr lang="pt-BR" sz="2800" b="1" dirty="0"/>
              <a:t>respectivos órgãos de infraestrutura </a:t>
            </a:r>
            <a:r>
              <a:rPr lang="pt-BR" sz="2800" dirty="0"/>
              <a:t>(</a:t>
            </a:r>
            <a:r>
              <a:rPr lang="pt-BR" sz="2800" b="1" dirty="0"/>
              <a:t>DER</a:t>
            </a:r>
            <a:r>
              <a:rPr lang="pt-BR" sz="2800" dirty="0"/>
              <a:t> –Departamento de Estradas de Rodagem – ou análogo – e </a:t>
            </a:r>
            <a:r>
              <a:rPr lang="pt-BR" sz="2800" b="1" dirty="0"/>
              <a:t>DNIT</a:t>
            </a:r>
            <a:r>
              <a:rPr lang="pt-BR" sz="2800" dirty="0"/>
              <a:t> – Departamento Nacional de Infraestrutura de Transportes). </a:t>
            </a:r>
          </a:p>
        </p:txBody>
      </p:sp>
    </p:spTree>
    <p:extLst>
      <p:ext uri="{BB962C8B-B14F-4D97-AF65-F5344CB8AC3E}">
        <p14:creationId xmlns:p14="http://schemas.microsoft.com/office/powerpoint/2010/main" val="66033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812" y="80630"/>
            <a:ext cx="10353761" cy="1326321"/>
          </a:xfrm>
        </p:spPr>
        <p:txBody>
          <a:bodyPr/>
          <a:lstStyle/>
          <a:p>
            <a:r>
              <a:rPr lang="pt-BR" dirty="0"/>
              <a:t>ORGANIZAÇÃO DA SEGURANÇA VIÁRIA </a:t>
            </a:r>
            <a:br>
              <a:rPr lang="pt-BR" b="0" dirty="0"/>
            </a:br>
            <a:r>
              <a:rPr lang="pt-BR" dirty="0"/>
              <a:t>NO BRASIL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2915" y="1406951"/>
            <a:ext cx="11066170" cy="3695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/>
              <a:t>A </a:t>
            </a:r>
            <a:r>
              <a:rPr lang="pt-BR" sz="2800" b="1" dirty="0"/>
              <a:t>ATIVIDADE FISCALIZATÓRIA</a:t>
            </a:r>
            <a:r>
              <a:rPr lang="pt-BR" sz="2800" dirty="0"/>
              <a:t>, caberá aos Estados e ao DF exercê-la da melhor forma.</a:t>
            </a:r>
          </a:p>
          <a:p>
            <a:pPr algn="just"/>
            <a:r>
              <a:rPr lang="pt-BR" sz="2800" dirty="0"/>
              <a:t>A opção mais notada atualmente é um </a:t>
            </a:r>
            <a:r>
              <a:rPr lang="pt-BR" sz="2800" b="1" dirty="0"/>
              <a:t>CONVÊNIO</a:t>
            </a:r>
            <a:r>
              <a:rPr lang="pt-BR" sz="2800" dirty="0"/>
              <a:t> feito entre os </a:t>
            </a:r>
            <a:r>
              <a:rPr lang="pt-BR" sz="2800" b="1" dirty="0"/>
              <a:t>ÓRGÃOS DE TRÂNSITO E A POLÍCIA MILITAR</a:t>
            </a:r>
            <a:r>
              <a:rPr lang="pt-BR" sz="2800" dirty="0"/>
              <a:t>, a qual criou o </a:t>
            </a:r>
            <a:r>
              <a:rPr lang="pt-BR" sz="2800" b="1" dirty="0" err="1"/>
              <a:t>BPTran</a:t>
            </a:r>
            <a:r>
              <a:rPr lang="pt-BR" sz="2800" b="1" dirty="0"/>
              <a:t> </a:t>
            </a:r>
            <a:r>
              <a:rPr lang="pt-BR" sz="2800" dirty="0"/>
              <a:t>(BATALHÃO DE POLICIAMENTO DE TRANSITO) e </a:t>
            </a:r>
            <a:r>
              <a:rPr lang="pt-BR" sz="2800" b="1" dirty="0"/>
              <a:t>BPRE </a:t>
            </a:r>
            <a:r>
              <a:rPr lang="pt-BR" sz="2800" dirty="0"/>
              <a:t>(BATALHÃO DE POLICIAMENTO RODOVIARIO ESTADUAL). Repare que não existe tecnicamente uma Polícia Estadual e Distrital de trânsito. O que acontece é uma delegação de competência firmado em contrato que atribui às PMs o exercício de fiscalização.</a:t>
            </a:r>
          </a:p>
        </p:txBody>
      </p:sp>
    </p:spTree>
    <p:extLst>
      <p:ext uri="{BB962C8B-B14F-4D97-AF65-F5344CB8AC3E}">
        <p14:creationId xmlns:p14="http://schemas.microsoft.com/office/powerpoint/2010/main" val="416137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ORGANIZAÇÃO DA SEGURANÇA VIÁRIA NO BRASIL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NIVEL MUNICIPAL;</a:t>
            </a:r>
            <a:r>
              <a:rPr lang="pt-BR" sz="3200" dirty="0"/>
              <a:t> </a:t>
            </a:r>
          </a:p>
          <a:p>
            <a:pPr marL="0" indent="0">
              <a:buNone/>
            </a:pPr>
            <a:r>
              <a:rPr lang="pt-BR" sz="3200" dirty="0"/>
              <a:t>Em se tratando dos Municípios, também a CF confere autonomia na criação dos órgãos de trânsito, os quais serão chamados </a:t>
            </a:r>
            <a:r>
              <a:rPr lang="pt-BR" sz="3200" b="1" dirty="0"/>
              <a:t>genericamente  </a:t>
            </a:r>
            <a:r>
              <a:rPr lang="pt-BR" sz="3200" dirty="0"/>
              <a:t>de </a:t>
            </a:r>
            <a:r>
              <a:rPr lang="pt-BR" sz="3200" dirty="0" err="1"/>
              <a:t>DEMUTRANs</a:t>
            </a:r>
            <a:r>
              <a:rPr lang="pt-BR" sz="3200" dirty="0"/>
              <a:t> (Departamento Municipal de Trânsito), justamente pela heterogeneidade de nomenclatura das secretarias ou departamentos de trânsito em todo o território brasileiro.</a:t>
            </a:r>
          </a:p>
        </p:txBody>
      </p:sp>
    </p:spTree>
    <p:extLst>
      <p:ext uri="{BB962C8B-B14F-4D97-AF65-F5344CB8AC3E}">
        <p14:creationId xmlns:p14="http://schemas.microsoft.com/office/powerpoint/2010/main" val="86354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620" y="4375438"/>
            <a:ext cx="10960759" cy="3695136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/>
              <a:t>Art. 22</a:t>
            </a:r>
          </a:p>
          <a:p>
            <a:pPr algn="just"/>
            <a:r>
              <a:rPr lang="pt-BR" sz="2800" dirty="0"/>
              <a:t>IV – estabelecer, em conjunto com as </a:t>
            </a:r>
            <a:r>
              <a:rPr lang="pt-BR" sz="2800" b="1" dirty="0">
                <a:solidFill>
                  <a:srgbClr val="C00000"/>
                </a:solidFill>
              </a:rPr>
              <a:t>Polícias Militares</a:t>
            </a:r>
            <a:r>
              <a:rPr lang="pt-BR" sz="2800" dirty="0"/>
              <a:t>, as diretrizes para o policiamento ostensivo de trânsito;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3E8962A-DD8C-6203-81F8-8959D0384E26}"/>
              </a:ext>
            </a:extLst>
          </p:cNvPr>
          <p:cNvSpPr txBox="1">
            <a:spLocks/>
          </p:cNvSpPr>
          <p:nvPr/>
        </p:nvSpPr>
        <p:spPr>
          <a:xfrm>
            <a:off x="615620" y="1069021"/>
            <a:ext cx="10834257" cy="3695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1" dirty="0"/>
              <a:t>Art. 14</a:t>
            </a:r>
          </a:p>
          <a:p>
            <a:pPr marL="0" indent="0" algn="just">
              <a:buNone/>
            </a:pPr>
            <a:r>
              <a:rPr lang="pt-BR" sz="2800" b="1" dirty="0"/>
              <a:t>VIII –</a:t>
            </a:r>
            <a:r>
              <a:rPr lang="pt-BR" sz="2800" dirty="0"/>
              <a:t> acompanhar e coordenar as atividades de administração, educação, engenharia, fiscalização, </a:t>
            </a:r>
            <a:r>
              <a:rPr lang="pt-BR" sz="2800" b="1" dirty="0">
                <a:solidFill>
                  <a:srgbClr val="C00000"/>
                </a:solidFill>
              </a:rPr>
              <a:t>policiamento ostensivo de trânsito</a:t>
            </a:r>
            <a:r>
              <a:rPr lang="pt-BR" sz="2800" dirty="0"/>
              <a:t>, formação de condutores, registro e licenciamento de veículos, articulando os órgãos do Sistema no Estado, reportando-se ao CONTRAN;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C6C9E0-4285-0B6A-18FE-C9FB6454BFEB}"/>
              </a:ext>
            </a:extLst>
          </p:cNvPr>
          <p:cNvSpPr txBox="1"/>
          <p:nvPr/>
        </p:nvSpPr>
        <p:spPr>
          <a:xfrm>
            <a:off x="1573531" y="172279"/>
            <a:ext cx="9443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Capítulo I</a:t>
            </a:r>
          </a:p>
          <a:p>
            <a:pPr algn="ctr"/>
            <a:r>
              <a:rPr lang="pt-BR" sz="2000" b="1" dirty="0"/>
              <a:t>Seção II Da Composição e da Competência do Sistema Nacional de Trânsito</a:t>
            </a:r>
          </a:p>
        </p:txBody>
      </p:sp>
    </p:spTree>
    <p:extLst>
      <p:ext uri="{BB962C8B-B14F-4D97-AF65-F5344CB8AC3E}">
        <p14:creationId xmlns:p14="http://schemas.microsoft.com/office/powerpoint/2010/main" val="26385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9119" y="212035"/>
            <a:ext cx="10353761" cy="1326321"/>
          </a:xfrm>
        </p:spPr>
        <p:txBody>
          <a:bodyPr/>
          <a:lstStyle/>
          <a:p>
            <a:r>
              <a:rPr lang="pt-BR" dirty="0"/>
              <a:t>DISPOSIÇÕES CONSTITUCIONAIS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330" y="2096064"/>
            <a:ext cx="11184835" cy="3695136"/>
          </a:xfrm>
        </p:spPr>
        <p:txBody>
          <a:bodyPr>
            <a:normAutofit/>
          </a:bodyPr>
          <a:lstStyle/>
          <a:p>
            <a:pPr algn="just"/>
            <a:r>
              <a:rPr lang="pt-BR" sz="4000" dirty="0"/>
              <a:t>CF art. 5º, XV - É</a:t>
            </a:r>
            <a:r>
              <a:rPr lang="pt-BR" sz="4000" b="1" dirty="0"/>
              <a:t> </a:t>
            </a:r>
            <a:r>
              <a:rPr lang="pt-BR" sz="4000" b="1" dirty="0">
                <a:solidFill>
                  <a:srgbClr val="FF0000"/>
                </a:solidFill>
              </a:rPr>
              <a:t>LIVRE A LOCOMOÇÃO </a:t>
            </a:r>
            <a:r>
              <a:rPr lang="pt-BR" sz="4000" dirty="0"/>
              <a:t>no território nacional em tempo de paz, podendo qualquer pessoa, nos termos da lei, nele entrar, permanecer ou dele sair com seus bens;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9898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1A9167-A440-4404-8FC5-571E8646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58" y="1033496"/>
            <a:ext cx="11712282" cy="4525963"/>
          </a:xfrm>
        </p:spPr>
        <p:txBody>
          <a:bodyPr>
            <a:noAutofit/>
          </a:bodyPr>
          <a:lstStyle/>
          <a:p>
            <a:r>
              <a:rPr lang="pt-BR" sz="2200" dirty="0">
                <a:latin typeface="Arial Black" pitchFamily="34" charset="0"/>
              </a:rPr>
              <a:t>Artigos 26º ao 59º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Deveres dos usuários da via</a:t>
            </a:r>
          </a:p>
          <a:p>
            <a:r>
              <a:rPr lang="pt-BR" sz="2200" dirty="0">
                <a:latin typeface="Arial Black" pitchFamily="34" charset="0"/>
              </a:rPr>
              <a:t>Artigos 60º ao 67º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Vias terrestres</a:t>
            </a:r>
          </a:p>
          <a:p>
            <a:r>
              <a:rPr lang="pt-BR" sz="2200" dirty="0">
                <a:latin typeface="Arial Black" pitchFamily="34" charset="0"/>
              </a:rPr>
              <a:t>Artigos 68º ao 73º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pedestres e condutores de veículos não motorizados</a:t>
            </a:r>
          </a:p>
          <a:p>
            <a:r>
              <a:rPr lang="pt-BR" sz="2200" dirty="0">
                <a:latin typeface="Arial Black" pitchFamily="34" charset="0"/>
              </a:rPr>
              <a:t>Artigos 74º ao 79 -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Educação para o Trânsito</a:t>
            </a:r>
          </a:p>
          <a:p>
            <a:r>
              <a:rPr lang="pt-BR" sz="2200" dirty="0">
                <a:latin typeface="Arial Black" pitchFamily="34" charset="0"/>
              </a:rPr>
              <a:t>Artigos 80º ao 90º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Sinalização de Trânsito</a:t>
            </a:r>
          </a:p>
          <a:p>
            <a:r>
              <a:rPr lang="pt-BR" sz="2200" dirty="0">
                <a:latin typeface="Arial Black" pitchFamily="34" charset="0"/>
              </a:rPr>
              <a:t>Artigos 91º ao 95º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Engenharia de Tráfego</a:t>
            </a:r>
          </a:p>
          <a:p>
            <a:r>
              <a:rPr lang="pt-BR" sz="2200" dirty="0">
                <a:latin typeface="Arial Black" pitchFamily="34" charset="0"/>
              </a:rPr>
              <a:t>Artigos 96º ao 102º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Classificação dos veículos</a:t>
            </a:r>
          </a:p>
          <a:p>
            <a:r>
              <a:rPr lang="pt-BR" sz="2200" dirty="0">
                <a:latin typeface="Arial Black" pitchFamily="34" charset="0"/>
              </a:rPr>
              <a:t>Artigos 103º ao 113º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Segurança dos veículos</a:t>
            </a:r>
          </a:p>
          <a:p>
            <a:r>
              <a:rPr lang="pt-BR" sz="2200" dirty="0">
                <a:latin typeface="Arial Black" pitchFamily="34" charset="0"/>
              </a:rPr>
              <a:t>Artigos 114º ao 117º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Identificação dos veículos</a:t>
            </a:r>
          </a:p>
          <a:p>
            <a:r>
              <a:rPr lang="pt-BR" sz="2200" dirty="0">
                <a:latin typeface="Arial Black" pitchFamily="34" charset="0"/>
              </a:rPr>
              <a:t>Artigos 118º ao 119º - </a:t>
            </a:r>
            <a:r>
              <a:rPr lang="pt-BR" sz="2200" dirty="0">
                <a:solidFill>
                  <a:srgbClr val="FF0000"/>
                </a:solidFill>
                <a:latin typeface="Arial Black" pitchFamily="34" charset="0"/>
              </a:rPr>
              <a:t>Circulação internacional – Resolução 933 e outras</a:t>
            </a:r>
          </a:p>
          <a:p>
            <a:r>
              <a:rPr lang="pt-BR" sz="2400" dirty="0">
                <a:latin typeface="Arial Black" pitchFamily="34" charset="0"/>
              </a:rPr>
              <a:t>Artigos 136º ao 139º - </a:t>
            </a:r>
            <a:r>
              <a:rPr lang="pt-BR" sz="2400" dirty="0">
                <a:solidFill>
                  <a:srgbClr val="FF0000"/>
                </a:solidFill>
                <a:latin typeface="Arial Black" pitchFamily="34" charset="0"/>
              </a:rPr>
              <a:t>Condução de transporte escolar</a:t>
            </a:r>
          </a:p>
          <a:p>
            <a:pPr marL="0" indent="0">
              <a:buNone/>
            </a:pPr>
            <a:endParaRPr lang="pt-BR" sz="2200" dirty="0">
              <a:solidFill>
                <a:srgbClr val="FF0000"/>
              </a:solidFill>
              <a:latin typeface="Arial Black" pitchFamily="34" charset="0"/>
            </a:endParaRPr>
          </a:p>
          <a:p>
            <a:endParaRPr lang="pt-BR" sz="2200" dirty="0">
              <a:solidFill>
                <a:srgbClr val="FF0000"/>
              </a:solidFill>
              <a:latin typeface="Arial Black" pitchFamily="34" charset="0"/>
            </a:endParaRPr>
          </a:p>
          <a:p>
            <a:endParaRPr lang="pt-BR" sz="2200" dirty="0">
              <a:solidFill>
                <a:srgbClr val="FF0000"/>
              </a:solidFill>
              <a:latin typeface="Arial Black" pitchFamily="34" charset="0"/>
            </a:endParaRPr>
          </a:p>
          <a:p>
            <a:pPr marL="0" indent="0">
              <a:buNone/>
            </a:pPr>
            <a:endParaRPr lang="pt-BR" sz="2200" dirty="0">
              <a:solidFill>
                <a:srgbClr val="FF0000"/>
              </a:solidFill>
              <a:latin typeface="Arial Black" pitchFamily="34" charset="0"/>
            </a:endParaRPr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124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4FD3B57-14FD-1B09-824B-BAC4B1810738}"/>
              </a:ext>
            </a:extLst>
          </p:cNvPr>
          <p:cNvSpPr/>
          <p:nvPr/>
        </p:nvSpPr>
        <p:spPr>
          <a:xfrm>
            <a:off x="1232452" y="26504"/>
            <a:ext cx="10578443" cy="149520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792" y="39757"/>
            <a:ext cx="10353761" cy="13263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Art. 29. O trânsito de veículos nas vias terrestres abertas à circulação obedecerá às seguintes normas: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440" y="1519422"/>
            <a:ext cx="8190448" cy="4832620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VII – os veículos destinados a socorro de incêndio e salvamento, os de polícia, os de fiscalização e operação de trânsito e as ambulâncias, além de prioridade no trânsito, gozam de livre circulação, estacionamento e parada, </a:t>
            </a:r>
            <a:r>
              <a:rPr lang="pt-BR" sz="2800" b="1" dirty="0">
                <a:solidFill>
                  <a:srgbClr val="C00000"/>
                </a:solidFill>
              </a:rPr>
              <a:t>QUANDO </a:t>
            </a:r>
            <a:r>
              <a:rPr lang="pt-BR" sz="2800" b="1" dirty="0">
                <a:solidFill>
                  <a:srgbClr val="FF0000"/>
                </a:solidFill>
              </a:rPr>
              <a:t>em serviço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u="sng" dirty="0">
                <a:solidFill>
                  <a:srgbClr val="002060"/>
                </a:solidFill>
              </a:rPr>
              <a:t>de urgência</a:t>
            </a:r>
            <a:r>
              <a:rPr lang="pt-BR" sz="2800" dirty="0"/>
              <a:t>, </a:t>
            </a:r>
            <a:r>
              <a:rPr lang="pt-BR" sz="2800" u="sng" dirty="0">
                <a:solidFill>
                  <a:srgbClr val="002060"/>
                </a:solidFill>
              </a:rPr>
              <a:t>de policiamento ostensivo</a:t>
            </a:r>
            <a:r>
              <a:rPr lang="pt-BR" sz="2800" dirty="0">
                <a:solidFill>
                  <a:srgbClr val="002060"/>
                </a:solidFill>
              </a:rPr>
              <a:t> </a:t>
            </a:r>
            <a:r>
              <a:rPr lang="pt-BR" sz="2800" dirty="0"/>
              <a:t>ou </a:t>
            </a:r>
            <a:r>
              <a:rPr lang="pt-BR" sz="2800" u="sng" dirty="0">
                <a:solidFill>
                  <a:srgbClr val="002060"/>
                </a:solidFill>
              </a:rPr>
              <a:t>de preservação da ordem pública</a:t>
            </a:r>
            <a:r>
              <a:rPr lang="pt-BR" sz="2800" dirty="0"/>
              <a:t>, observadas as seguintes disposições: (Redação dada pela Lei nº 14.071, de 2020) (Vigência)</a:t>
            </a:r>
          </a:p>
        </p:txBody>
      </p:sp>
      <p:pic>
        <p:nvPicPr>
          <p:cNvPr id="5" name="WhatsApp Video 2022-04-15 at 23.19.24">
            <a:hlinkClick r:id="" action="ppaction://media"/>
            <a:extLst>
              <a:ext uri="{FF2B5EF4-FFF2-40B4-BE49-F238E27FC236}">
                <a16:creationId xmlns:a16="http://schemas.microsoft.com/office/drawing/2014/main" id="{BEEDB5AC-3F37-D32E-C943-BAA66C547E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54888" y="1873528"/>
            <a:ext cx="3559864" cy="35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1A9167-A440-4404-8FC5-571E8646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2" y="370888"/>
            <a:ext cx="11498455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latin typeface="Arial Black" pitchFamily="34" charset="0"/>
              </a:rPr>
              <a:t>Artigos 120º ao 129º - </a:t>
            </a:r>
            <a:endParaRPr lang="pt-BR" sz="3600" dirty="0">
              <a:solidFill>
                <a:srgbClr val="FF0000"/>
              </a:solidFill>
              <a:latin typeface="Arial Black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3600" dirty="0">
                <a:latin typeface="Arial Black" pitchFamily="34" charset="0"/>
              </a:rPr>
              <a:t>Registro dos veículos – CRV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3200" dirty="0">
                <a:latin typeface="Arial Black" pitchFamily="34" charset="0"/>
              </a:rPr>
              <a:t>ATPV-e – autorização para Transferência veicular</a:t>
            </a:r>
          </a:p>
          <a:p>
            <a:pPr marL="0" indent="0" algn="ctr">
              <a:buNone/>
            </a:pPr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06D340-767E-78A8-7052-2DE208E72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/>
          <a:stretch/>
        </p:blipFill>
        <p:spPr>
          <a:xfrm>
            <a:off x="7315200" y="2484732"/>
            <a:ext cx="4353338" cy="42248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09FEB8-C52A-D353-50A3-AE1016239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8" y="2900646"/>
            <a:ext cx="6828893" cy="33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1A9167-A440-4404-8FC5-571E8646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79" y="61054"/>
            <a:ext cx="10175030" cy="21255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600" dirty="0">
                <a:latin typeface="Arial Black" pitchFamily="34" charset="0"/>
              </a:rPr>
              <a:t>Artigos 130º ao 135º </a:t>
            </a:r>
          </a:p>
          <a:p>
            <a:pPr marL="0" indent="0" algn="ctr">
              <a:buNone/>
            </a:pPr>
            <a:r>
              <a:rPr lang="pt-BR" sz="3600" dirty="0">
                <a:latin typeface="Arial Black" pitchFamily="34" charset="0"/>
              </a:rPr>
              <a:t> </a:t>
            </a:r>
            <a:r>
              <a:rPr lang="pt-BR" sz="3600" dirty="0">
                <a:solidFill>
                  <a:srgbClr val="FF0000"/>
                </a:solidFill>
                <a:latin typeface="Arial Black" pitchFamily="34" charset="0"/>
              </a:rPr>
              <a:t>Licenciamento dos veículos – CRLV (</a:t>
            </a:r>
            <a:r>
              <a:rPr lang="pt-BR" sz="3600" dirty="0">
                <a:latin typeface="Arial Black" pitchFamily="34" charset="0"/>
              </a:rPr>
              <a:t>porte obrigatório</a:t>
            </a:r>
            <a:r>
              <a:rPr lang="pt-BR" sz="3600" dirty="0">
                <a:solidFill>
                  <a:srgbClr val="FF0000"/>
                </a:solidFill>
                <a:latin typeface="Arial Black" pitchFamily="34" charset="0"/>
              </a:rPr>
              <a:t>)</a:t>
            </a:r>
            <a:endParaRPr lang="pt-BR" sz="3600" dirty="0"/>
          </a:p>
          <a:p>
            <a:pPr algn="ctr"/>
            <a:endParaRPr lang="pt-BR" sz="3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B65CAD-39D5-9037-10EF-6530DA17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01" y="2693949"/>
            <a:ext cx="5383206" cy="34730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E601345-20CB-A9ED-FAAC-53BD5E7D7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r="13243"/>
          <a:stretch/>
        </p:blipFill>
        <p:spPr>
          <a:xfrm>
            <a:off x="675861" y="2304912"/>
            <a:ext cx="5751443" cy="433099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A857BE-5C6C-7148-2DAC-CECB90A6D0C3}"/>
              </a:ext>
            </a:extLst>
          </p:cNvPr>
          <p:cNvSpPr txBox="1"/>
          <p:nvPr/>
        </p:nvSpPr>
        <p:spPr>
          <a:xfrm>
            <a:off x="6529801" y="2186609"/>
            <a:ext cx="161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CRLV-e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DC170B4-A1F5-E755-DC31-1E7AB8BEBFB3}"/>
              </a:ext>
            </a:extLst>
          </p:cNvPr>
          <p:cNvSpPr/>
          <p:nvPr/>
        </p:nvSpPr>
        <p:spPr>
          <a:xfrm>
            <a:off x="6853568" y="6192743"/>
            <a:ext cx="4575521" cy="5141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Art. 133 – Parágrafo único</a:t>
            </a:r>
          </a:p>
        </p:txBody>
      </p:sp>
    </p:spTree>
    <p:extLst>
      <p:ext uri="{BB962C8B-B14F-4D97-AF65-F5344CB8AC3E}">
        <p14:creationId xmlns:p14="http://schemas.microsoft.com/office/powerpoint/2010/main" val="4778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1A9167-A440-4404-8FC5-571E8646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17" y="208730"/>
            <a:ext cx="9632014" cy="93806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 Black" pitchFamily="34" charset="0"/>
              </a:rPr>
              <a:t>Artigos 140º ao 160º - </a:t>
            </a:r>
            <a:r>
              <a:rPr lang="pt-BR" sz="3600" dirty="0">
                <a:solidFill>
                  <a:srgbClr val="FF0000"/>
                </a:solidFill>
                <a:latin typeface="Arial Black" pitchFamily="34" charset="0"/>
              </a:rPr>
              <a:t>Habilitação</a:t>
            </a:r>
          </a:p>
          <a:p>
            <a:pPr marL="0" indent="0">
              <a:buNone/>
            </a:pPr>
            <a:endParaRPr lang="pt-BR" sz="3600" dirty="0">
              <a:solidFill>
                <a:srgbClr val="FF0000"/>
              </a:solidFill>
              <a:latin typeface="Arial Black" pitchFamily="34" charset="0"/>
            </a:endParaRPr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97A14B-5783-EFA5-D3A2-3A71C222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8" b="23911"/>
          <a:stretch/>
        </p:blipFill>
        <p:spPr>
          <a:xfrm>
            <a:off x="533866" y="2115933"/>
            <a:ext cx="11492986" cy="31672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3A03CA9-9C89-1B21-5908-A37D02AB5380}"/>
              </a:ext>
            </a:extLst>
          </p:cNvPr>
          <p:cNvSpPr txBox="1"/>
          <p:nvPr/>
        </p:nvSpPr>
        <p:spPr>
          <a:xfrm>
            <a:off x="8230043" y="6488668"/>
            <a:ext cx="379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Imagem: https://www.serpro.gov.br/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CD30CCF-2D44-0B40-58B6-93D1D806EA03}"/>
              </a:ext>
            </a:extLst>
          </p:cNvPr>
          <p:cNvSpPr/>
          <p:nvPr/>
        </p:nvSpPr>
        <p:spPr>
          <a:xfrm>
            <a:off x="9488557" y="2570922"/>
            <a:ext cx="1033669" cy="8580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6878950-48F4-AF3B-7F1C-231D4EB686AE}"/>
              </a:ext>
            </a:extLst>
          </p:cNvPr>
          <p:cNvSpPr/>
          <p:nvPr/>
        </p:nvSpPr>
        <p:spPr>
          <a:xfrm>
            <a:off x="7454348" y="4553335"/>
            <a:ext cx="928095" cy="556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A093604-C4E8-3252-CA7A-3BAE712797C2}"/>
              </a:ext>
            </a:extLst>
          </p:cNvPr>
          <p:cNvSpPr/>
          <p:nvPr/>
        </p:nvSpPr>
        <p:spPr>
          <a:xfrm rot="16200000">
            <a:off x="6356627" y="4185478"/>
            <a:ext cx="1638854" cy="556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39F8311-A8E1-E2D7-92B4-D7C1C626D579}"/>
              </a:ext>
            </a:extLst>
          </p:cNvPr>
          <p:cNvSpPr/>
          <p:nvPr/>
        </p:nvSpPr>
        <p:spPr>
          <a:xfrm>
            <a:off x="9382539" y="4567800"/>
            <a:ext cx="928095" cy="556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884298D-78DE-136B-A7E0-E570C56F6493}"/>
              </a:ext>
            </a:extLst>
          </p:cNvPr>
          <p:cNvSpPr/>
          <p:nvPr/>
        </p:nvSpPr>
        <p:spPr>
          <a:xfrm>
            <a:off x="8640417" y="3644347"/>
            <a:ext cx="1670217" cy="858078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86226D3-6D95-9527-0C87-0DC354FE54B4}"/>
              </a:ext>
            </a:extLst>
          </p:cNvPr>
          <p:cNvSpPr/>
          <p:nvPr/>
        </p:nvSpPr>
        <p:spPr>
          <a:xfrm>
            <a:off x="7295321" y="3093590"/>
            <a:ext cx="1670217" cy="33541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42C24D3-F607-7830-F558-006E3365A9B3}"/>
              </a:ext>
            </a:extLst>
          </p:cNvPr>
          <p:cNvSpPr/>
          <p:nvPr/>
        </p:nvSpPr>
        <p:spPr>
          <a:xfrm>
            <a:off x="4158336" y="5628861"/>
            <a:ext cx="3017718" cy="5141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Art. 159 § 1-A</a:t>
            </a:r>
          </a:p>
        </p:txBody>
      </p:sp>
    </p:spTree>
    <p:extLst>
      <p:ext uri="{BB962C8B-B14F-4D97-AF65-F5344CB8AC3E}">
        <p14:creationId xmlns:p14="http://schemas.microsoft.com/office/powerpoint/2010/main" val="35793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5" grpId="0" animBg="1"/>
      <p:bldP spid="16" grpId="0" animBg="1"/>
      <p:bldP spid="17" grpId="0" animBg="1"/>
      <p:bldP spid="12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186C29-273E-4E56-BA1A-E2A2836008FC}"/>
              </a:ext>
            </a:extLst>
          </p:cNvPr>
          <p:cNvSpPr/>
          <p:nvPr/>
        </p:nvSpPr>
        <p:spPr>
          <a:xfrm>
            <a:off x="1524000" y="168885"/>
            <a:ext cx="9144000" cy="10998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 Black" pitchFamily="34" charset="0"/>
              </a:rPr>
              <a:t>Artigos 161º ao 255 - </a:t>
            </a:r>
            <a:r>
              <a:rPr lang="pt-BR" sz="3200" dirty="0">
                <a:solidFill>
                  <a:srgbClr val="FF0000"/>
                </a:solidFill>
                <a:latin typeface="Arial Black" pitchFamily="34" charset="0"/>
              </a:rPr>
              <a:t>Infrações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6F100E1-9E9A-4DED-AE26-526B11FC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95" y="1094139"/>
            <a:ext cx="9401563" cy="5605627"/>
          </a:xfrm>
        </p:spPr>
      </p:pic>
    </p:spTree>
    <p:extLst>
      <p:ext uri="{BB962C8B-B14F-4D97-AF65-F5344CB8AC3E}">
        <p14:creationId xmlns:p14="http://schemas.microsoft.com/office/powerpoint/2010/main" val="14018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DA SEGURANÇA VIÁRIA </a:t>
            </a:r>
            <a:br>
              <a:rPr lang="pt-BR" dirty="0"/>
            </a:br>
            <a:r>
              <a:rPr lang="pt-BR" dirty="0"/>
              <a:t>NO BRASIL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9237" y="1800798"/>
            <a:ext cx="10708967" cy="369513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</a:t>
            </a:r>
            <a:r>
              <a:rPr lang="pt-BR" sz="3600" dirty="0"/>
              <a:t>A organização e fiscalização das vias, é possível dividir três grandes vertentes de atuação dos órgãos de trânsito: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8D6C462-6741-8DD5-AA70-170F1E4A6BE0}"/>
              </a:ext>
            </a:extLst>
          </p:cNvPr>
          <p:cNvSpPr/>
          <p:nvPr/>
        </p:nvSpPr>
        <p:spPr>
          <a:xfrm>
            <a:off x="6197967" y="3544429"/>
            <a:ext cx="3378307" cy="83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/>
              <a:t>FEDERAL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FD96C36-3E24-2AA3-5DD3-A90553BDE2E5}"/>
              </a:ext>
            </a:extLst>
          </p:cNvPr>
          <p:cNvSpPr/>
          <p:nvPr/>
        </p:nvSpPr>
        <p:spPr>
          <a:xfrm>
            <a:off x="6197967" y="4555647"/>
            <a:ext cx="4536294" cy="83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ESTADUAL E DISTRITAL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8099245-AF2B-EB0E-6FBB-540A49B9F4B6}"/>
              </a:ext>
            </a:extLst>
          </p:cNvPr>
          <p:cNvSpPr/>
          <p:nvPr/>
        </p:nvSpPr>
        <p:spPr>
          <a:xfrm>
            <a:off x="6197967" y="5604982"/>
            <a:ext cx="2981351" cy="831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MUNICIPAL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731F72BA-8BBB-05C0-D231-21E22CA4E7E0}"/>
              </a:ext>
            </a:extLst>
          </p:cNvPr>
          <p:cNvSpPr/>
          <p:nvPr/>
        </p:nvSpPr>
        <p:spPr>
          <a:xfrm>
            <a:off x="5632172" y="3326296"/>
            <a:ext cx="361862" cy="343965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740600FA-2A40-8355-BA15-29391B63136B}"/>
              </a:ext>
            </a:extLst>
          </p:cNvPr>
          <p:cNvSpPr txBox="1">
            <a:spLocks/>
          </p:cNvSpPr>
          <p:nvPr/>
        </p:nvSpPr>
        <p:spPr>
          <a:xfrm>
            <a:off x="1099912" y="45929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/>
                <a:latin typeface="HelveticaNeueLT Pro 65 Md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HelveticaNeueLT Pro 55 Roman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/>
              <a:t>Competências</a:t>
            </a:r>
            <a:endParaRPr lang="pt-BR" sz="40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D4BC9DA-903E-4AD1-F001-CBB458821ED0}"/>
              </a:ext>
            </a:extLst>
          </p:cNvPr>
          <p:cNvSpPr/>
          <p:nvPr/>
        </p:nvSpPr>
        <p:spPr>
          <a:xfrm>
            <a:off x="185512" y="5463495"/>
            <a:ext cx="5075601" cy="148243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D406A48-7996-B0F1-C05C-F7281EE5DC82}"/>
              </a:ext>
            </a:extLst>
          </p:cNvPr>
          <p:cNvSpPr txBox="1">
            <a:spLocks/>
          </p:cNvSpPr>
          <p:nvPr/>
        </p:nvSpPr>
        <p:spPr>
          <a:xfrm>
            <a:off x="-214808" y="5416284"/>
            <a:ext cx="61385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rial Black" pitchFamily="34" charset="0"/>
              </a:rPr>
              <a:t>Artigos 161º ao 255</a:t>
            </a:r>
          </a:p>
          <a:p>
            <a:r>
              <a:rPr lang="pt-BR" sz="3200" dirty="0">
                <a:latin typeface="Arial Black" pitchFamily="34" charset="0"/>
              </a:rPr>
              <a:t>  </a:t>
            </a:r>
            <a:r>
              <a:rPr lang="pt-BR" sz="3200" dirty="0">
                <a:solidFill>
                  <a:srgbClr val="FF0000"/>
                </a:solidFill>
                <a:latin typeface="Arial Black" pitchFamily="34" charset="0"/>
              </a:rPr>
              <a:t>Infrações</a:t>
            </a:r>
          </a:p>
        </p:txBody>
      </p:sp>
    </p:spTree>
    <p:extLst>
      <p:ext uri="{BB962C8B-B14F-4D97-AF65-F5344CB8AC3E}">
        <p14:creationId xmlns:p14="http://schemas.microsoft.com/office/powerpoint/2010/main" val="25613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73E899B3-0CBC-4A23-92EF-483EDD384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91986"/>
              </p:ext>
            </p:extLst>
          </p:nvPr>
        </p:nvGraphicFramePr>
        <p:xfrm>
          <a:off x="834887" y="1178560"/>
          <a:ext cx="11078817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11">
                  <a:extLst>
                    <a:ext uri="{9D8B030D-6E8A-4147-A177-3AD203B41FA5}">
                      <a16:colId xmlns:a16="http://schemas.microsoft.com/office/drawing/2014/main" val="2490084860"/>
                    </a:ext>
                  </a:extLst>
                </a:gridCol>
                <a:gridCol w="5990806">
                  <a:extLst>
                    <a:ext uri="{9D8B030D-6E8A-4147-A177-3AD203B41FA5}">
                      <a16:colId xmlns:a16="http://schemas.microsoft.com/office/drawing/2014/main" val="412685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Arial Black" pitchFamily="34" charset="0"/>
                        </a:rPr>
                        <a:t>Artigos 256º ao 268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Arial Black" pitchFamily="34" charset="0"/>
                        </a:rPr>
                        <a:t> </a:t>
                      </a:r>
                      <a:r>
                        <a:rPr lang="pt-BR" sz="1800" dirty="0">
                          <a:solidFill>
                            <a:schemeClr val="bg2"/>
                          </a:solidFill>
                          <a:latin typeface="Arial Black" pitchFamily="34" charset="0"/>
                        </a:rPr>
                        <a:t>PENALIDADES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Arial Black" pitchFamily="34" charset="0"/>
                        </a:rPr>
                        <a:t>Artigos 269º ao 279º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bg2"/>
                          </a:solidFill>
                          <a:latin typeface="Arial Black" pitchFamily="34" charset="0"/>
                        </a:rPr>
                        <a:t>MEDIDAS ADMINISTRATIVAS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rgbClr val="444444"/>
                          </a:solidFill>
                          <a:effectLst/>
                          <a:latin typeface="open_sansregular"/>
                        </a:rPr>
                        <a:t>Advertência por escrito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etenção e/ou remoção do veículo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rgbClr val="444444"/>
                          </a:solidFill>
                          <a:effectLst/>
                          <a:latin typeface="open_sansregular"/>
                        </a:rPr>
                        <a:t>Multa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ecolhimento da CNH; PPD;CRLLV;CRV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0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rgbClr val="444444"/>
                          </a:solidFill>
                          <a:effectLst/>
                          <a:latin typeface="open_sansregular"/>
                        </a:rPr>
                        <a:t>Suspensão do direito de dirigir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transbordo do excesso de carga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4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rgbClr val="444444"/>
                          </a:solidFill>
                          <a:effectLst/>
                          <a:latin typeface="open_sansregular"/>
                        </a:rPr>
                        <a:t>Cassação da Permissão para Dirigir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ealização de teste de dosagem de alcoolemia ou perícia de substância entorpecente ou que determine dependência física ou psíquica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444444"/>
                          </a:solidFill>
                          <a:latin typeface="open_sansregular"/>
                        </a:rPr>
                        <a:t>Apreensão de veículo</a:t>
                      </a:r>
                      <a:endParaRPr lang="pt-BR" b="0" i="0" dirty="0">
                        <a:solidFill>
                          <a:srgbClr val="444444"/>
                        </a:solidFill>
                        <a:effectLst/>
                        <a:latin typeface="open_sans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ecolhimento de animais que se encontrem soltos nas vias e na faixa de domínio das vias de circulação, restituindo-os aos seus proprietários, após o pagamento de multas e encargos devidos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1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rgbClr val="444444"/>
                          </a:solidFill>
                          <a:effectLst/>
                          <a:latin typeface="open_sansregular"/>
                        </a:rPr>
                        <a:t>Frequência obrigatória em curso de reciclagem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ealização de exames de aptidão física, mental, de legislação, de prática de primeiros socorros e de direção veicular. (Incluído pela Lei nº 9.602, de 1998)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8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3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429442" y="-57249"/>
            <a:ext cx="869900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1A9167-A440-4404-8FC5-571E8646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8" y="1412776"/>
            <a:ext cx="11542643" cy="509320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4600" dirty="0">
                <a:latin typeface="Arial Black" pitchFamily="34" charset="0"/>
              </a:rPr>
              <a:t>Artigos 280º - </a:t>
            </a:r>
            <a:r>
              <a:rPr lang="pt-BR" sz="4600" dirty="0">
                <a:solidFill>
                  <a:srgbClr val="FF0000"/>
                </a:solidFill>
                <a:latin typeface="Arial Black" pitchFamily="34" charset="0"/>
              </a:rPr>
              <a:t>Processo Administrativo</a:t>
            </a:r>
          </a:p>
          <a:p>
            <a:pPr marL="0" indent="0" algn="just">
              <a:buNone/>
            </a:pPr>
            <a:endParaRPr lang="pt-BR" sz="4600" dirty="0">
              <a:solidFill>
                <a:srgbClr val="FF0000"/>
              </a:solidFill>
              <a:latin typeface="Arial Black" pitchFamily="34" charset="0"/>
            </a:endParaRPr>
          </a:p>
          <a:p>
            <a:pPr algn="just"/>
            <a:r>
              <a:rPr lang="pt-BR" sz="4600" dirty="0">
                <a:latin typeface="Arial Black" pitchFamily="34" charset="0"/>
              </a:rPr>
              <a:t>Artigos 281º ao 290º - </a:t>
            </a:r>
            <a:r>
              <a:rPr lang="pt-BR" sz="4600" dirty="0">
                <a:solidFill>
                  <a:srgbClr val="FF0000"/>
                </a:solidFill>
                <a:latin typeface="Arial Black" pitchFamily="34" charset="0"/>
              </a:rPr>
              <a:t>Julgamentos das autuações e penalidades</a:t>
            </a:r>
          </a:p>
          <a:p>
            <a:pPr algn="just"/>
            <a:r>
              <a:rPr lang="pt-BR" sz="4600" dirty="0">
                <a:latin typeface="Arial Black" pitchFamily="34" charset="0"/>
              </a:rPr>
              <a:t>Artigos 291º ao 301º - </a:t>
            </a:r>
            <a:r>
              <a:rPr lang="pt-BR" sz="4600" dirty="0">
                <a:solidFill>
                  <a:srgbClr val="FF0000"/>
                </a:solidFill>
                <a:latin typeface="Arial Black" pitchFamily="34" charset="0"/>
              </a:rPr>
              <a:t>Crimes de trânsito</a:t>
            </a:r>
          </a:p>
          <a:p>
            <a:pPr algn="just"/>
            <a:endParaRPr lang="pt-BR" sz="4600" dirty="0">
              <a:latin typeface="Arial Black" pitchFamily="34" charset="0"/>
            </a:endParaRPr>
          </a:p>
          <a:p>
            <a:pPr algn="just"/>
            <a:r>
              <a:rPr lang="pt-BR" sz="4600" dirty="0">
                <a:latin typeface="Arial Black" pitchFamily="34" charset="0"/>
              </a:rPr>
              <a:t>Artigos 302º ao 312º - </a:t>
            </a:r>
            <a:r>
              <a:rPr lang="pt-BR" sz="4600" dirty="0">
                <a:solidFill>
                  <a:srgbClr val="FF0000"/>
                </a:solidFill>
                <a:latin typeface="Arial Black" pitchFamily="34" charset="0"/>
              </a:rPr>
              <a:t>Crimes em espécie</a:t>
            </a:r>
          </a:p>
          <a:p>
            <a:pPr algn="just"/>
            <a:endParaRPr lang="pt-BR" sz="3600" dirty="0">
              <a:solidFill>
                <a:srgbClr val="FF0000"/>
              </a:solidFill>
              <a:latin typeface="Arial Black" pitchFamily="34" charset="0"/>
            </a:endParaRPr>
          </a:p>
          <a:p>
            <a:pPr marL="0" indent="0" algn="just">
              <a:buNone/>
            </a:pPr>
            <a:endParaRPr lang="pt-BR" sz="3600" dirty="0">
              <a:solidFill>
                <a:srgbClr val="FF0000"/>
              </a:solidFill>
              <a:latin typeface="Arial Black" pitchFamily="34" charset="0"/>
            </a:endParaRPr>
          </a:p>
          <a:p>
            <a:pPr algn="just"/>
            <a:endParaRPr lang="pt-BR" sz="3600" dirty="0"/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4046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D81E9-A6C1-4594-BA26-75279269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CAPÍTULO XVIII </a:t>
            </a:r>
            <a:br>
              <a:rPr lang="pt-BR" dirty="0"/>
            </a:br>
            <a:r>
              <a:rPr lang="pt-BR" dirty="0"/>
              <a:t> PROCESSO ADMINISTRATIVO </a:t>
            </a:r>
            <a:br>
              <a:rPr lang="pt-BR" dirty="0"/>
            </a:br>
            <a:r>
              <a:rPr lang="pt-BR" dirty="0"/>
              <a:t>Seção I </a:t>
            </a:r>
            <a:br>
              <a:rPr lang="pt-BR" dirty="0"/>
            </a:br>
            <a:r>
              <a:rPr lang="pt-BR" dirty="0"/>
              <a:t>Da Autuação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5F9A9-E954-4697-8F7A-E3CAC0AA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453873"/>
            <a:ext cx="10353762" cy="3695136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§ 4º O agente da autoridade de trânsito competente para lavrar o auto de infração poderá ser servidor civil, estatutário ou celetista ou, ainda, </a:t>
            </a:r>
            <a:r>
              <a:rPr lang="pt-BR" sz="2800" b="1" dirty="0"/>
              <a:t>policial militar </a:t>
            </a:r>
            <a:r>
              <a:rPr lang="pt-BR" sz="2800" b="1" dirty="0">
                <a:solidFill>
                  <a:srgbClr val="002060"/>
                </a:solidFill>
              </a:rPr>
              <a:t>designado pela autoridade de trânsito com jurisdição sobre a via no âmbito de sua competência.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662875-B1C0-6A7B-B895-743EB361AF5C}"/>
              </a:ext>
            </a:extLst>
          </p:cNvPr>
          <p:cNvSpPr txBox="1"/>
          <p:nvPr/>
        </p:nvSpPr>
        <p:spPr>
          <a:xfrm>
            <a:off x="8478581" y="5128589"/>
            <a:ext cx="2968486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6000" b="1" dirty="0"/>
              <a:t>CTMAC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14F544-E62B-43AE-7BFA-E4B636CA390E}"/>
              </a:ext>
            </a:extLst>
          </p:cNvPr>
          <p:cNvSpPr txBox="1"/>
          <p:nvPr/>
        </p:nvSpPr>
        <p:spPr>
          <a:xfrm>
            <a:off x="1093305" y="5128590"/>
            <a:ext cx="2166730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6000" b="1" dirty="0"/>
              <a:t>DNIT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C96CBE-B1E7-7D86-2EAA-E5C6BA9D26FD}"/>
              </a:ext>
            </a:extLst>
          </p:cNvPr>
          <p:cNvSpPr txBox="1"/>
          <p:nvPr/>
        </p:nvSpPr>
        <p:spPr>
          <a:xfrm>
            <a:off x="4399722" y="5128589"/>
            <a:ext cx="3445565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6000" b="1" dirty="0"/>
              <a:t>DETRAN</a:t>
            </a:r>
          </a:p>
        </p:txBody>
      </p:sp>
    </p:spTree>
    <p:extLst>
      <p:ext uri="{BB962C8B-B14F-4D97-AF65-F5344CB8AC3E}">
        <p14:creationId xmlns:p14="http://schemas.microsoft.com/office/powerpoint/2010/main" val="428817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145774"/>
            <a:ext cx="10353761" cy="1326321"/>
          </a:xfrm>
        </p:spPr>
        <p:txBody>
          <a:bodyPr/>
          <a:lstStyle/>
          <a:p>
            <a:r>
              <a:rPr lang="pt-BR" dirty="0"/>
              <a:t>DISPOSIÇÕES CONSTITUCIONAIS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364974"/>
            <a:ext cx="11224591" cy="4426226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/>
              <a:t>Art. 144, § 10</a:t>
            </a:r>
            <a:r>
              <a:rPr lang="pt-BR" sz="2800" dirty="0"/>
              <a:t>.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SEGURANÇA VIÁRIA</a:t>
            </a:r>
            <a:r>
              <a:rPr lang="pt-BR" sz="2800" dirty="0"/>
              <a:t>, exercida para a </a:t>
            </a:r>
            <a:r>
              <a:rPr lang="pt-BR" sz="2800" b="1" u="sng" dirty="0">
                <a:solidFill>
                  <a:srgbClr val="002060"/>
                </a:solidFill>
              </a:rPr>
              <a:t>preservação da ordem pública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/>
              <a:t>e da </a:t>
            </a:r>
            <a:r>
              <a:rPr lang="pt-BR" sz="2800" b="1" u="sng" dirty="0">
                <a:solidFill>
                  <a:srgbClr val="002060"/>
                </a:solidFill>
              </a:rPr>
              <a:t>incolumidade das pessoas </a:t>
            </a:r>
            <a:r>
              <a:rPr lang="pt-BR" sz="2800" dirty="0"/>
              <a:t>e do</a:t>
            </a:r>
            <a:r>
              <a:rPr lang="pt-BR" sz="2800" b="1" dirty="0"/>
              <a:t> </a:t>
            </a:r>
            <a:r>
              <a:rPr lang="pt-BR" sz="2800" b="1" u="sng" dirty="0">
                <a:solidFill>
                  <a:srgbClr val="002060"/>
                </a:solidFill>
              </a:rPr>
              <a:t>seu patrimônio nas vias públicas</a:t>
            </a:r>
            <a:r>
              <a:rPr lang="pt-BR" sz="2800" b="1" dirty="0">
                <a:solidFill>
                  <a:srgbClr val="002060"/>
                </a:solidFill>
              </a:rPr>
              <a:t>:</a:t>
            </a:r>
            <a:endParaRPr lang="pt-BR" sz="2800" b="1" dirty="0"/>
          </a:p>
          <a:p>
            <a:pPr algn="just">
              <a:lnSpc>
                <a:spcPct val="100000"/>
              </a:lnSpc>
            </a:pPr>
            <a:endParaRPr lang="pt-BR" sz="800" b="1" dirty="0"/>
          </a:p>
          <a:p>
            <a:pPr algn="just"/>
            <a:r>
              <a:rPr lang="pt-BR" sz="2800" dirty="0"/>
              <a:t> I - compreende a </a:t>
            </a:r>
            <a:r>
              <a:rPr lang="pt-BR" sz="2800" b="1" dirty="0"/>
              <a:t>EDUCAÇÃO, ENGENHARIA E FISCALIZAÇÃO DE TRÂNSITO</a:t>
            </a:r>
            <a:r>
              <a:rPr lang="pt-BR" sz="2800" dirty="0"/>
              <a:t>, além de outras atividades previstas em lei, que assegurem ao cidadão o direito à </a:t>
            </a:r>
            <a:r>
              <a:rPr lang="pt-BR" sz="2800" b="1" dirty="0"/>
              <a:t>MOBILIDADE URBANA </a:t>
            </a:r>
            <a:r>
              <a:rPr lang="pt-BR" sz="2800" dirty="0"/>
              <a:t>eficiente; </a:t>
            </a:r>
          </a:p>
          <a:p>
            <a:pPr algn="just"/>
            <a:r>
              <a:rPr lang="pt-BR" sz="2800" dirty="0"/>
              <a:t>II - compete, no âmbito dos Estados, do Distrito Federal e dos Municípios, aos respectivos órgãos ou entidades executivos e seus agentes de trânsito, estruturados em Carreira, na forma da lei.</a:t>
            </a:r>
          </a:p>
        </p:txBody>
      </p:sp>
    </p:spTree>
    <p:extLst>
      <p:ext uri="{BB962C8B-B14F-4D97-AF65-F5344CB8AC3E}">
        <p14:creationId xmlns:p14="http://schemas.microsoft.com/office/powerpoint/2010/main" val="3224251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89BA86A-37D9-6130-594B-FEFFE109D4E9}"/>
              </a:ext>
            </a:extLst>
          </p:cNvPr>
          <p:cNvSpPr/>
          <p:nvPr/>
        </p:nvSpPr>
        <p:spPr>
          <a:xfrm>
            <a:off x="1232452" y="26504"/>
            <a:ext cx="10578443" cy="10565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0942" y="1486464"/>
            <a:ext cx="11622761" cy="3695136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/>
              <a:t>Art. 189. </a:t>
            </a:r>
            <a:r>
              <a:rPr lang="pt-BR" sz="3200" dirty="0"/>
              <a:t>Deixar de dar passagem aos veículos precedidos de batedores, de socorro de incêndio e salvamento, de polícia, de operação e fiscalização de trânsito e às ambulâncias, quando em serviço de urgência e devidamente identificados por dispositivos regulamentados de alarme sonoro e iluminação vermelha intermitentes:</a:t>
            </a:r>
          </a:p>
          <a:p>
            <a:pPr marL="0" indent="0" algn="just">
              <a:buNone/>
            </a:pP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6B62AF-01EF-6508-A132-1501A8C8CABE}"/>
              </a:ext>
            </a:extLst>
          </p:cNvPr>
          <p:cNvSpPr txBox="1"/>
          <p:nvPr/>
        </p:nvSpPr>
        <p:spPr>
          <a:xfrm>
            <a:off x="1093305" y="5128590"/>
            <a:ext cx="500269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3600" dirty="0"/>
              <a:t>Infração – gravíssima</a:t>
            </a:r>
            <a:endParaRPr lang="pt-BR" sz="36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369232-BCEC-066E-5E67-DB188C0C6C47}"/>
              </a:ext>
            </a:extLst>
          </p:cNvPr>
          <p:cNvSpPr txBox="1"/>
          <p:nvPr/>
        </p:nvSpPr>
        <p:spPr>
          <a:xfrm>
            <a:off x="3472070" y="5930346"/>
            <a:ext cx="429370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Penalidade – multa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7FABB2F-EB74-A42C-D6DC-18B9C51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229982"/>
            <a:ext cx="10353761" cy="1326321"/>
          </a:xfrm>
        </p:spPr>
        <p:txBody>
          <a:bodyPr/>
          <a:lstStyle/>
          <a:p>
            <a:r>
              <a:rPr lang="pt-BR" sz="3600" dirty="0">
                <a:latin typeface="Arial Black" pitchFamily="34" charset="0"/>
              </a:rPr>
              <a:t>Artigos 161º ao 255 - </a:t>
            </a:r>
            <a:r>
              <a:rPr lang="pt-BR" sz="3600" dirty="0">
                <a:solidFill>
                  <a:srgbClr val="FF0000"/>
                </a:solidFill>
                <a:latin typeface="Arial Black" pitchFamily="34" charset="0"/>
              </a:rPr>
              <a:t>Infrações</a:t>
            </a:r>
            <a:br>
              <a:rPr lang="pt-BR" sz="3600" dirty="0">
                <a:solidFill>
                  <a:srgbClr val="FF0000"/>
                </a:solidFill>
                <a:latin typeface="Arial Black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9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89BA86A-37D9-6130-594B-FEFFE109D4E9}"/>
              </a:ext>
            </a:extLst>
          </p:cNvPr>
          <p:cNvSpPr/>
          <p:nvPr/>
        </p:nvSpPr>
        <p:spPr>
          <a:xfrm>
            <a:off x="1232452" y="26504"/>
            <a:ext cx="10578443" cy="10565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9239" y="1355742"/>
            <a:ext cx="11622761" cy="1745267"/>
          </a:xfrm>
        </p:spPr>
        <p:txBody>
          <a:bodyPr>
            <a:noAutofit/>
          </a:bodyPr>
          <a:lstStyle/>
          <a:p>
            <a:r>
              <a:rPr lang="pt-BR" sz="3200" dirty="0"/>
              <a:t>Art. 210. Transpor, sem autorização, bloqueio viário policial: </a:t>
            </a:r>
          </a:p>
          <a:p>
            <a:pPr marL="0" indent="0" algn="just">
              <a:buNone/>
            </a:pP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6B62AF-01EF-6508-A132-1501A8C8CABE}"/>
              </a:ext>
            </a:extLst>
          </p:cNvPr>
          <p:cNvSpPr txBox="1"/>
          <p:nvPr/>
        </p:nvSpPr>
        <p:spPr>
          <a:xfrm>
            <a:off x="828261" y="2324640"/>
            <a:ext cx="500269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3600" dirty="0"/>
              <a:t>Infração – gravíssima</a:t>
            </a:r>
            <a:endParaRPr lang="pt-BR" sz="36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369232-BCEC-066E-5E67-DB188C0C6C47}"/>
              </a:ext>
            </a:extLst>
          </p:cNvPr>
          <p:cNvSpPr txBox="1"/>
          <p:nvPr/>
        </p:nvSpPr>
        <p:spPr>
          <a:xfrm>
            <a:off x="801756" y="3402607"/>
            <a:ext cx="11009139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Penalidade – multa, apreensão do veículo e suspensão do direito de dirigir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7FABB2F-EB74-A42C-D6DC-18B9C51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229982"/>
            <a:ext cx="10353761" cy="1326321"/>
          </a:xfrm>
        </p:spPr>
        <p:txBody>
          <a:bodyPr/>
          <a:lstStyle/>
          <a:p>
            <a:r>
              <a:rPr lang="pt-BR" sz="3600" dirty="0">
                <a:latin typeface="Arial Black" pitchFamily="34" charset="0"/>
              </a:rPr>
              <a:t>Artigos 161º ao 255 - </a:t>
            </a:r>
            <a:r>
              <a:rPr lang="pt-BR" sz="3600" dirty="0">
                <a:solidFill>
                  <a:srgbClr val="FF0000"/>
                </a:solidFill>
                <a:latin typeface="Arial Black" pitchFamily="34" charset="0"/>
              </a:rPr>
              <a:t>Infrações</a:t>
            </a:r>
            <a:br>
              <a:rPr lang="pt-BR" sz="3600" dirty="0">
                <a:solidFill>
                  <a:srgbClr val="FF0000"/>
                </a:solidFill>
                <a:latin typeface="Arial Black" pitchFamily="34" charset="0"/>
              </a:rPr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89C06C-DCC5-F68B-0F99-810FB48A0291}"/>
              </a:ext>
            </a:extLst>
          </p:cNvPr>
          <p:cNvSpPr txBox="1"/>
          <p:nvPr/>
        </p:nvSpPr>
        <p:spPr>
          <a:xfrm>
            <a:off x="765615" y="4904534"/>
            <a:ext cx="11009139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3600" dirty="0"/>
              <a:t>Medida administrativa – remoção do veículo e recolhimento do documento de habilitação.</a:t>
            </a:r>
          </a:p>
        </p:txBody>
      </p:sp>
    </p:spTree>
    <p:extLst>
      <p:ext uri="{BB962C8B-B14F-4D97-AF65-F5344CB8AC3E}">
        <p14:creationId xmlns:p14="http://schemas.microsoft.com/office/powerpoint/2010/main" val="30974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89BA86A-37D9-6130-594B-FEFFE109D4E9}"/>
              </a:ext>
            </a:extLst>
          </p:cNvPr>
          <p:cNvSpPr/>
          <p:nvPr/>
        </p:nvSpPr>
        <p:spPr>
          <a:xfrm>
            <a:off x="1232452" y="26504"/>
            <a:ext cx="10578443" cy="10565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9239" y="1355742"/>
            <a:ext cx="10877827" cy="1745267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Art. 222. Deixar de manter ligado, nas situações de atendimento de emergência, o sistema de iluminação vermelha intermitente dos veículos de polícia, de socorro de incêndio e salvamento, de fiscalização de trânsito e das ambulâncias, ainda que parados:</a:t>
            </a:r>
          </a:p>
          <a:p>
            <a:pPr marL="0" indent="0" algn="just">
              <a:buNone/>
            </a:pP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6B62AF-01EF-6508-A132-1501A8C8CABE}"/>
              </a:ext>
            </a:extLst>
          </p:cNvPr>
          <p:cNvSpPr txBox="1"/>
          <p:nvPr/>
        </p:nvSpPr>
        <p:spPr>
          <a:xfrm>
            <a:off x="801756" y="4350536"/>
            <a:ext cx="3876261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pt-BR" sz="3600" dirty="0"/>
              <a:t>Infração – média</a:t>
            </a:r>
            <a:endParaRPr lang="pt-BR" sz="36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369232-BCEC-066E-5E67-DB188C0C6C47}"/>
              </a:ext>
            </a:extLst>
          </p:cNvPr>
          <p:cNvSpPr txBox="1"/>
          <p:nvPr/>
        </p:nvSpPr>
        <p:spPr>
          <a:xfrm>
            <a:off x="2935356" y="5350676"/>
            <a:ext cx="443285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Penalidade – multa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7FABB2F-EB74-A42C-D6DC-18B9C51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229982"/>
            <a:ext cx="10353761" cy="1326321"/>
          </a:xfrm>
        </p:spPr>
        <p:txBody>
          <a:bodyPr/>
          <a:lstStyle/>
          <a:p>
            <a:r>
              <a:rPr lang="pt-BR" sz="3600" dirty="0">
                <a:latin typeface="Arial Black" pitchFamily="34" charset="0"/>
              </a:rPr>
              <a:t>Artigos 161º ao 255 - </a:t>
            </a:r>
            <a:r>
              <a:rPr lang="pt-BR" sz="3600" dirty="0">
                <a:solidFill>
                  <a:srgbClr val="FF0000"/>
                </a:solidFill>
                <a:latin typeface="Arial Black" pitchFamily="34" charset="0"/>
              </a:rPr>
              <a:t>Infrações</a:t>
            </a:r>
            <a:br>
              <a:rPr lang="pt-BR" sz="3600" dirty="0">
                <a:solidFill>
                  <a:srgbClr val="FF0000"/>
                </a:solidFill>
                <a:latin typeface="Arial Black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5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4770156" y="420413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Pro 35 Th" panose="020B0403020202020204" pitchFamily="34" charset="0"/>
              </a:rPr>
              <a:t>PARA SERVIR E PROTEGER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631149" y="6338736"/>
            <a:ext cx="2929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NeueLT Pro 63 MdEx" panose="020B0707030502030204" pitchFamily="34" charset="0"/>
              </a:rPr>
              <a:t>WWW.PM.AP.GOV.BR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4" y="503053"/>
            <a:ext cx="3568692" cy="35392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3" y="5734811"/>
            <a:ext cx="6537434" cy="5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812" y="0"/>
            <a:ext cx="10353761" cy="1326321"/>
          </a:xfrm>
        </p:spPr>
        <p:txBody>
          <a:bodyPr/>
          <a:lstStyle/>
          <a:p>
            <a:r>
              <a:rPr lang="pt-BR" dirty="0"/>
              <a:t>DISPOSIÇÕES CONSTITUCIONAIS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9119" y="1420203"/>
            <a:ext cx="10353762" cy="36951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dirty="0"/>
              <a:t>Os termos “</a:t>
            </a:r>
            <a:r>
              <a:rPr lang="pt-BR" sz="2400" b="1" dirty="0"/>
              <a:t>SEGURANÇA VIÁRIA</a:t>
            </a:r>
            <a:r>
              <a:rPr lang="pt-BR" sz="2400" dirty="0"/>
              <a:t>” são amplos e compreendem:</a:t>
            </a:r>
          </a:p>
          <a:p>
            <a:pPr algn="just"/>
            <a:r>
              <a:rPr lang="pt-BR" sz="2800" b="1" dirty="0"/>
              <a:t>Educação</a:t>
            </a:r>
            <a:r>
              <a:rPr lang="pt-BR" sz="2800" dirty="0"/>
              <a:t>: trata-se do conhecimento dado à população sobre a utilização das vias;</a:t>
            </a:r>
          </a:p>
          <a:p>
            <a:pPr algn="just"/>
            <a:r>
              <a:rPr lang="pt-BR" sz="2800" b="1" dirty="0"/>
              <a:t>Engenharia</a:t>
            </a:r>
            <a:r>
              <a:rPr lang="pt-BR" sz="2800" dirty="0"/>
              <a:t>: envolve a criação e manutenção das vias da melhor forma e permitindo o tráfego seguro e eficaz;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Fiscalização</a:t>
            </a:r>
            <a:r>
              <a:rPr lang="pt-BR" sz="2800" dirty="0"/>
              <a:t>: remete à ideia do controle sobre o uso das vias, evitando situações graves e que limitem o exercício do trânsito. </a:t>
            </a:r>
          </a:p>
        </p:txBody>
      </p:sp>
    </p:spTree>
    <p:extLst>
      <p:ext uri="{BB962C8B-B14F-4D97-AF65-F5344CB8AC3E}">
        <p14:creationId xmlns:p14="http://schemas.microsoft.com/office/powerpoint/2010/main" val="315246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DISPOSIÇÕES CONSTITUCIONAIS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/>
              <a:t>Perceba que a CF cita que a segurança viária será exercida para (1) a </a:t>
            </a:r>
            <a:r>
              <a:rPr lang="pt-BR" sz="3200" b="1" dirty="0"/>
              <a:t>PRESERVAÇÃO DA ORDEM PÚBLICA</a:t>
            </a:r>
            <a:r>
              <a:rPr lang="pt-BR" sz="3200" dirty="0"/>
              <a:t>, (2) da </a:t>
            </a:r>
            <a:r>
              <a:rPr lang="pt-BR" sz="3200" b="1" dirty="0"/>
              <a:t>INCOLUMIDADE DAS PESSOAS </a:t>
            </a:r>
            <a:r>
              <a:rPr lang="pt-BR" sz="3200" dirty="0"/>
              <a:t>(é dizer segurança das pessoas) e (3) do </a:t>
            </a:r>
            <a:r>
              <a:rPr lang="pt-BR" sz="3200" b="1" dirty="0"/>
              <a:t>SEU PATRIMÔNIO</a:t>
            </a:r>
            <a:r>
              <a:rPr lang="pt-BR" sz="3200" dirty="0"/>
              <a:t>, restringindo tal direito às </a:t>
            </a:r>
            <a:r>
              <a:rPr lang="pt-BR" sz="3200" b="1" dirty="0"/>
              <a:t>VIAS PÚBLICAS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06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2578" y="119270"/>
            <a:ext cx="10353761" cy="1326321"/>
          </a:xfrm>
        </p:spPr>
        <p:txBody>
          <a:bodyPr/>
          <a:lstStyle/>
          <a:p>
            <a:r>
              <a:rPr lang="pt-BR" dirty="0"/>
              <a:t>DISPOSIÇÕES CONSTITUCIONAIS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2490" y="1685247"/>
            <a:ext cx="10353762" cy="3695136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Quanto à </a:t>
            </a:r>
            <a:r>
              <a:rPr lang="pt-BR" sz="3600" b="1" dirty="0"/>
              <a:t>MOBILIDADE</a:t>
            </a:r>
            <a:r>
              <a:rPr lang="pt-BR" sz="3600" dirty="0"/>
              <a:t>, é bem verdade que o texto constitucional se refere apenas à modalidade </a:t>
            </a:r>
            <a:r>
              <a:rPr lang="pt-BR" sz="3600" b="1" dirty="0"/>
              <a:t>“urbana”, </a:t>
            </a:r>
            <a:r>
              <a:rPr lang="pt-BR" sz="3600" dirty="0"/>
              <a:t>no entanto, tal previsão deve ser vista de maneira ampla, ou seja, além das vias urbanas, também deve ser assegurado a mobilidade nas </a:t>
            </a:r>
            <a:r>
              <a:rPr lang="pt-BR" sz="3600" b="1" dirty="0"/>
              <a:t>vias rurais </a:t>
            </a:r>
            <a:r>
              <a:rPr lang="pt-BR" sz="3600" dirty="0"/>
              <a:t>(estradas e rodovias).</a:t>
            </a:r>
          </a:p>
        </p:txBody>
      </p:sp>
    </p:spTree>
    <p:extLst>
      <p:ext uri="{BB962C8B-B14F-4D97-AF65-F5344CB8AC3E}">
        <p14:creationId xmlns:p14="http://schemas.microsoft.com/office/powerpoint/2010/main" val="208761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COMPETÊNCIA PARA LEGISLAR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Art. 22. Compete privativamente à União legislar sobre:</a:t>
            </a:r>
          </a:p>
          <a:p>
            <a:pPr marL="0" indent="0">
              <a:buNone/>
            </a:pPr>
            <a:r>
              <a:rPr lang="pt-BR" sz="2800" dirty="0"/>
              <a:t>XI - trânsito e transporte;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A34EABE-CA06-CE02-7716-4614EB40851B}"/>
              </a:ext>
            </a:extLst>
          </p:cNvPr>
          <p:cNvSpPr/>
          <p:nvPr/>
        </p:nvSpPr>
        <p:spPr>
          <a:xfrm>
            <a:off x="331305" y="4065103"/>
            <a:ext cx="11052313" cy="25874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STF possui jurisprudência nesse sentido e estabelece também que os Estados-membros e Municípios só </a:t>
            </a:r>
            <a:r>
              <a:rPr lang="pt-BR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podem legislar</a:t>
            </a:r>
            <a:r>
              <a:rPr lang="pt-BR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sobre a matéria quando autorizados por Lei Complementar.</a:t>
            </a:r>
            <a:endParaRPr lang="pt-BR" sz="3200" dirty="0"/>
          </a:p>
          <a:p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4810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DISPOSIÇÕES CONSTITUCIONAIS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4400" dirty="0"/>
              <a:t>Por fim, cabe ressaltar que os pontos em que a CF cita “</a:t>
            </a:r>
            <a:r>
              <a:rPr lang="pt-BR" sz="4400" b="1" dirty="0"/>
              <a:t>NOS TERMOS DA LEI</a:t>
            </a:r>
            <a:r>
              <a:rPr lang="pt-BR" sz="4400" dirty="0"/>
              <a:t>”, essa ponderação remete notadamente à </a:t>
            </a:r>
            <a:r>
              <a:rPr lang="pt-BR" sz="4400" b="1" dirty="0"/>
              <a:t>lei 9.503/97</a:t>
            </a:r>
            <a:r>
              <a:rPr lang="pt-BR" sz="4400" dirty="0"/>
              <a:t>, o chamado </a:t>
            </a:r>
            <a:r>
              <a:rPr lang="pt-BR" sz="4400" b="1" dirty="0"/>
              <a:t>Código de Trânsito Brasileiro (CTB). </a:t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6658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186C29-273E-4E56-BA1A-E2A2836008FC}"/>
              </a:ext>
            </a:extLst>
          </p:cNvPr>
          <p:cNvSpPr/>
          <p:nvPr/>
        </p:nvSpPr>
        <p:spPr>
          <a:xfrm>
            <a:off x="1523999" y="168885"/>
            <a:ext cx="10270435" cy="109987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BCA9466-2FD7-44D5-9BCF-9B9D9A0D67B5}"/>
              </a:ext>
            </a:extLst>
          </p:cNvPr>
          <p:cNvSpPr txBox="1">
            <a:spLocks/>
          </p:cNvSpPr>
          <p:nvPr/>
        </p:nvSpPr>
        <p:spPr>
          <a:xfrm>
            <a:off x="1523999" y="-26174"/>
            <a:ext cx="101395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/>
              <a:t>Código de Trânsito Brasileiro</a:t>
            </a:r>
            <a:endParaRPr lang="pt-BR" sz="4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130CCB51-3D12-4CF7-AA61-70B0188C4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94" y="1618943"/>
            <a:ext cx="8094523" cy="4553168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A91641-B9A4-485F-A62E-73A4D4BC30F1}"/>
              </a:ext>
            </a:extLst>
          </p:cNvPr>
          <p:cNvSpPr txBox="1"/>
          <p:nvPr/>
        </p:nvSpPr>
        <p:spPr>
          <a:xfrm>
            <a:off x="1349694" y="1094298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Lei nº 14.071, de 2020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4C7CF7-8A88-46E8-A50E-DE3A29C43DC8}"/>
              </a:ext>
            </a:extLst>
          </p:cNvPr>
          <p:cNvSpPr txBox="1"/>
          <p:nvPr/>
        </p:nvSpPr>
        <p:spPr>
          <a:xfrm>
            <a:off x="1311869" y="6150114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20 capítulos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50BBCA-AD9C-405C-B775-E5404C630362}"/>
              </a:ext>
            </a:extLst>
          </p:cNvPr>
          <p:cNvSpPr txBox="1"/>
          <p:nvPr/>
        </p:nvSpPr>
        <p:spPr>
          <a:xfrm>
            <a:off x="7144893" y="6150114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341 artigos</a:t>
            </a:r>
          </a:p>
        </p:txBody>
      </p:sp>
    </p:spTree>
    <p:extLst>
      <p:ext uri="{BB962C8B-B14F-4D97-AF65-F5344CB8AC3E}">
        <p14:creationId xmlns:p14="http://schemas.microsoft.com/office/powerpoint/2010/main" val="28446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APRESENTAÇÃO PMAP">
  <a:themeElements>
    <a:clrScheme name="AZUL MARINH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MAP" id="{A86B82FD-DA0F-4C5C-A418-812FF154042A}" vid="{AC1E8BEB-B5AF-49E7-A113-206FFE72AF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1759</Words>
  <Application>Microsoft Office PowerPoint</Application>
  <PresentationFormat>Widescreen</PresentationFormat>
  <Paragraphs>159</Paragraphs>
  <Slides>33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4" baseType="lpstr">
      <vt:lpstr>Arial</vt:lpstr>
      <vt:lpstr>Arial</vt:lpstr>
      <vt:lpstr>Arial Black</vt:lpstr>
      <vt:lpstr>Calibri</vt:lpstr>
      <vt:lpstr>HelveticaNeueLT Pro 35 Th</vt:lpstr>
      <vt:lpstr>HelveticaNeueLT Pro 55 Roman</vt:lpstr>
      <vt:lpstr>HelveticaNeueLT Pro 63 MdEx</vt:lpstr>
      <vt:lpstr>HelveticaNeueLT Pro 65 Md</vt:lpstr>
      <vt:lpstr>HelveticaNeueLT Pro 97 BlkCn</vt:lpstr>
      <vt:lpstr>open_sansregular</vt:lpstr>
      <vt:lpstr>2_APRESENTAÇÃO PMAP</vt:lpstr>
      <vt:lpstr>Policiamento de trânsito</vt:lpstr>
      <vt:lpstr>DISPOSIÇÕES CONSTITUCIONAIS</vt:lpstr>
      <vt:lpstr>DISPOSIÇÕES CONSTITUCIONAIS</vt:lpstr>
      <vt:lpstr>DISPOSIÇÕES CONSTITUCIONAIS</vt:lpstr>
      <vt:lpstr>DISPOSIÇÕES CONSTITUCIONAIS</vt:lpstr>
      <vt:lpstr>DISPOSIÇÕES CONSTITUCIONAIS</vt:lpstr>
      <vt:lpstr>COMPETÊNCIA PARA LEGISLAR</vt:lpstr>
      <vt:lpstr>DISPOSIÇÕES CONSTITUCIONAIS</vt:lpstr>
      <vt:lpstr>Apresentação do PowerPoint</vt:lpstr>
      <vt:lpstr>POLICIAMENTO OSTENSIVO DE TRÂNSITO</vt:lpstr>
      <vt:lpstr>Apresentação do PowerPoint</vt:lpstr>
      <vt:lpstr>Apresentação do PowerPoint</vt:lpstr>
      <vt:lpstr>Apresentação do PowerPoint</vt:lpstr>
      <vt:lpstr>ORGANIZAÇÃO DA SEGURANÇA VIÁRIA NO BRASIL </vt:lpstr>
      <vt:lpstr>ORGANIZAÇÃO DA SEGURANÇA VIÁRIA NO BRASIL </vt:lpstr>
      <vt:lpstr>ORGANIZAÇÃO DA SEGURANÇA VIÁRIA NO BRASIL </vt:lpstr>
      <vt:lpstr>ORGANIZAÇÃO DA SEGURANÇA VIÁRIA  NO BRASIL </vt:lpstr>
      <vt:lpstr>ORGANIZAÇÃO DA SEGURANÇA VIÁRIA NO BRASIL </vt:lpstr>
      <vt:lpstr>Apresentação do PowerPoint</vt:lpstr>
      <vt:lpstr>Apresentação do PowerPoint</vt:lpstr>
      <vt:lpstr>Art. 29. O trânsito de veículos nas vias terrestres abertas à circulação obedecerá às seguintes normas:</vt:lpstr>
      <vt:lpstr>Apresentação do PowerPoint</vt:lpstr>
      <vt:lpstr>Apresentação do PowerPoint</vt:lpstr>
      <vt:lpstr>Apresentação do PowerPoint</vt:lpstr>
      <vt:lpstr>Apresentação do PowerPoint</vt:lpstr>
      <vt:lpstr>ORGANIZAÇÃO DA SEGURANÇA VIÁRIA  NO BRASIL </vt:lpstr>
      <vt:lpstr>Apresentação do PowerPoint</vt:lpstr>
      <vt:lpstr>Apresentação do PowerPoint</vt:lpstr>
      <vt:lpstr>CAPÍTULO XVIII   PROCESSO ADMINISTRATIVO  Seção I  Da Autuação</vt:lpstr>
      <vt:lpstr>Artigos 161º ao 255 - Infrações </vt:lpstr>
      <vt:lpstr>Artigos 161º ao 255 - Infrações </vt:lpstr>
      <vt:lpstr>Artigos 161º ao 255 - Infrações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Ranon</dc:creator>
  <cp:lastModifiedBy>Davi Pinheiro Henriques</cp:lastModifiedBy>
  <cp:revision>37</cp:revision>
  <dcterms:created xsi:type="dcterms:W3CDTF">2021-11-27T19:08:57Z</dcterms:created>
  <dcterms:modified xsi:type="dcterms:W3CDTF">2022-05-04T01:23:51Z</dcterms:modified>
</cp:coreProperties>
</file>