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4" autoAdjust="0"/>
    <p:restoredTop sz="94660"/>
  </p:normalViewPr>
  <p:slideViewPr>
    <p:cSldViewPr snapToGrid="0">
      <p:cViewPr>
        <p:scale>
          <a:sx n="47" d="100"/>
          <a:sy n="47" d="100"/>
        </p:scale>
        <p:origin x="-1470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9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521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63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5073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8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525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58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14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3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8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8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77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3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2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4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F4A6-CC63-444A-8ACB-4A5D8F968813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7AEEDE-66D7-4847-A834-A475B4D8DD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6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210" y="2147655"/>
            <a:ext cx="10811127" cy="292469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 ORDEM UNIDA (1)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CFS/CEFS 2022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3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r>
              <a:rPr lang="pt-BR" sz="27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34567" y="6115298"/>
            <a:ext cx="3107140" cy="3821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</a:t>
            </a: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SGT </a:t>
            </a:r>
            <a:r>
              <a:rPr lang="pt-B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DJANGO</a:t>
            </a:r>
            <a:endParaRPr lang="pt-B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3" y="219637"/>
            <a:ext cx="902564" cy="10427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562" y="219637"/>
            <a:ext cx="1053549" cy="118574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889385" y="219637"/>
            <a:ext cx="6260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POLÍCIA MILITAR DO ESTADO DO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AMAPÁ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CENTRO DE FORMAÇÃO E APERFEIÇOAMENTO </a:t>
            </a:r>
          </a:p>
        </p:txBody>
      </p:sp>
    </p:spTree>
    <p:extLst>
      <p:ext uri="{BB962C8B-B14F-4D97-AF65-F5344CB8AC3E}">
        <p14:creationId xmlns:p14="http://schemas.microsoft.com/office/powerpoint/2010/main" val="21640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672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1-7. ORDEM UNIDA E CHEFIA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 txBox="1">
            <a:spLocks/>
          </p:cNvSpPr>
          <p:nvPr/>
        </p:nvSpPr>
        <p:spPr>
          <a:xfrm>
            <a:off x="0" y="1131280"/>
            <a:ext cx="12192000" cy="48737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pt-BR" sz="4800" b="1" dirty="0" smtClean="0">
                <a:solidFill>
                  <a:srgbClr val="002060"/>
                </a:solidFill>
              </a:rPr>
              <a:t>CONCLUIMOS</a:t>
            </a:r>
            <a:r>
              <a:rPr lang="pt-BR" sz="4800" b="1" dirty="0" smtClean="0"/>
              <a:t>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4000" b="1" dirty="0" smtClean="0"/>
              <a:t>		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4400" b="1" dirty="0" smtClean="0"/>
              <a:t>	</a:t>
            </a:r>
            <a:r>
              <a:rPr lang="pt-BR" sz="4400" dirty="0" smtClean="0"/>
              <a:t>Que é, pois, a Ordem Unida uma atividade de instrução militar ligada, indissoluvelmente, à prática da chefia e liderança(a quem comanda) e à criação de reflexos de disciplina(a quem é comandado).</a:t>
            </a:r>
            <a:endParaRPr lang="pt-BR" sz="4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7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 smtClean="0">
                <a:latin typeface="Arial" panose="020B0604020202020204" pitchFamily="34" charset="0"/>
              </a:rPr>
              <a:t>1-8 Elementos Básicos da Ordem Unida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699593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São os fundamentos básicos empregados na vida militar, com o propósito de</a:t>
            </a:r>
            <a:r>
              <a:rPr lang="pt-BR" sz="2800" b="0" i="0" u="none" strike="noStrike" dirty="0" smtClean="0"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estabelecer as condutas do militar de forma disciplinada, sendo os</a:t>
            </a:r>
            <a:r>
              <a:rPr lang="pt-BR" sz="2800" b="0" i="0" u="none" strike="noStrike" dirty="0" smtClean="0"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fundamentos de</a:t>
            </a:r>
            <a:r>
              <a:rPr lang="pt-BR" sz="2800" b="0" i="0" u="none" strike="noStrike" dirty="0" smtClean="0"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maior relevância no início da vida militar, os apresentados abaixo: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0" y="2734105"/>
            <a:ext cx="12192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Continência</a:t>
            </a: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É a saudação do militar, podendo ser individual ou da tropa, visando</a:t>
            </a:r>
            <a:r>
              <a:rPr lang="pt-BR" sz="28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exclusivamente à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AUTORIDADE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e não à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, partindo sempre do de menor</a:t>
            </a:r>
            <a:r>
              <a:rPr lang="pt-BR" sz="28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precedência hierárquica, na mesma graduação, havendo dúvida deverá ser simultânea.</a:t>
            </a: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Todo militar deve obrigatoriamente retribuir a continência, estando em traje civil</a:t>
            </a:r>
            <a:r>
              <a:rPr lang="pt-BR" sz="28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responderá com um movimento de cabeça, não devendo se curvar ao cumprimentar ou</a:t>
            </a:r>
            <a:r>
              <a:rPr lang="pt-BR" sz="2800" b="0" i="0" u="none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ao responder a cumprimento.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 smtClean="0">
                <a:latin typeface="Arial" panose="020B0604020202020204" pitchFamily="34" charset="0"/>
              </a:rPr>
              <a:t>1-8 Elementos Básicos da Ordem Unida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659233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Os elementos necessários para se prestar à continência são:</a:t>
            </a:r>
          </a:p>
          <a:p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Atitude</a:t>
            </a:r>
            <a:r>
              <a:rPr lang="pt-BR" sz="2800" b="1" i="0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– Postura marcial e comportamento respeitoso e adequado às</a:t>
            </a:r>
          </a:p>
          <a:p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circunstâncias e ao ambiente.</a:t>
            </a:r>
          </a:p>
          <a:p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Gesto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– Conjunto de movimentos do corpo, braço e mãos, com ou sem arma.</a:t>
            </a:r>
          </a:p>
          <a:p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Duração</a:t>
            </a:r>
            <a:r>
              <a:rPr lang="pt-BR" sz="2800" b="1" i="0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– Tempo a qual </a:t>
            </a:r>
            <a:r>
              <a:rPr lang="pt-BR" sz="2800" b="1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ASSUME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 a atitude e executa o </a:t>
            </a:r>
            <a:r>
              <a:rPr lang="pt-BR" sz="2800" b="1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GESTO</a:t>
            </a:r>
            <a:endParaRPr lang="pt-BR" sz="2800" b="1" dirty="0">
              <a:solidFill>
                <a:srgbClr val="99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3340802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Para executar a continência individual o militar deve - em </a:t>
            </a:r>
            <a:r>
              <a:rPr lang="pt-BR" sz="2800" b="0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movimento enérgico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, levar a mão direita ao lado direito da cobertura, tocando com a falangeta do indicador a borda da pala, tendo a mão no prolongamento do antebraço, com a palma voltada para o rosto e com os dedos unidos e distendidos, o braço sensivelmente horizontal, formando um ângulo de 45º com a linha dos ombros, olhar franco e naturalmente voltado para o superior. </a:t>
            </a: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Para desfazer a continência, abaixar a mão em </a:t>
            </a:r>
            <a:r>
              <a:rPr lang="pt-BR" sz="2800" b="0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movimento enérgico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.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5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 smtClean="0">
                <a:latin typeface="Arial" panose="020B0604020202020204" pitchFamily="34" charset="0"/>
              </a:rPr>
              <a:t>1-8 Elementos Básicos da Ordem Unida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661411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Apresentação individual</a:t>
            </a:r>
          </a:p>
          <a:p>
            <a:pPr algn="ctr"/>
            <a:endParaRPr lang="pt-BR" sz="3200" b="1" i="0" u="none" strike="noStrike" baseline="0" dirty="0" smtClean="0">
              <a:latin typeface="Arial" panose="020B0604020202020204" pitchFamily="34" charset="0"/>
            </a:endParaRP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Para fazê-la o militar à distância do aperto de mão, toma posição de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SENTIDO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, faz a Continência Individual, pronuncia: Grau Hierárquico (</a:t>
            </a:r>
            <a:r>
              <a:rPr lang="pt-BR" sz="2800" b="0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SD BM RG Nº 30.000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), Nome de Guerra (</a:t>
            </a:r>
            <a:r>
              <a:rPr lang="pt-BR" sz="2800" b="1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FREIRE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), Função (Aluno de dia) e </a:t>
            </a:r>
            <a:r>
              <a:rPr lang="pt-BR" sz="2800" b="0" i="0" u="none" strike="noStrike" baseline="0" dirty="0" smtClean="0">
                <a:solidFill>
                  <a:srgbClr val="990000"/>
                </a:solidFill>
                <a:latin typeface="Arial" panose="020B0604020202020204" pitchFamily="34" charset="0"/>
              </a:rPr>
              <a:t>OBM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, desfaz a continência individual permanecendo na posição de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SENTIDO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 até que se comanda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DESCANSAR</a:t>
            </a:r>
            <a:r>
              <a:rPr lang="pt-BR" sz="2800" b="0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 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ou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À VONTADE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.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0" y="4239952"/>
            <a:ext cx="12192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Para entrar num recinto</a:t>
            </a:r>
          </a:p>
          <a:p>
            <a:pPr algn="ctr"/>
            <a:endParaRPr lang="pt-BR" sz="3200" b="1" i="0" u="none" strike="noStrike" baseline="0" dirty="0" smtClean="0">
              <a:latin typeface="Arial" panose="020B0604020202020204" pitchFamily="34" charset="0"/>
            </a:endParaRP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Retira-se a cobertura com a mão direita, colocando-a debaixo do braço esquerdo, o interior da cobertura voltada para o corpo, Procede à apresentação individual solicitando a para adentrar ao recinto.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76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 smtClean="0">
                <a:latin typeface="Arial" panose="020B0604020202020204" pitchFamily="34" charset="0"/>
              </a:rPr>
              <a:t>1-8 Elementos Básicos da Ordem Unida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0" y="723038"/>
            <a:ext cx="12192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Para retirar-se do recinto</a:t>
            </a:r>
          </a:p>
          <a:p>
            <a:pPr algn="ctr"/>
            <a:endParaRPr lang="pt-BR" sz="3200" b="1" i="0" u="none" strike="noStrike" baseline="0" dirty="0" smtClean="0">
              <a:latin typeface="Arial" panose="020B0604020202020204" pitchFamily="34" charset="0"/>
            </a:endParaRP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Com a cobertura colocada debaixo do braço esquerdo, procede-se à apresentação individual solicitando licença para retirar-se, Faz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MEIA- VOLTA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, rompendo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MARCHA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 com o pé esquerdo.</a:t>
            </a:r>
            <a:endParaRPr lang="pt-BR" sz="2800" dirty="0"/>
          </a:p>
        </p:txBody>
      </p:sp>
      <p:sp>
        <p:nvSpPr>
          <p:cNvPr id="5" name="Retângulo 4"/>
          <p:cNvSpPr/>
          <p:nvPr/>
        </p:nvSpPr>
        <p:spPr>
          <a:xfrm>
            <a:off x="0" y="3888263"/>
            <a:ext cx="12192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Passagem de tropa</a:t>
            </a:r>
          </a:p>
          <a:p>
            <a:pPr algn="ctr"/>
            <a:endParaRPr lang="pt-BR" sz="3200" b="1" i="0" u="none" strike="noStrike" baseline="0" dirty="0" smtClean="0">
              <a:latin typeface="Arial" panose="020B0604020202020204" pitchFamily="34" charset="0"/>
            </a:endParaRP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Na passagem de qualquer tropa toma-se a posição de </a:t>
            </a:r>
            <a:r>
              <a:rPr lang="pt-BR" sz="2800" b="1" i="0" u="none" strike="noStrike" baseline="0" dirty="0" smtClean="0">
                <a:solidFill>
                  <a:srgbClr val="003300"/>
                </a:solidFill>
                <a:latin typeface="Arial" panose="020B0604020202020204" pitchFamily="34" charset="0"/>
              </a:rPr>
              <a:t>SENTIDO</a:t>
            </a:r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, e presta-se a continência individual ao comandante da tropa se esse for hierarquicamente superior.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i="0" u="none" strike="noStrike" baseline="0" dirty="0" smtClean="0">
                <a:latin typeface="Arial" panose="020B0604020202020204" pitchFamily="34" charset="0"/>
              </a:rPr>
              <a:t>1-8 Elementos Básicos da Ordem Unida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0" y="67396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i="0" u="none" strike="noStrike" baseline="0" dirty="0" smtClean="0">
                <a:solidFill>
                  <a:srgbClr val="002060"/>
                </a:solidFill>
                <a:latin typeface="Arial" panose="020B0604020202020204" pitchFamily="34" charset="0"/>
              </a:rPr>
              <a:t>Sinais de respeito</a:t>
            </a:r>
          </a:p>
          <a:p>
            <a:pPr algn="ctr"/>
            <a:endParaRPr lang="pt-BR" sz="3200" b="1" i="0" u="none" strike="noStrike" baseline="0" dirty="0" smtClean="0">
              <a:latin typeface="Arial" panose="020B0604020202020204" pitchFamily="34" charset="0"/>
            </a:endParaRPr>
          </a:p>
          <a:p>
            <a:pPr algn="just"/>
            <a:r>
              <a:rPr lang="pt-BR" sz="2800" b="0" i="0" u="none" strike="noStrike" baseline="0" dirty="0" smtClean="0">
                <a:latin typeface="Arial" panose="020B0604020202020204" pitchFamily="34" charset="0"/>
              </a:rPr>
              <a:t>O militar manifesta respeito a seus subordinados, pares e superiores pela: Continência, dirigindo-se de modo disciplinado e observando a procedência hierárquica. </a:t>
            </a:r>
          </a:p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seguir os sinais de respeito mais comum: Quando se deslocam dois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militares juntos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o de menor antiguidade dá a direita ao mais antigo; Quando em grupo, 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 maior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antiguidade fica no centro, distribuindo segundo as procedências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alternando direita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 esquerda; Para falar a um superior, o militar emprega o tratamento “</a:t>
            </a:r>
            <a:r>
              <a:rPr lang="pt-BR" sz="2800" b="1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SENHOR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” ou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8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SENHORA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”; No mesmo Posto ou Graduação o tratamento é “</a:t>
            </a:r>
            <a:r>
              <a:rPr lang="pt-BR" sz="28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”; No rancho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ou alojamento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das praças, ao entrar no recinto o Comandante, Diretor, ou Chefe, o 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mais antigo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 voz </a:t>
            </a:r>
            <a:r>
              <a:rPr lang="pt-BR" sz="28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ATENÇÃO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param de conversar até que seja dada a voz </a:t>
            </a:r>
            <a:r>
              <a:rPr lang="pt-BR" sz="28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VONTADE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78013"/>
            <a:ext cx="12192000" cy="57150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dirty="0" smtClean="0">
                <a:latin typeface="Stencil" panose="040409050D0802020404" pitchFamily="82" charset="0"/>
              </a:rPr>
              <a:t>Ordem unida / c-22-5</a:t>
            </a:r>
            <a:endParaRPr lang="pt-BR" sz="6000" dirty="0">
              <a:latin typeface="Stencil" panose="040409050D0802020404" pitchFamily="82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118437"/>
            <a:ext cx="7492335" cy="5704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7995138" y="6189783"/>
            <a:ext cx="4196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Stencil" panose="040409050D0802020404" pitchFamily="82" charset="0"/>
                <a:cs typeface="Arial" panose="020B0604020202020204" pitchFamily="34" charset="0"/>
              </a:rPr>
              <a:t>SGT PM DJANGO</a:t>
            </a:r>
            <a:endParaRPr lang="pt-BR" sz="3600" b="1" dirty="0">
              <a:latin typeface="Stencil" panose="040409050D0802020404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0" y="30021"/>
            <a:ext cx="4103077" cy="6318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1-2. HISTÓRICO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4"/>
          <p:cNvSpPr txBox="1">
            <a:spLocks/>
          </p:cNvSpPr>
          <p:nvPr/>
        </p:nvSpPr>
        <p:spPr>
          <a:xfrm>
            <a:off x="0" y="626071"/>
            <a:ext cx="12192000" cy="36176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* Desde o início dos tempos, quando o homem se preparava para combater, ainda com armas rústicas e formações incipientes, já estava presente a Ordem Unida, padronizando procedimentos, movimentos e formas de combate, disciplinando homens, seja nas falanges, seja nas legiões.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*</a:t>
            </a:r>
            <a:r>
              <a:rPr lang="pt-BR" sz="3000" b="1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FREDERICO II, Rei da PRÚSSIA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,    governante do século XVIII, dava grande importância à Ordem Unida, dizia ele</a:t>
            </a:r>
            <a:r>
              <a:rPr lang="pt-BR" sz="3000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000" b="1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“A prosperidade de um Estado tem por base a disciplina dos seus Exércitos“.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		*O Exército historicamente, teve seus primeiros movimentos de Ordem Unida herdados do exército português, tendo também sido influenciado: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3000" dirty="0" smtClean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Germânica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Francesa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: Apresentar arma c/ espada)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0"/>
            <a:ext cx="12192000" cy="703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smtClean="0">
                <a:latin typeface="Arial" panose="020B0604020202020204" pitchFamily="34" charset="0"/>
                <a:cs typeface="Arial" panose="020B0604020202020204" pitchFamily="34" charset="0"/>
              </a:rPr>
              <a:t>1-3. CONCEITO BÁSICO DA ORDEM UNIDA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4"/>
          <p:cNvSpPr txBox="1">
            <a:spLocks/>
          </p:cNvSpPr>
          <p:nvPr/>
        </p:nvSpPr>
        <p:spPr>
          <a:xfrm>
            <a:off x="0" y="703385"/>
            <a:ext cx="12192000" cy="443132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A Ordem Unida se caracteriza por uma </a:t>
            </a:r>
            <a:r>
              <a:rPr lang="pt-BR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disposição individual e consciente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altamente motivada, para a obtenção de determinados padrões coletivos de </a:t>
            </a:r>
            <a:r>
              <a:rPr lang="pt-BR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uniformidade, sincronização e garbo militar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Deve ser considerada, por todos os participantes – instrutores e instruendos, comandantes e executantes – como um significativo esforço para demonstrar a </a:t>
            </a:r>
            <a:r>
              <a:rPr lang="pt-BR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própria disciplina militar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isto é, a situação de </a:t>
            </a:r>
            <a:r>
              <a:rPr lang="pt-BR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ordem e obediência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que se estabelece </a:t>
            </a:r>
            <a:r>
              <a:rPr lang="pt-BR" sz="40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voluntariamente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militares, em vista da necessidade de eficiência na guerra.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26722"/>
            <a:ext cx="12192000" cy="700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smtClean="0">
                <a:latin typeface="Arial" panose="020B0604020202020204" pitchFamily="34" charset="0"/>
                <a:cs typeface="Arial" panose="020B0604020202020204" pitchFamily="34" charset="0"/>
              </a:rPr>
              <a:t>1-4. OBJETIVOS DA ORDEM UNIDA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5"/>
          <p:cNvSpPr txBox="1">
            <a:spLocks/>
          </p:cNvSpPr>
          <p:nvPr/>
        </p:nvSpPr>
        <p:spPr>
          <a:xfrm>
            <a:off x="0" y="1323266"/>
            <a:ext cx="12192000" cy="49214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 AOS HOMENS E ÀS UNIDADES, OS MEIOS DE SE </a:t>
            </a:r>
            <a:r>
              <a:rPr lang="pt-BR" sz="36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APRESENTAREM</a:t>
            </a:r>
            <a:r>
              <a:rPr lang="pt-BR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DE SE </a:t>
            </a:r>
            <a:r>
              <a:rPr lang="pt-BR" sz="36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DESLOCAREM</a:t>
            </a:r>
            <a:r>
              <a:rPr lang="pt-BR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PERFEITA ORDEM, EM TODAS AS CIRCUNSTÂNCIAS ESTRANHAS AO COMBATE.</a:t>
            </a:r>
          </a:p>
          <a:p>
            <a:pPr marL="342900" indent="-342900" algn="just">
              <a:buFont typeface="Arial" panose="020B0604020202020204" pitchFamily="34" charset="0"/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DESENVOLVER O SENTIMENTO DE </a:t>
            </a:r>
            <a:r>
              <a:rPr lang="pt-BR" sz="36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COESÃO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E OS </a:t>
            </a:r>
            <a:r>
              <a:rPr lang="pt-BR" sz="3600" dirty="0" smtClean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REFLEXOS DE OBEDIÊNCIA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, COMO FATORES PREPONDERANTES NA FORMAÇÃO DO SOLDADO.</a:t>
            </a:r>
          </a:p>
          <a:p>
            <a:pPr marL="342900" indent="-342900" algn="just">
              <a:buFont typeface="Arial" panose="020B0604020202020204" pitchFamily="34" charset="0"/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pt-BR" sz="36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CONSTITUIR UMA VERDADEIRA ESCOLA DE DISCIPLINA</a:t>
            </a: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3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0" y="26722"/>
            <a:ext cx="12192000" cy="700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smtClean="0">
                <a:latin typeface="Arial" panose="020B0604020202020204" pitchFamily="34" charset="0"/>
                <a:cs typeface="Arial" panose="020B0604020202020204" pitchFamily="34" charset="0"/>
              </a:rPr>
              <a:t>1-4. OBJETIVOS DA ORDEM UNIDA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5"/>
          <p:cNvSpPr txBox="1">
            <a:spLocks/>
          </p:cNvSpPr>
          <p:nvPr/>
        </p:nvSpPr>
        <p:spPr>
          <a:xfrm>
            <a:off x="0" y="1457078"/>
            <a:ext cx="12192000" cy="44753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None/>
            </a:pPr>
            <a:r>
              <a:rPr lang="pt-BR" sz="3200" b="1" dirty="0" smtClean="0">
                <a:latin typeface="Arial" pitchFamily="34" charset="0"/>
                <a:cs typeface="Arial" panose="020B0604020202020204" pitchFamily="34" charset="0"/>
              </a:rPr>
              <a:t>   D)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TREINAR </a:t>
            </a:r>
            <a:r>
              <a:rPr lang="pt-BR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OFICIAIS E GRADUADOS 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 COMANDO DE TROPA.</a:t>
            </a:r>
          </a:p>
          <a:p>
            <a:pPr marL="342900" indent="-342900" algn="just">
              <a:buFont typeface="Arial" panose="020B0604020202020204" pitchFamily="34" charset="0"/>
              <a:buNone/>
            </a:pPr>
            <a:r>
              <a:rPr lang="pt-BR" sz="3200" b="1" dirty="0" smtClean="0">
                <a:latin typeface="Arial" pitchFamily="34" charset="0"/>
                <a:cs typeface="Arial" panose="020B0604020202020204" pitchFamily="34" charset="0"/>
              </a:rPr>
              <a:t>   E) </a:t>
            </a:r>
            <a:r>
              <a:rPr lang="pt-B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POSSIBILITAR, CONSEQÜENTEMENTE, QUE A TROPA SE </a:t>
            </a:r>
            <a:r>
              <a:rPr lang="pt-BR" sz="32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APRESENTE EM PÚBLICO</a:t>
            </a:r>
            <a:r>
              <a:rPr lang="pt-B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QUER NAS PARADAS, QUER NOS SIMPLES DESLOCAMENTOS DE SERVIÇO, COM ASPECTO ENÉRGICO E MARCIAL.</a:t>
            </a:r>
          </a:p>
          <a:p>
            <a:pPr marL="342900" indent="-342900" algn="just">
              <a:buNone/>
            </a:pPr>
            <a:r>
              <a:rPr lang="pt-B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  <a:r>
              <a:rPr lang="pt-BR" sz="32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DEMONSTRAR QUE AS </a:t>
            </a:r>
            <a:r>
              <a:rPr lang="pt-BR" sz="3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ATITUDES INDIVIDUAIS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DEVEM SUBORDINAR-SE À MISSÃO DO CONJUNTO E À TAREFA DO GRUPO.</a:t>
            </a:r>
          </a:p>
          <a:p>
            <a:pPr marL="342900" indent="-342900" algn="just">
              <a:buFont typeface="Arial" panose="020B0604020202020204" pitchFamily="34" charset="0"/>
              <a:buNone/>
            </a:pPr>
            <a:endParaRPr lang="pt-BR" sz="32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AutoNum type="alphaLcPeriod" startAt="5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-1" y="16732"/>
            <a:ext cx="12192001" cy="8683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b="1" smtClean="0">
                <a:latin typeface="Arial" panose="020B0604020202020204" pitchFamily="34" charset="0"/>
                <a:cs typeface="Arial" panose="020B0604020202020204" pitchFamily="34" charset="0"/>
              </a:rPr>
              <a:t>1-5. DIVISÃO DA INSTRUÇÃO DE ORDEM UNIDA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5"/>
          <p:cNvSpPr txBox="1">
            <a:spLocks/>
          </p:cNvSpPr>
          <p:nvPr/>
        </p:nvSpPr>
        <p:spPr>
          <a:xfrm>
            <a:off x="0" y="609600"/>
            <a:ext cx="12192000" cy="28604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endParaRPr lang="pt-BR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INDIVIDUAL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 na qual se ministra ao militar a prática dos movimentos individuais, preparando-o para tomar parte nos exercícios de instrução coletiva.</a:t>
            </a:r>
          </a:p>
          <a:p>
            <a:pPr algn="just">
              <a:buFont typeface="Arial" panose="020B0604020202020204" pitchFamily="34" charset="0"/>
              <a:buNone/>
            </a:pPr>
            <a:endParaRPr lang="pt-BR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INSTRUÇÃO COLETIVA 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- na qual é instruída a fração, a subunidade e a unidade, segundo planejamento específico.</a:t>
            </a:r>
          </a:p>
          <a:p>
            <a:pPr algn="just">
              <a:buFont typeface="Arial" panose="020B0604020202020204" pitchFamily="34" charset="0"/>
              <a:buNone/>
            </a:pPr>
            <a:endParaRPr lang="pt-BR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0269415" y="6494592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0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70788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just">
              <a:buFont typeface="Arial" panose="020B0604020202020204" pitchFamily="34" charset="0"/>
              <a:buAutoNum type="alphaLcPeriod"/>
            </a:pPr>
            <a:r>
              <a:rPr lang="pt-BR" sz="4000" dirty="0" smtClean="0"/>
              <a:t>A disciplina é a </a:t>
            </a:r>
            <a:r>
              <a:rPr lang="pt-BR" sz="4000" dirty="0" smtClean="0">
                <a:solidFill>
                  <a:srgbClr val="990000"/>
                </a:solidFill>
              </a:rPr>
              <a:t>força</a:t>
            </a:r>
            <a:r>
              <a:rPr lang="pt-BR" sz="4000" dirty="0" smtClean="0"/>
              <a:t> principal dos exércitos. A disciplina, no sentido militar, é o predomínio da </a:t>
            </a:r>
            <a:r>
              <a:rPr lang="pt-BR" sz="4000" dirty="0" smtClean="0">
                <a:solidFill>
                  <a:srgbClr val="990000"/>
                </a:solidFill>
              </a:rPr>
              <a:t>ordem</a:t>
            </a:r>
            <a:r>
              <a:rPr lang="pt-BR" sz="4000" dirty="0" smtClean="0"/>
              <a:t> e da </a:t>
            </a:r>
            <a:r>
              <a:rPr lang="pt-BR" sz="4000" dirty="0" smtClean="0">
                <a:solidFill>
                  <a:srgbClr val="990000"/>
                </a:solidFill>
              </a:rPr>
              <a:t>obediência</a:t>
            </a:r>
            <a:r>
              <a:rPr lang="pt-BR" sz="4000" dirty="0" smtClean="0"/>
              <a:t>, resultante de uma educação apropriada.</a:t>
            </a:r>
          </a:p>
          <a:p>
            <a:pPr marL="742950" indent="-742950" algn="just">
              <a:buFont typeface="Arial" panose="020B0604020202020204" pitchFamily="34" charset="0"/>
              <a:buAutoNum type="alphaLcPeriod"/>
            </a:pPr>
            <a:r>
              <a:rPr lang="pt-BR" sz="4000" dirty="0" smtClean="0"/>
              <a:t>A disciplina militar é, pois, a </a:t>
            </a:r>
            <a:r>
              <a:rPr lang="pt-BR" sz="4000" dirty="0" smtClean="0">
                <a:solidFill>
                  <a:srgbClr val="990000"/>
                </a:solidFill>
              </a:rPr>
              <a:t>obediência pronta</a:t>
            </a:r>
            <a:r>
              <a:rPr lang="pt-BR" sz="4000" dirty="0" smtClean="0"/>
              <a:t>, </a:t>
            </a:r>
            <a:r>
              <a:rPr lang="pt-BR" sz="4000" dirty="0" smtClean="0">
                <a:solidFill>
                  <a:srgbClr val="990000"/>
                </a:solidFill>
              </a:rPr>
              <a:t>inteligente, espontânea e entusiástica </a:t>
            </a:r>
            <a:r>
              <a:rPr lang="pt-BR" sz="4000" dirty="0" smtClean="0"/>
              <a:t>às ordens do superior. Sua base é a </a:t>
            </a:r>
            <a:r>
              <a:rPr lang="pt-BR" sz="4000" dirty="0" smtClean="0">
                <a:solidFill>
                  <a:srgbClr val="990000"/>
                </a:solidFill>
              </a:rPr>
              <a:t>subordinação voluntária </a:t>
            </a:r>
            <a:r>
              <a:rPr lang="pt-BR" sz="4000" dirty="0" smtClean="0"/>
              <a:t>do indivíduo à missão do conjunto, do qual faz parte. A disciplina é o espírito da unidade militar.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4116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1-6. DISCIPLINA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6722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1-7. ORDEM UNIDA E CHEFIA</a:t>
            </a:r>
            <a:endParaRPr lang="pt-BR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62855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da ordem unida, a tropa evidencia, claramente, os quatro índices de eficiência:</a:t>
            </a:r>
            <a:endParaRPr lang="pt-BR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0" y="1577416"/>
            <a:ext cx="12192000" cy="39736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pt-BR" sz="3600" dirty="0" smtClean="0"/>
              <a:t>(1) </a:t>
            </a:r>
            <a:r>
              <a:rPr lang="pt-BR" sz="3600" b="1" u="sng" dirty="0" smtClean="0">
                <a:solidFill>
                  <a:srgbClr val="003300"/>
                </a:solidFill>
              </a:rPr>
              <a:t>MORAL</a:t>
            </a:r>
            <a:r>
              <a:rPr lang="pt-BR" sz="3600" dirty="0" smtClean="0">
                <a:solidFill>
                  <a:srgbClr val="003300"/>
                </a:solidFill>
              </a:rPr>
              <a:t> </a:t>
            </a:r>
            <a:r>
              <a:rPr lang="pt-BR" sz="3600" dirty="0" smtClean="0"/>
              <a:t>- pela </a:t>
            </a:r>
            <a:r>
              <a:rPr lang="pt-BR" sz="3600" dirty="0" smtClean="0">
                <a:solidFill>
                  <a:srgbClr val="990000"/>
                </a:solidFill>
              </a:rPr>
              <a:t>superação</a:t>
            </a:r>
            <a:r>
              <a:rPr lang="pt-BR" sz="3600" dirty="0" smtClean="0"/>
              <a:t> das dificuldades e </a:t>
            </a:r>
            <a:r>
              <a:rPr lang="pt-BR" sz="3600" dirty="0" smtClean="0">
                <a:solidFill>
                  <a:srgbClr val="990000"/>
                </a:solidFill>
              </a:rPr>
              <a:t>determinação</a:t>
            </a:r>
            <a:r>
              <a:rPr lang="pt-BR" sz="3600" dirty="0" smtClean="0"/>
              <a:t> em atender aos comandos, apesar da necessidade de esforço físico;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600" dirty="0" smtClean="0"/>
              <a:t>(2) </a:t>
            </a:r>
            <a:r>
              <a:rPr lang="pt-BR" sz="3600" b="1" u="sng" dirty="0" smtClean="0">
                <a:solidFill>
                  <a:srgbClr val="003300"/>
                </a:solidFill>
              </a:rPr>
              <a:t>DISCIPLINA</a:t>
            </a:r>
            <a:r>
              <a:rPr lang="pt-BR" sz="3600" b="1" dirty="0" smtClean="0"/>
              <a:t> </a:t>
            </a:r>
            <a:r>
              <a:rPr lang="pt-BR" sz="3600" dirty="0" smtClean="0"/>
              <a:t>- pela </a:t>
            </a:r>
            <a:r>
              <a:rPr lang="pt-BR" sz="3600" dirty="0" smtClean="0">
                <a:solidFill>
                  <a:srgbClr val="990000"/>
                </a:solidFill>
              </a:rPr>
              <a:t>presteza e atenção </a:t>
            </a:r>
            <a:r>
              <a:rPr lang="pt-BR" sz="3600" dirty="0" smtClean="0"/>
              <a:t>com que obedece aos comandos;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600" dirty="0" smtClean="0"/>
              <a:t>(3) </a:t>
            </a:r>
            <a:r>
              <a:rPr lang="pt-BR" sz="3600" b="1" u="sng" dirty="0" smtClean="0">
                <a:solidFill>
                  <a:srgbClr val="003300"/>
                </a:solidFill>
              </a:rPr>
              <a:t>ESPÍRITO DE CORPO</a:t>
            </a:r>
            <a:r>
              <a:rPr lang="pt-BR" sz="3600" u="sng" dirty="0" smtClean="0">
                <a:solidFill>
                  <a:srgbClr val="003300"/>
                </a:solidFill>
              </a:rPr>
              <a:t> </a:t>
            </a:r>
            <a:r>
              <a:rPr lang="pt-BR" sz="3600" dirty="0" smtClean="0"/>
              <a:t>- pela boa </a:t>
            </a:r>
            <a:r>
              <a:rPr lang="pt-BR" sz="3600" dirty="0" smtClean="0">
                <a:solidFill>
                  <a:srgbClr val="990000"/>
                </a:solidFill>
              </a:rPr>
              <a:t>apresentação coletiva </a:t>
            </a:r>
            <a:r>
              <a:rPr lang="pt-BR" sz="3600" dirty="0" smtClean="0"/>
              <a:t>e pela </a:t>
            </a:r>
            <a:r>
              <a:rPr lang="pt-BR" sz="3600" dirty="0" smtClean="0">
                <a:solidFill>
                  <a:srgbClr val="990000"/>
                </a:solidFill>
              </a:rPr>
              <a:t>uniformidade</a:t>
            </a:r>
            <a:r>
              <a:rPr lang="pt-BR" sz="3600" dirty="0" smtClean="0"/>
              <a:t> na prática de exercícios que exigem execução coletiva; e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pt-BR" sz="3600" dirty="0" smtClean="0"/>
              <a:t>(4) </a:t>
            </a:r>
            <a:r>
              <a:rPr lang="pt-BR" sz="3600" b="1" u="sng" dirty="0" smtClean="0">
                <a:solidFill>
                  <a:srgbClr val="003300"/>
                </a:solidFill>
              </a:rPr>
              <a:t>PROFICIÊNCIA</a:t>
            </a:r>
            <a:r>
              <a:rPr lang="pt-BR" sz="3600" dirty="0" smtClean="0"/>
              <a:t> - pela </a:t>
            </a:r>
            <a:r>
              <a:rPr lang="pt-BR" sz="3600" dirty="0" smtClean="0">
                <a:solidFill>
                  <a:srgbClr val="990000"/>
                </a:solidFill>
              </a:rPr>
              <a:t>manutenção</a:t>
            </a:r>
            <a:r>
              <a:rPr lang="pt-BR" sz="3600" dirty="0" smtClean="0"/>
              <a:t> da exatidão na execução.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269415" y="0"/>
            <a:ext cx="189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smtClean="0">
                <a:solidFill>
                  <a:schemeClr val="bg2"/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SGT PM DJANGO</a:t>
            </a:r>
            <a:endParaRPr lang="pt-BR" b="1" i="1" dirty="0">
              <a:solidFill>
                <a:schemeClr val="bg2"/>
              </a:solidFill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1144</Words>
  <Application>Microsoft Office PowerPoint</Application>
  <PresentationFormat>Personalizar</PresentationFormat>
  <Paragraphs>86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INTRODUÇÃO A ORDEM UNIDA (1) CFS/CEFS 2022 CONCEITOS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e subtítulo do conteúdo.</dc:title>
  <dc:creator>Cristina</dc:creator>
  <cp:lastModifiedBy>Tiago Sobrinho</cp:lastModifiedBy>
  <cp:revision>34</cp:revision>
  <dcterms:created xsi:type="dcterms:W3CDTF">2017-07-27T14:33:05Z</dcterms:created>
  <dcterms:modified xsi:type="dcterms:W3CDTF">2022-05-21T14:29:27Z</dcterms:modified>
</cp:coreProperties>
</file>