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81" r:id="rId3"/>
    <p:sldId id="257" r:id="rId4"/>
    <p:sldId id="261" r:id="rId5"/>
    <p:sldId id="270" r:id="rId6"/>
    <p:sldId id="267" r:id="rId7"/>
    <p:sldId id="268" r:id="rId8"/>
    <p:sldId id="269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1" d="100"/>
          <a:sy n="81" d="100"/>
        </p:scale>
        <p:origin x="-9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210" y="2147655"/>
            <a:ext cx="10811127" cy="370944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 ORDEM UNIDA (3) CFS/CEFS 2022</a:t>
            </a:r>
            <a:b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E MEIOS DE COMANDO</a:t>
            </a:r>
            <a:r>
              <a:rPr lang="pt-BR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15298"/>
            <a:ext cx="3107140" cy="382138"/>
          </a:xfrm>
        </p:spPr>
        <p:txBody>
          <a:bodyPr>
            <a:normAutofit/>
          </a:bodyPr>
          <a:lstStyle/>
          <a:p>
            <a:r>
              <a:rPr lang="pt-B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SGT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DJANGO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219637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2" y="219637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5" y="219637"/>
            <a:ext cx="6260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AMAPÁ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</p:spTree>
    <p:extLst>
      <p:ext uri="{BB962C8B-B14F-4D97-AF65-F5344CB8AC3E}">
        <p14:creationId xmlns:p14="http://schemas.microsoft.com/office/powerpoint/2010/main" val="12426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11016" y="773723"/>
            <a:ext cx="18991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sz="1700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</a:rPr>
              <a:t>COMANDOS E MEIOS DE COMANDO</a:t>
            </a:r>
            <a:endParaRPr lang="pt-BR" sz="3200" b="1" dirty="0"/>
          </a:p>
        </p:txBody>
      </p:sp>
      <p:sp>
        <p:nvSpPr>
          <p:cNvPr id="2" name="Retângulo 1"/>
          <p:cNvSpPr/>
          <p:nvPr/>
        </p:nvSpPr>
        <p:spPr>
          <a:xfrm>
            <a:off x="1688120" y="629254"/>
            <a:ext cx="105038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3200" dirty="0">
                <a:latin typeface="Arial" panose="020B0604020202020204" pitchFamily="34" charset="0"/>
              </a:rPr>
              <a:t>As vozes de comando devem ser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claras</a:t>
            </a:r>
            <a:r>
              <a:rPr lang="pt-BR" sz="3200" dirty="0">
                <a:latin typeface="Arial" panose="020B0604020202020204" pitchFamily="34" charset="0"/>
              </a:rPr>
              <a:t>,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enérgicas</a:t>
            </a:r>
            <a:r>
              <a:rPr lang="pt-BR" sz="3200" dirty="0">
                <a:latin typeface="Arial" panose="020B0604020202020204" pitchFamily="34" charset="0"/>
              </a:rPr>
              <a:t> e de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intensidade</a:t>
            </a:r>
            <a:r>
              <a:rPr lang="pt-BR" sz="3200" dirty="0" smtClean="0">
                <a:latin typeface="Arial" panose="020B0604020202020204" pitchFamily="34" charset="0"/>
              </a:rPr>
              <a:t> proporcional </a:t>
            </a:r>
            <a:r>
              <a:rPr lang="pt-BR" sz="3200" dirty="0">
                <a:latin typeface="Arial" panose="020B0604020202020204" pitchFamily="34" charset="0"/>
              </a:rPr>
              <a:t>ao efetivo dos executantes. Uma voz de comando emitida </a:t>
            </a:r>
            <a:r>
              <a:rPr lang="pt-BR" sz="3200" dirty="0" smtClean="0">
                <a:latin typeface="Arial" panose="020B0604020202020204" pitchFamily="34" charset="0"/>
              </a:rPr>
              <a:t>com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indiferença</a:t>
            </a:r>
            <a:r>
              <a:rPr lang="pt-BR" sz="3200" dirty="0" smtClean="0">
                <a:latin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</a:rPr>
              <a:t>só poderá ter como resultado uma execução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displicente.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4462" y="3345432"/>
            <a:ext cx="1195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3200" dirty="0">
                <a:latin typeface="Arial" panose="020B0604020202020204" pitchFamily="34" charset="0"/>
              </a:rPr>
              <a:t>O comandante deverá emitir as vozes de comando na posição </a:t>
            </a:r>
            <a:r>
              <a:rPr lang="pt-BR" sz="3200" dirty="0" smtClean="0">
                <a:latin typeface="Arial" panose="020B0604020202020204" pitchFamily="34" charset="0"/>
              </a:rPr>
              <a:t>de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“Sentido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”, </a:t>
            </a:r>
            <a:r>
              <a:rPr lang="pt-BR" sz="3200" dirty="0">
                <a:latin typeface="Arial" panose="020B0604020202020204" pitchFamily="34" charset="0"/>
              </a:rPr>
              <a:t>com a frente voltada para a tropa, de um local em que possa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ser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ouvido </a:t>
            </a:r>
            <a:r>
              <a:rPr lang="pt-BR" sz="3200" dirty="0" smtClean="0">
                <a:latin typeface="Arial" panose="020B0604020202020204" pitchFamily="34" charset="0"/>
              </a:rPr>
              <a:t>e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visto</a:t>
            </a:r>
            <a:r>
              <a:rPr lang="pt-BR" sz="3200" dirty="0">
                <a:latin typeface="Arial" panose="020B0604020202020204" pitchFamily="34" charset="0"/>
              </a:rPr>
              <a:t> por todos os homens.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234462" y="5147063"/>
            <a:ext cx="119575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3200" dirty="0">
                <a:latin typeface="Arial" panose="020B0604020202020204" pitchFamily="34" charset="0"/>
              </a:rPr>
              <a:t>Nos desfiles, o comandante dará as vozes de comando com a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face</a:t>
            </a:r>
            <a:r>
              <a:rPr lang="pt-BR" sz="3200" dirty="0" smtClean="0">
                <a:latin typeface="Arial" panose="020B0604020202020204" pitchFamily="34" charset="0"/>
              </a:rPr>
              <a:t> voltada </a:t>
            </a:r>
            <a:r>
              <a:rPr lang="pt-BR" sz="3200" dirty="0">
                <a:latin typeface="Arial" panose="020B0604020202020204" pitchFamily="34" charset="0"/>
              </a:rPr>
              <a:t>para o lado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oposto</a:t>
            </a:r>
            <a:r>
              <a:rPr lang="pt-BR" sz="3200" dirty="0">
                <a:latin typeface="Arial" panose="020B0604020202020204" pitchFamily="34" charset="0"/>
              </a:rPr>
              <a:t> àquele em que estiver a autoridade (ou o símbolo) </a:t>
            </a:r>
            <a:r>
              <a:rPr lang="pt-BR" sz="3200" dirty="0" smtClean="0">
                <a:latin typeface="Arial" panose="020B0604020202020204" pitchFamily="34" charset="0"/>
              </a:rPr>
              <a:t>a quem </a:t>
            </a:r>
            <a:r>
              <a:rPr lang="pt-BR" sz="3200" dirty="0">
                <a:latin typeface="Arial" panose="020B0604020202020204" pitchFamily="34" charset="0"/>
              </a:rPr>
              <a:t>será prestada a continência.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808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369746">
            <a:off x="1287410" y="651812"/>
            <a:ext cx="12192000" cy="89255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square">
            <a:spAutoFit/>
          </a:bodyPr>
          <a:lstStyle/>
          <a:p>
            <a:pPr algn="ctr"/>
            <a:r>
              <a:rPr lang="pt-BR" sz="5200" b="1" dirty="0">
                <a:solidFill>
                  <a:srgbClr val="FF0000"/>
                </a:solidFill>
                <a:latin typeface="Arial" panose="020B0604020202020204" pitchFamily="34" charset="0"/>
              </a:rPr>
              <a:t>COMANDOS E MEIOS DE COMANDO</a:t>
            </a:r>
            <a:endParaRPr lang="pt-BR" sz="52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115193" y="743140"/>
            <a:ext cx="2209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  <a:latin typeface="Stencil" panose="040409050D0802020404" pitchFamily="82" charset="0"/>
                <a:cs typeface="Arial" panose="020B0604020202020204" pitchFamily="34" charset="0"/>
              </a:rPr>
              <a:t>SGT PM DJANGO</a:t>
            </a:r>
            <a:endParaRPr lang="pt-BR" sz="2000" b="1" dirty="0">
              <a:solidFill>
                <a:srgbClr val="002060"/>
              </a:solidFill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11016" y="773723"/>
            <a:ext cx="18991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sz="1700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</a:rPr>
              <a:t>COMANDOS E MEIOS DE COMANDO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1688121" y="586155"/>
            <a:ext cx="105038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</a:rPr>
              <a:t>Na Ordem Unida, para transmitir sua vontade à tropa, o comandante </a:t>
            </a:r>
            <a:r>
              <a:rPr lang="pt-BR" sz="3200" dirty="0" smtClean="0">
                <a:latin typeface="Arial" panose="020B0604020202020204" pitchFamily="34" charset="0"/>
              </a:rPr>
              <a:t>poderá empregar </a:t>
            </a:r>
            <a:r>
              <a:rPr lang="pt-BR" sz="3200" dirty="0">
                <a:latin typeface="Arial" panose="020B0604020202020204" pitchFamily="34" charset="0"/>
              </a:rPr>
              <a:t>a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voz, o gesto, a corneta </a:t>
            </a:r>
            <a:r>
              <a:rPr lang="pt-BR" sz="3200" dirty="0">
                <a:latin typeface="Arial" panose="020B0604020202020204" pitchFamily="34" charset="0"/>
              </a:rPr>
              <a:t>(clarim) e/ou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apito</a:t>
            </a:r>
            <a:r>
              <a:rPr lang="pt-BR" sz="3200" dirty="0">
                <a:latin typeface="Arial" panose="020B0604020202020204" pitchFamily="34" charset="0"/>
              </a:rPr>
              <a:t>.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211015" y="2319554"/>
            <a:ext cx="119809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rgbClr val="006600"/>
                </a:solidFill>
                <a:latin typeface="Arial,Bold"/>
              </a:rPr>
              <a:t>Vozes de comando </a:t>
            </a:r>
            <a:endParaRPr lang="pt-BR" sz="3200" dirty="0" smtClean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3200" dirty="0" smtClean="0">
                <a:latin typeface="Arial" panose="020B0604020202020204" pitchFamily="34" charset="0"/>
              </a:rPr>
              <a:t>São </a:t>
            </a:r>
            <a:r>
              <a:rPr lang="pt-BR" sz="3200" dirty="0">
                <a:latin typeface="Arial" panose="020B0604020202020204" pitchFamily="34" charset="0"/>
              </a:rPr>
              <a:t>formas padronizadas, pelas quais o </a:t>
            </a:r>
            <a:r>
              <a:rPr lang="pt-BR" sz="3200" dirty="0" smtClean="0">
                <a:latin typeface="Arial" panose="020B0604020202020204" pitchFamily="34" charset="0"/>
              </a:rPr>
              <a:t>comandante de </a:t>
            </a:r>
            <a:r>
              <a:rPr lang="pt-BR" sz="3200" dirty="0">
                <a:latin typeface="Arial" panose="020B0604020202020204" pitchFamily="34" charset="0"/>
              </a:rPr>
              <a:t>uma fração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exprime verbalmente </a:t>
            </a:r>
            <a:r>
              <a:rPr lang="pt-BR" sz="3200" dirty="0">
                <a:latin typeface="Arial" panose="020B0604020202020204" pitchFamily="34" charset="0"/>
              </a:rPr>
              <a:t>a sua vontade. </a:t>
            </a:r>
            <a:endParaRPr lang="pt-BR" sz="3200" dirty="0" smtClean="0"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pt-BR" sz="3200" dirty="0" smtClean="0"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3200" dirty="0" smtClean="0">
                <a:latin typeface="Arial" panose="020B0604020202020204" pitchFamily="34" charset="0"/>
              </a:rPr>
              <a:t>A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voz</a:t>
            </a:r>
            <a:r>
              <a:rPr lang="pt-BR" sz="3200" dirty="0">
                <a:latin typeface="Arial" panose="020B0604020202020204" pitchFamily="34" charset="0"/>
              </a:rPr>
              <a:t> constitui o </a:t>
            </a:r>
            <a:r>
              <a:rPr lang="pt-BR" sz="3200" dirty="0" smtClean="0">
                <a:latin typeface="Arial" panose="020B0604020202020204" pitchFamily="34" charset="0"/>
              </a:rPr>
              <a:t>meio de </a:t>
            </a:r>
            <a:r>
              <a:rPr lang="pt-BR" sz="3200" dirty="0">
                <a:latin typeface="Arial" panose="020B0604020202020204" pitchFamily="34" charset="0"/>
              </a:rPr>
              <a:t>comando mais empregado na Ordem Unida. </a:t>
            </a:r>
            <a:endParaRPr lang="pt-BR" sz="3200" dirty="0" smtClean="0"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pt-BR" sz="3200" dirty="0" smtClean="0"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3200" dirty="0" smtClean="0">
                <a:latin typeface="Arial" panose="020B0604020202020204" pitchFamily="34" charset="0"/>
              </a:rPr>
              <a:t>Deverá </a:t>
            </a:r>
            <a:r>
              <a:rPr lang="pt-BR" sz="3200" dirty="0">
                <a:latin typeface="Arial" panose="020B0604020202020204" pitchFamily="34" charset="0"/>
              </a:rPr>
              <a:t>ser usada, sempre </a:t>
            </a:r>
            <a:r>
              <a:rPr lang="pt-BR" sz="3200" dirty="0" smtClean="0">
                <a:latin typeface="Arial" panose="020B0604020202020204" pitchFamily="34" charset="0"/>
              </a:rPr>
              <a:t>que possível</a:t>
            </a:r>
            <a:r>
              <a:rPr lang="pt-BR" sz="3200" dirty="0">
                <a:latin typeface="Arial" panose="020B0604020202020204" pitchFamily="34" charset="0"/>
              </a:rPr>
              <a:t>, pois permite execução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simultânea e imediata</a:t>
            </a:r>
            <a:r>
              <a:rPr lang="pt-BR" sz="3200" dirty="0">
                <a:latin typeface="Arial" panose="020B0604020202020204" pitchFamily="34" charset="0"/>
              </a:rPr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355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11016" y="773723"/>
            <a:ext cx="18991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sz="1700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</a:rPr>
              <a:t>COMANDOS E MEIOS DE COMANDO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1688121" y="584775"/>
            <a:ext cx="105038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i="1" dirty="0">
                <a:solidFill>
                  <a:srgbClr val="006600"/>
                </a:solidFill>
                <a:latin typeface="Arial" panose="020B0604020202020204" pitchFamily="34" charset="0"/>
              </a:rPr>
              <a:t>As vozes de comando constam geralmente de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</a:rPr>
              <a:t>: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3200" b="1" u="sng" dirty="0" smtClean="0">
                <a:solidFill>
                  <a:srgbClr val="002060"/>
                </a:solidFill>
                <a:latin typeface="Arial" panose="020B0604020202020204" pitchFamily="34" charset="0"/>
              </a:rPr>
              <a:t>Voz </a:t>
            </a:r>
            <a:r>
              <a:rPr lang="pt-BR" sz="3200" b="1" u="sng" dirty="0">
                <a:solidFill>
                  <a:srgbClr val="002060"/>
                </a:solidFill>
                <a:latin typeface="Arial" panose="020B0604020202020204" pitchFamily="34" charset="0"/>
              </a:rPr>
              <a:t>de </a:t>
            </a:r>
            <a:r>
              <a:rPr lang="pt-BR" sz="3200" b="1" u="sng" dirty="0" smtClean="0">
                <a:solidFill>
                  <a:srgbClr val="002060"/>
                </a:solidFill>
                <a:latin typeface="Arial" panose="020B0604020202020204" pitchFamily="34" charset="0"/>
              </a:rPr>
              <a:t>advertência</a:t>
            </a:r>
            <a:r>
              <a:rPr lang="pt-BR" sz="32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3200" dirty="0" smtClean="0">
                <a:latin typeface="Arial" panose="020B0604020202020204" pitchFamily="34" charset="0"/>
              </a:rPr>
              <a:t>- </a:t>
            </a:r>
            <a:r>
              <a:rPr lang="pt-BR" sz="3200" dirty="0">
                <a:latin typeface="Arial" panose="020B0604020202020204" pitchFamily="34" charset="0"/>
              </a:rPr>
              <a:t>é um alerta que se dá à tropa, </a:t>
            </a:r>
            <a:r>
              <a:rPr lang="pt-BR" sz="3200" dirty="0" smtClean="0">
                <a:latin typeface="Arial" panose="020B0604020202020204" pitchFamily="34" charset="0"/>
              </a:rPr>
              <a:t>prevenindo-a para </a:t>
            </a:r>
            <a:r>
              <a:rPr lang="pt-BR" sz="3200" dirty="0">
                <a:latin typeface="Arial" panose="020B0604020202020204" pitchFamily="34" charset="0"/>
              </a:rPr>
              <a:t>o comando que será enunciado. Exemplos: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“PRIMEIRO PELOTÃO!”</a:t>
            </a:r>
            <a:r>
              <a:rPr lang="pt-BR" sz="3200" dirty="0">
                <a:latin typeface="Arial" panose="020B0604020202020204" pitchFamily="34" charset="0"/>
              </a:rPr>
              <a:t> </a:t>
            </a:r>
            <a:r>
              <a:rPr lang="pt-BR" sz="3200" dirty="0" smtClean="0">
                <a:latin typeface="Arial" panose="020B0604020202020204" pitchFamily="34" charset="0"/>
              </a:rPr>
              <a:t>ou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“ESCOLA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!” </a:t>
            </a:r>
            <a:r>
              <a:rPr lang="pt-BR" sz="3200" dirty="0">
                <a:latin typeface="Arial" panose="020B0604020202020204" pitchFamily="34" charset="0"/>
              </a:rPr>
              <a:t>ou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“ESQUADRÃO!”.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87569" y="3491010"/>
            <a:ext cx="120044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</a:rPr>
              <a:t>A voz de advertência pode ser omitida, quando se </a:t>
            </a:r>
            <a:r>
              <a:rPr lang="pt-BR" sz="3200" dirty="0" smtClean="0">
                <a:latin typeface="Arial" panose="020B0604020202020204" pitchFamily="34" charset="0"/>
              </a:rPr>
              <a:t>enuncia uma sequência </a:t>
            </a:r>
            <a:r>
              <a:rPr lang="pt-BR" sz="3200" dirty="0">
                <a:latin typeface="Arial" panose="020B0604020202020204" pitchFamily="34" charset="0"/>
              </a:rPr>
              <a:t>de comandos. Exemplo: </a:t>
            </a:r>
            <a:r>
              <a:rPr lang="pt-BR" sz="3200" dirty="0">
                <a:solidFill>
                  <a:srgbClr val="C00000"/>
                </a:solidFill>
                <a:latin typeface="Arial" panose="020B0604020202020204" pitchFamily="34" charset="0"/>
              </a:rPr>
              <a:t>“PRIMEIRA COMPANHIA!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-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SENTIDO! OMBRO-ARMA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! - APRESENTAR-ARMA! - OLHAR A DIREITA!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– OLHAR FRENTE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!”</a:t>
            </a:r>
            <a:r>
              <a:rPr lang="pt-BR" sz="3200" dirty="0">
                <a:latin typeface="Arial" panose="020B0604020202020204" pitchFamily="34" charset="0"/>
              </a:rPr>
              <a:t>.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187569" y="5740681"/>
            <a:ext cx="120044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</a:rPr>
              <a:t>Não há, portanto, necessidade de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repetir a voz de advertência</a:t>
            </a:r>
          </a:p>
          <a:p>
            <a:r>
              <a:rPr lang="pt-BR" sz="3200" dirty="0">
                <a:latin typeface="Arial" panose="020B0604020202020204" pitchFamily="34" charset="0"/>
              </a:rPr>
              <a:t>antes de cada comando.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237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11016" y="773723"/>
            <a:ext cx="18991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sz="1700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</a:rPr>
              <a:t>COMANDOS E MEIOS DE COMANDO</a:t>
            </a:r>
            <a:endParaRPr lang="pt-BR" sz="3200" b="1" dirty="0"/>
          </a:p>
        </p:txBody>
      </p:sp>
      <p:sp>
        <p:nvSpPr>
          <p:cNvPr id="2" name="Retângulo 1"/>
          <p:cNvSpPr/>
          <p:nvPr/>
        </p:nvSpPr>
        <p:spPr>
          <a:xfrm>
            <a:off x="2903997" y="584775"/>
            <a:ext cx="9291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006600"/>
                </a:solidFill>
                <a:latin typeface="Arial" panose="020B0604020202020204" pitchFamily="34" charset="0"/>
              </a:rPr>
              <a:t>As vozes de comando constam geralmente de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8121" y="1127666"/>
            <a:ext cx="105072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3200" b="1" u="sng" dirty="0">
                <a:solidFill>
                  <a:srgbClr val="002060"/>
                </a:solidFill>
                <a:latin typeface="Arial" panose="020B0604020202020204" pitchFamily="34" charset="0"/>
              </a:rPr>
              <a:t>Comando propriamente dito</a:t>
            </a:r>
            <a:r>
              <a:rPr lang="pt-BR" sz="32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pt-BR" sz="3200" dirty="0">
                <a:latin typeface="Arial" panose="020B0604020202020204" pitchFamily="34" charset="0"/>
              </a:rPr>
              <a:t>- tem por finalidade indicar o </a:t>
            </a:r>
            <a:r>
              <a:rPr lang="pt-BR" sz="3200" dirty="0" smtClean="0">
                <a:latin typeface="Arial" panose="020B0604020202020204" pitchFamily="34" charset="0"/>
              </a:rPr>
              <a:t>movimento a </a:t>
            </a:r>
            <a:r>
              <a:rPr lang="pt-BR" sz="3200" dirty="0">
                <a:latin typeface="Arial" panose="020B0604020202020204" pitchFamily="34" charset="0"/>
              </a:rPr>
              <a:t>ser realizado pelos executantes. Exemplos: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“DIREITA!”, “ORDINÁRIO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!”, ”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PELA ESQUERDA!”, “ACELERADO!”, “CINCO PASSOS EM FRENTE!”</a:t>
            </a:r>
            <a:r>
              <a:rPr lang="pt-BR" sz="3200" dirty="0">
                <a:latin typeface="Arial" panose="020B0604020202020204" pitchFamily="34" charset="0"/>
              </a:rPr>
              <a:t>.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211015" y="3798350"/>
            <a:ext cx="119809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</a:rPr>
              <a:t>Às vezes, o comando propriamente dito, impõe a realização </a:t>
            </a:r>
            <a:r>
              <a:rPr lang="pt-BR" sz="3200" dirty="0" smtClean="0">
                <a:latin typeface="Arial" panose="020B0604020202020204" pitchFamily="34" charset="0"/>
              </a:rPr>
              <a:t>de certos </a:t>
            </a:r>
            <a:r>
              <a:rPr lang="pt-BR" sz="3200" dirty="0">
                <a:latin typeface="Arial" panose="020B0604020202020204" pitchFamily="34" charset="0"/>
              </a:rPr>
              <a:t>movimentos, que devem ser executados pelos homens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antes da voz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de execução</a:t>
            </a:r>
            <a:r>
              <a:rPr lang="pt-BR" sz="3200" dirty="0">
                <a:latin typeface="Arial" panose="020B0604020202020204" pitchFamily="34" charset="0"/>
              </a:rPr>
              <a:t>. Exemplo: (</a:t>
            </a:r>
            <a:r>
              <a:rPr lang="pt-BR" sz="3200" dirty="0" smtClean="0">
                <a:latin typeface="Arial" panose="020B0604020202020204" pitchFamily="34" charset="0"/>
              </a:rPr>
              <a:t>tropa na </a:t>
            </a:r>
            <a:r>
              <a:rPr lang="pt-BR" sz="3200" dirty="0">
                <a:latin typeface="Arial" panose="020B0604020202020204" pitchFamily="34" charset="0"/>
              </a:rPr>
              <a:t>posição de </a:t>
            </a:r>
            <a:r>
              <a:rPr lang="pt-BR" sz="3200" dirty="0" smtClean="0">
                <a:latin typeface="Arial" panose="020B0604020202020204" pitchFamily="34" charset="0"/>
              </a:rPr>
              <a:t>“Descansar”)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“ESCOLA!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DIREITA </a:t>
            </a:r>
            <a:r>
              <a:rPr lang="pt-BR" sz="3200" dirty="0" smtClean="0">
                <a:latin typeface="Arial" panose="020B0604020202020204" pitchFamily="34" charset="0"/>
              </a:rPr>
              <a:t>(os </a:t>
            </a:r>
            <a:r>
              <a:rPr lang="pt-BR" sz="3200" dirty="0">
                <a:latin typeface="Arial" panose="020B0604020202020204" pitchFamily="34" charset="0"/>
              </a:rPr>
              <a:t>homens terão de fazer o movimento de </a:t>
            </a:r>
            <a:r>
              <a:rPr lang="pt-BR" sz="3200" dirty="0" smtClean="0">
                <a:latin typeface="Arial" panose="020B0604020202020204" pitchFamily="34" charset="0"/>
              </a:rPr>
              <a:t>“Sentido” primeiramente),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VOLVER!”</a:t>
            </a:r>
            <a:r>
              <a:rPr lang="pt-BR" sz="3200" dirty="0">
                <a:latin typeface="Arial" panose="020B0604020202020204" pitchFamily="34" charset="0"/>
              </a:rPr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899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11016" y="773723"/>
            <a:ext cx="18991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sz="1700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</a:rPr>
              <a:t>COMANDOS E MEIOS DE COMANDO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2903997" y="584775"/>
            <a:ext cx="9291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006600"/>
                </a:solidFill>
                <a:latin typeface="Arial" panose="020B0604020202020204" pitchFamily="34" charset="0"/>
              </a:rPr>
              <a:t>As vozes de comando constam geralmente de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1015" y="1261959"/>
            <a:ext cx="11980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</a:rPr>
              <a:t>A palavra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“DIREITA” </a:t>
            </a:r>
            <a:r>
              <a:rPr lang="pt-BR" sz="3200" dirty="0">
                <a:latin typeface="Arial" panose="020B0604020202020204" pitchFamily="34" charset="0"/>
              </a:rPr>
              <a:t>é um comando propriamente dito </a:t>
            </a:r>
            <a:r>
              <a:rPr lang="pt-BR" sz="3200" dirty="0" smtClean="0">
                <a:latin typeface="Arial" panose="020B0604020202020204" pitchFamily="34" charset="0"/>
              </a:rPr>
              <a:t>e comporta-se</a:t>
            </a:r>
            <a:r>
              <a:rPr lang="pt-BR" sz="3200" dirty="0">
                <a:latin typeface="Arial" panose="020B0604020202020204" pitchFamily="34" charset="0"/>
              </a:rPr>
              <a:t>, neste caso, como uma voz de execução, para o movimento </a:t>
            </a:r>
            <a:r>
              <a:rPr lang="pt-BR" sz="3200" dirty="0" smtClean="0">
                <a:latin typeface="Arial" panose="020B0604020202020204" pitchFamily="34" charset="0"/>
              </a:rPr>
              <a:t>de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“Sentido”.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11014" y="3200372"/>
            <a:ext cx="119809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</a:rPr>
              <a:t>Torna-se, então, necessário que o comandante </a:t>
            </a:r>
            <a:r>
              <a:rPr lang="pt-BR" sz="3200" dirty="0" smtClean="0">
                <a:latin typeface="Arial" panose="020B0604020202020204" pitchFamily="34" charset="0"/>
              </a:rPr>
              <a:t>enuncie estes </a:t>
            </a:r>
            <a:r>
              <a:rPr lang="pt-BR" sz="3200" dirty="0">
                <a:latin typeface="Arial" panose="020B0604020202020204" pitchFamily="34" charset="0"/>
              </a:rPr>
              <a:t>comandos de maneira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enérgica</a:t>
            </a:r>
            <a:r>
              <a:rPr lang="pt-BR" sz="3200" dirty="0">
                <a:latin typeface="Arial" panose="020B0604020202020204" pitchFamily="34" charset="0"/>
              </a:rPr>
              <a:t>, definindo com exatidão o momento </a:t>
            </a:r>
            <a:r>
              <a:rPr lang="pt-BR" sz="3200" dirty="0" smtClean="0">
                <a:latin typeface="Arial" panose="020B0604020202020204" pitchFamily="34" charset="0"/>
              </a:rPr>
              <a:t>do movimento </a:t>
            </a:r>
            <a:r>
              <a:rPr lang="pt-BR" sz="3200" dirty="0">
                <a:latin typeface="Arial" panose="020B0604020202020204" pitchFamily="34" charset="0"/>
              </a:rPr>
              <a:t>preparatório e dando aos homens o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tempo suficiente </a:t>
            </a:r>
            <a:r>
              <a:rPr lang="pt-BR" sz="3200" dirty="0">
                <a:latin typeface="Arial" panose="020B0604020202020204" pitchFamily="34" charset="0"/>
              </a:rPr>
              <a:t>para </a:t>
            </a:r>
            <a:r>
              <a:rPr lang="pt-BR" sz="3200" dirty="0" smtClean="0">
                <a:latin typeface="Arial" panose="020B0604020202020204" pitchFamily="34" charset="0"/>
              </a:rPr>
              <a:t>realizarem este </a:t>
            </a:r>
            <a:r>
              <a:rPr lang="pt-BR" sz="3200" dirty="0">
                <a:latin typeface="Arial" panose="020B0604020202020204" pitchFamily="34" charset="0"/>
              </a:rPr>
              <a:t>movimento, ficando em condições de receberem a voz de execução.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16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11016" y="773723"/>
            <a:ext cx="18991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sz="1700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</a:rPr>
              <a:t>COMANDOS E MEIOS DE COMANDO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2903997" y="584775"/>
            <a:ext cx="9291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006600"/>
                </a:solidFill>
                <a:latin typeface="Arial" panose="020B0604020202020204" pitchFamily="34" charset="0"/>
              </a:rPr>
              <a:t>As vozes de comando constam geralmente de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" name="Retângulo 1"/>
          <p:cNvSpPr/>
          <p:nvPr/>
        </p:nvSpPr>
        <p:spPr>
          <a:xfrm>
            <a:off x="187569" y="1239359"/>
            <a:ext cx="1200443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100" dirty="0">
                <a:latin typeface="Arial" panose="020B0604020202020204" pitchFamily="34" charset="0"/>
              </a:rPr>
              <a:t>É igualmente necessário que haja </a:t>
            </a:r>
            <a:r>
              <a:rPr lang="pt-BR" sz="3100" dirty="0">
                <a:solidFill>
                  <a:srgbClr val="FF0000"/>
                </a:solidFill>
                <a:latin typeface="Arial" panose="020B0604020202020204" pitchFamily="34" charset="0"/>
              </a:rPr>
              <a:t>um intervalo </a:t>
            </a:r>
            <a:r>
              <a:rPr lang="pt-BR" sz="3100" dirty="0">
                <a:latin typeface="Arial" panose="020B0604020202020204" pitchFamily="34" charset="0"/>
              </a:rPr>
              <a:t>entre </a:t>
            </a:r>
            <a:r>
              <a:rPr lang="pt-BR" sz="3100" dirty="0" smtClean="0">
                <a:latin typeface="Arial" panose="020B0604020202020204" pitchFamily="34" charset="0"/>
              </a:rPr>
              <a:t>o comando </a:t>
            </a:r>
            <a:r>
              <a:rPr lang="pt-BR" sz="3100" dirty="0">
                <a:latin typeface="Arial" panose="020B0604020202020204" pitchFamily="34" charset="0"/>
              </a:rPr>
              <a:t>propriamente dito e a voz de execução, quando os </a:t>
            </a:r>
            <a:r>
              <a:rPr lang="pt-BR" sz="3100" dirty="0" smtClean="0">
                <a:latin typeface="Arial" panose="020B0604020202020204" pitchFamily="34" charset="0"/>
              </a:rPr>
              <a:t>comandantes subordinados </a:t>
            </a:r>
            <a:r>
              <a:rPr lang="pt-BR" sz="3100" dirty="0">
                <a:latin typeface="Arial" panose="020B0604020202020204" pitchFamily="34" charset="0"/>
              </a:rPr>
              <a:t>tiverem que emitir </a:t>
            </a:r>
            <a:r>
              <a:rPr lang="pt-BR" sz="3100" dirty="0">
                <a:solidFill>
                  <a:srgbClr val="FF0000"/>
                </a:solidFill>
                <a:latin typeface="Arial" panose="020B0604020202020204" pitchFamily="34" charset="0"/>
              </a:rPr>
              <a:t>vozes complementares</a:t>
            </a:r>
            <a:r>
              <a:rPr lang="pt-BR" sz="3100" dirty="0" smtClean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3100" dirty="0"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100" dirty="0" smtClean="0">
                <a:latin typeface="Arial" panose="020B0604020202020204" pitchFamily="34" charset="0"/>
              </a:rPr>
              <a:t>O </a:t>
            </a:r>
            <a:r>
              <a:rPr lang="pt-BR" sz="3100" dirty="0">
                <a:latin typeface="Arial" panose="020B0604020202020204" pitchFamily="34" charset="0"/>
              </a:rPr>
              <a:t>comando propriamente dito, em princípio, </a:t>
            </a:r>
            <a:r>
              <a:rPr lang="pt-BR" sz="3100" dirty="0">
                <a:solidFill>
                  <a:srgbClr val="FF0000"/>
                </a:solidFill>
                <a:latin typeface="Arial" panose="020B0604020202020204" pitchFamily="34" charset="0"/>
              </a:rPr>
              <a:t>deve ser </a:t>
            </a:r>
            <a:r>
              <a:rPr lang="pt-BR" sz="3100" dirty="0" smtClean="0">
                <a:solidFill>
                  <a:srgbClr val="FF0000"/>
                </a:solidFill>
                <a:latin typeface="Arial" panose="020B0604020202020204" pitchFamily="34" charset="0"/>
              </a:rPr>
              <a:t>longo</a:t>
            </a:r>
            <a:r>
              <a:rPr lang="pt-BR" sz="3100" dirty="0" smtClean="0">
                <a:latin typeface="Arial" panose="020B0604020202020204" pitchFamily="34" charset="0"/>
              </a:rPr>
              <a:t>. O </a:t>
            </a:r>
            <a:r>
              <a:rPr lang="pt-BR" sz="3100" dirty="0">
                <a:latin typeface="Arial" panose="020B0604020202020204" pitchFamily="34" charset="0"/>
              </a:rPr>
              <a:t>Comandante deve esforçar-se para pronunciar correta e integralmente </a:t>
            </a:r>
            <a:r>
              <a:rPr lang="pt-BR" sz="3100" dirty="0" smtClean="0">
                <a:latin typeface="Arial" panose="020B0604020202020204" pitchFamily="34" charset="0"/>
              </a:rPr>
              <a:t>todas as </a:t>
            </a:r>
            <a:r>
              <a:rPr lang="pt-BR" sz="3100" dirty="0">
                <a:latin typeface="Arial" panose="020B0604020202020204" pitchFamily="34" charset="0"/>
              </a:rPr>
              <a:t>palavras que compõem o comando. </a:t>
            </a:r>
            <a:endParaRPr lang="pt-BR" sz="3100" dirty="0" smtClean="0"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3100" dirty="0" smtClean="0"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100" dirty="0" smtClean="0">
                <a:latin typeface="Arial" panose="020B0604020202020204" pitchFamily="34" charset="0"/>
              </a:rPr>
              <a:t>Este </a:t>
            </a:r>
            <a:r>
              <a:rPr lang="pt-BR" sz="3100" dirty="0">
                <a:latin typeface="Arial" panose="020B0604020202020204" pitchFamily="34" charset="0"/>
              </a:rPr>
              <a:t>cuidado é particularmente importante em comandos propriamente ditos que correspondem à execução de movimentos preparatórios, como foi mostrado acima.</a:t>
            </a:r>
            <a:endParaRPr lang="pt-BR" sz="31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31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11016" y="773723"/>
            <a:ext cx="18991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sz="1700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</a:rPr>
              <a:t>COMANDOS E MEIOS DE COMANDO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2903997" y="584775"/>
            <a:ext cx="9291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006600"/>
                </a:solidFill>
                <a:latin typeface="Arial" panose="020B0604020202020204" pitchFamily="34" charset="0"/>
              </a:rPr>
              <a:t>As vozes de comando constam geralmente de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88122" y="1169550"/>
            <a:ext cx="10507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pt-BR" sz="3200" b="1" u="sng" dirty="0">
                <a:solidFill>
                  <a:srgbClr val="002060"/>
                </a:solidFill>
                <a:latin typeface="Arial" panose="020B0604020202020204" pitchFamily="34" charset="0"/>
              </a:rPr>
              <a:t>Voz de execução</a:t>
            </a:r>
            <a:r>
              <a:rPr lang="pt-BR" sz="3200" dirty="0">
                <a:latin typeface="Arial" panose="020B0604020202020204" pitchFamily="34" charset="0"/>
              </a:rPr>
              <a:t> - tem por finalidade determinar o </a:t>
            </a:r>
            <a:r>
              <a:rPr lang="pt-BR" sz="3200" dirty="0" smtClean="0">
                <a:latin typeface="Arial" panose="020B0604020202020204" pitchFamily="34" charset="0"/>
              </a:rPr>
              <a:t>exato momento </a:t>
            </a:r>
            <a:r>
              <a:rPr lang="pt-BR" sz="3200" dirty="0">
                <a:latin typeface="Arial" panose="020B0604020202020204" pitchFamily="34" charset="0"/>
              </a:rPr>
              <a:t>em que o movimento deve começar ou cessar.</a:t>
            </a:r>
            <a:endParaRPr lang="pt-BR" sz="3200" dirty="0"/>
          </a:p>
        </p:txBody>
      </p:sp>
      <p:sp>
        <p:nvSpPr>
          <p:cNvPr id="7" name="Retângulo 6"/>
          <p:cNvSpPr/>
          <p:nvPr/>
        </p:nvSpPr>
        <p:spPr>
          <a:xfrm>
            <a:off x="257908" y="2828836"/>
            <a:ext cx="119340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</a:rPr>
              <a:t>A voz de execução deve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ser curta, viva, enérgica e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segura</a:t>
            </a:r>
            <a:r>
              <a:rPr lang="pt-BR" sz="3200" dirty="0" smtClean="0"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pt-BR" sz="3200" dirty="0" smtClean="0">
                <a:latin typeface="Arial" panose="020B0604020202020204" pitchFamily="34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dirty="0" smtClean="0">
                <a:latin typeface="Arial" panose="020B0604020202020204" pitchFamily="34" charset="0"/>
              </a:rPr>
              <a:t>Tem </a:t>
            </a:r>
            <a:r>
              <a:rPr lang="pt-BR" sz="3200" dirty="0">
                <a:latin typeface="Arial" panose="020B0604020202020204" pitchFamily="34" charset="0"/>
              </a:rPr>
              <a:t>que ser mais breve que o comando propriamente dito e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mais incisiva</a:t>
            </a:r>
            <a:r>
              <a:rPr lang="pt-BR" sz="3200" dirty="0">
                <a:latin typeface="Arial" panose="020B0604020202020204" pitchFamily="34" charset="0"/>
              </a:rPr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782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211016" y="773723"/>
            <a:ext cx="18991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sz="1700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</a:rPr>
              <a:t>COMANDOS E MEIOS DE COMANDO</a:t>
            </a:r>
            <a:endParaRPr lang="pt-BR" sz="3200" b="1" dirty="0"/>
          </a:p>
        </p:txBody>
      </p:sp>
      <p:sp>
        <p:nvSpPr>
          <p:cNvPr id="5" name="Retângulo 4"/>
          <p:cNvSpPr/>
          <p:nvPr/>
        </p:nvSpPr>
        <p:spPr>
          <a:xfrm>
            <a:off x="2903997" y="584775"/>
            <a:ext cx="9291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200" b="1" i="1" dirty="0">
                <a:solidFill>
                  <a:srgbClr val="006600"/>
                </a:solidFill>
                <a:latin typeface="Arial" panose="020B0604020202020204" pitchFamily="34" charset="0"/>
              </a:rPr>
              <a:t>As vozes de comando constam geralmente de</a:t>
            </a:r>
            <a:r>
              <a:rPr lang="pt-BR" sz="3200" dirty="0">
                <a:solidFill>
                  <a:srgbClr val="0066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4123" y="1245391"/>
            <a:ext cx="120311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</a:rPr>
              <a:t>Quando a voz de execução for constituída por uma </a:t>
            </a:r>
            <a:r>
              <a:rPr lang="pt-BR" sz="3200" dirty="0" smtClean="0">
                <a:latin typeface="Arial" panose="020B0604020202020204" pitchFamily="34" charset="0"/>
              </a:rPr>
              <a:t>palavra oxítona </a:t>
            </a:r>
            <a:r>
              <a:rPr lang="pt-BR" sz="3200" dirty="0">
                <a:latin typeface="Arial" panose="020B0604020202020204" pitchFamily="34" charset="0"/>
              </a:rPr>
              <a:t>(que tem a tônica na última sílaba), é aconselhável um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certo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alongamento </a:t>
            </a:r>
            <a:r>
              <a:rPr lang="pt-BR" sz="3200" dirty="0" smtClean="0">
                <a:latin typeface="Arial" panose="020B0604020202020204" pitchFamily="34" charset="0"/>
              </a:rPr>
              <a:t>na </a:t>
            </a:r>
            <a:r>
              <a:rPr lang="pt-BR" sz="3200" dirty="0">
                <a:latin typeface="Arial" panose="020B0604020202020204" pitchFamily="34" charset="0"/>
              </a:rPr>
              <a:t>enunciação da(s) sílaba(s) inicial(ais), seguido de uma enérgica </a:t>
            </a:r>
            <a:r>
              <a:rPr lang="pt-BR" sz="3200" dirty="0" smtClean="0">
                <a:latin typeface="Arial" panose="020B0604020202020204" pitchFamily="34" charset="0"/>
              </a:rPr>
              <a:t>emissão da </a:t>
            </a:r>
            <a:r>
              <a:rPr lang="pt-BR" sz="3200" dirty="0">
                <a:latin typeface="Arial" panose="020B0604020202020204" pitchFamily="34" charset="0"/>
              </a:rPr>
              <a:t>sílaba final. Exemplos: 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“PER-FI-LAR!” - “CO-BRIR!” - “VOL-VER!” “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DESCAN- SAR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!”.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4123" y="4268856"/>
            <a:ext cx="120278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dirty="0">
                <a:latin typeface="Arial" panose="020B0604020202020204" pitchFamily="34" charset="0"/>
              </a:rPr>
              <a:t>Quando, porém, a tônica da voz de execução cair na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penúltima</a:t>
            </a:r>
            <a:r>
              <a:rPr lang="pt-BR" sz="3200" dirty="0" smtClean="0">
                <a:latin typeface="Arial" panose="020B0604020202020204" pitchFamily="34" charset="0"/>
              </a:rPr>
              <a:t> sílaba</a:t>
            </a:r>
            <a:r>
              <a:rPr lang="pt-BR" sz="3200" dirty="0">
                <a:latin typeface="Arial" panose="020B0604020202020204" pitchFamily="34" charset="0"/>
              </a:rPr>
              <a:t>, é imprescindível destacar esta tonicidade com precisão. </a:t>
            </a:r>
            <a:r>
              <a:rPr lang="pt-BR" sz="3200" dirty="0" smtClean="0">
                <a:latin typeface="Arial" panose="020B0604020202020204" pitchFamily="34" charset="0"/>
              </a:rPr>
              <a:t>Nestes casos</a:t>
            </a:r>
            <a:r>
              <a:rPr lang="pt-BR" sz="3200" dirty="0">
                <a:latin typeface="Arial" panose="020B0604020202020204" pitchFamily="34" charset="0"/>
              </a:rPr>
              <a:t>, a(s) sílaba(s) final(ais) praticamente não se pronuncia(m). Exemplos</a:t>
            </a:r>
            <a:r>
              <a:rPr lang="pt-BR" sz="3200" dirty="0" smtClean="0">
                <a:latin typeface="Arial" panose="020B0604020202020204" pitchFamily="34" charset="0"/>
              </a:rPr>
              <a:t>: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</a:rPr>
              <a:t>MAR-CHE!”, “AL-TO!”, “EM FREN-TE!”, “OR-DI-NÁ-RIO”, “AR-MA!”, “PAS-SO!”.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403</TotalTime>
  <Words>831</Words>
  <Application>Microsoft Office PowerPoint</Application>
  <PresentationFormat>Personalizar</PresentationFormat>
  <Paragraphs>57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Cacho</vt:lpstr>
      <vt:lpstr>INTRODUÇÃO A ORDEM UNIDA (3) CFS/CEFS 2022 COMANDOS E MEIOS DE COMANDO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Tiago Sobrinho</cp:lastModifiedBy>
  <cp:revision>40</cp:revision>
  <dcterms:created xsi:type="dcterms:W3CDTF">2015-01-25T02:39:34Z</dcterms:created>
  <dcterms:modified xsi:type="dcterms:W3CDTF">2022-05-21T14:39:18Z</dcterms:modified>
</cp:coreProperties>
</file>