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68" r:id="rId3"/>
    <p:sldId id="285" r:id="rId4"/>
    <p:sldId id="298" r:id="rId5"/>
    <p:sldId id="296" r:id="rId6"/>
    <p:sldId id="305" r:id="rId7"/>
    <p:sldId id="309" r:id="rId8"/>
    <p:sldId id="308" r:id="rId9"/>
    <p:sldId id="307" r:id="rId10"/>
    <p:sldId id="306" r:id="rId11"/>
    <p:sldId id="314" r:id="rId12"/>
    <p:sldId id="319" r:id="rId13"/>
    <p:sldId id="320" r:id="rId14"/>
    <p:sldId id="321" r:id="rId15"/>
    <p:sldId id="322" r:id="rId16"/>
    <p:sldId id="323" r:id="rId17"/>
    <p:sldId id="313" r:id="rId18"/>
    <p:sldId id="327" r:id="rId19"/>
    <p:sldId id="315" r:id="rId20"/>
    <p:sldId id="318" r:id="rId21"/>
    <p:sldId id="324" r:id="rId22"/>
    <p:sldId id="326" r:id="rId23"/>
    <p:sldId id="32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4" autoAdjust="0"/>
    <p:restoredTop sz="94660"/>
  </p:normalViewPr>
  <p:slideViewPr>
    <p:cSldViewPr snapToGrid="0">
      <p:cViewPr>
        <p:scale>
          <a:sx n="65" d="100"/>
          <a:sy n="65" d="100"/>
        </p:scale>
        <p:origin x="-792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9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58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52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635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073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78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525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58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14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13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68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77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32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62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4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6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0210" y="2147655"/>
            <a:ext cx="10811127" cy="360344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 ORDEM UNIDA 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CFS/CEFS 2022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INSTRUÇÃO INDIVIDUAL COM ARMA (PARTE 1)</a:t>
            </a:r>
            <a:r>
              <a:rPr lang="pt-BR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15298"/>
            <a:ext cx="3107140" cy="3821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º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SGT 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DJANGO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3" y="219637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2" y="219637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5" y="219637"/>
            <a:ext cx="6260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AMAPÁ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</p:spTree>
    <p:extLst>
      <p:ext uri="{BB962C8B-B14F-4D97-AF65-F5344CB8AC3E}">
        <p14:creationId xmlns:p14="http://schemas.microsoft.com/office/powerpoint/2010/main" val="21640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2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526305" y="636300"/>
            <a:ext cx="9641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itchFamily="34" charset="0"/>
                <a:cs typeface="Arial" pitchFamily="34" charset="0"/>
              </a:rPr>
              <a:t>Ombro-Arma, partindo da posição de “Sentido”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147" y="636300"/>
            <a:ext cx="2229853" cy="619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26305" y="2398523"/>
            <a:ext cx="9098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4º Tempo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- o homem retirará a mão direita da arma, fazendo-a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descer vivamente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rente ao corpo, até se juntar à coxa com uma batida.</a:t>
            </a:r>
          </a:p>
        </p:txBody>
      </p:sp>
    </p:spTree>
    <p:extLst>
      <p:ext uri="{BB962C8B-B14F-4D97-AF65-F5344CB8AC3E}">
        <p14:creationId xmlns:p14="http://schemas.microsoft.com/office/powerpoint/2010/main" val="255673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2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526305" y="636300"/>
            <a:ext cx="9641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itchFamily="34" charset="0"/>
                <a:cs typeface="Arial" pitchFamily="34" charset="0"/>
              </a:rPr>
              <a:t>Ombro-Arma, partindo da posição de “Sentido”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526" y="1221074"/>
            <a:ext cx="2019334" cy="560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0" y="1221075"/>
            <a:ext cx="2054468" cy="561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28" y="1221074"/>
            <a:ext cx="1684421" cy="558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941" y="1313968"/>
            <a:ext cx="2863517" cy="559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788" y="1221074"/>
            <a:ext cx="1870911" cy="5557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0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2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3" name="Retângulo 2"/>
          <p:cNvSpPr/>
          <p:nvPr/>
        </p:nvSpPr>
        <p:spPr>
          <a:xfrm>
            <a:off x="1171073" y="555140"/>
            <a:ext cx="98257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Descansar-Arma, partindo da posição de “Ombro-Arma”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526305" y="1078360"/>
            <a:ext cx="3781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1º Tempo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- a mão direita subirá vivamente e irá empunhar a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arma pelo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delgado,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 e tomando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, deste modo, ao 3º Tempo de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“Ombro-Arma”,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partindo da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posição de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“Sentido”.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Este movimento deve ser marcado por uma batida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da mão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na arma.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357" y="1078360"/>
            <a:ext cx="1929064" cy="573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023812" y="1053569"/>
            <a:ext cx="34811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2º Tempo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- a mão direita trará a arma para a frente do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corpo, enquanto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a mão esquerda soltará a coronha, indo empunhar o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delgado, retomando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, assim, ao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2º Tempo de “Ombro-Arma”, partindo da posição </a:t>
            </a:r>
            <a:r>
              <a:rPr lang="pt-BR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 “Sentido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”.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22" y="1009650"/>
            <a:ext cx="2949350" cy="576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1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2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71073" y="555140"/>
            <a:ext cx="98257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Descansar-Arma, partindo da posição de “Ombro-Arma”</a:t>
            </a:r>
            <a:endParaRPr lang="pt-BR" sz="2800" dirty="0"/>
          </a:p>
        </p:txBody>
      </p:sp>
      <p:sp>
        <p:nvSpPr>
          <p:cNvPr id="3" name="Retângulo 2"/>
          <p:cNvSpPr/>
          <p:nvPr/>
        </p:nvSpPr>
        <p:spPr>
          <a:xfrm>
            <a:off x="1171073" y="1992754"/>
            <a:ext cx="84060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>
                <a:solidFill>
                  <a:srgbClr val="FF0000"/>
                </a:solidFill>
              </a:rPr>
              <a:t>3º Tempo </a:t>
            </a:r>
            <a:r>
              <a:rPr lang="pt-BR" sz="3200" dirty="0"/>
              <a:t>- a mão esquerda trará a arma para a vertical, </a:t>
            </a:r>
            <a:r>
              <a:rPr lang="pt-BR" sz="3200" dirty="0" smtClean="0"/>
              <a:t>enquanto a </a:t>
            </a:r>
            <a:r>
              <a:rPr lang="pt-BR" sz="3200" dirty="0"/>
              <a:t>direita soltará o delgado e irá, com uma batida forte na arma, empunhá-la </a:t>
            </a:r>
            <a:r>
              <a:rPr lang="pt-BR" sz="3200" dirty="0" smtClean="0"/>
              <a:t>na altura </a:t>
            </a:r>
            <a:r>
              <a:rPr lang="pt-BR" sz="3200" dirty="0"/>
              <a:t>da braçadeira superior </a:t>
            </a:r>
            <a:r>
              <a:rPr lang="pt-BR" sz="3200" dirty="0">
                <a:solidFill>
                  <a:srgbClr val="C00000"/>
                </a:solidFill>
              </a:rPr>
              <a:t>(1º Tempo de “Ombro-Arma”, partindo da </a:t>
            </a:r>
            <a:r>
              <a:rPr lang="pt-BR" sz="3200" dirty="0" smtClean="0">
                <a:solidFill>
                  <a:srgbClr val="C00000"/>
                </a:solidFill>
              </a:rPr>
              <a:t>posição de </a:t>
            </a:r>
            <a:r>
              <a:rPr lang="pt-BR" sz="3200" dirty="0">
                <a:solidFill>
                  <a:srgbClr val="C00000"/>
                </a:solidFill>
              </a:rPr>
              <a:t>“Sentido”)</a:t>
            </a:r>
            <a:r>
              <a:rPr lang="pt-BR" sz="320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657" y="992582"/>
            <a:ext cx="1841332" cy="577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2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71073" y="555140"/>
            <a:ext cx="98257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Descansar-Arma, partindo da posição de “Ombro-Arma”</a:t>
            </a:r>
            <a:endParaRPr lang="pt-BR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958" y="1078360"/>
            <a:ext cx="2274219" cy="580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568396" y="1597922"/>
            <a:ext cx="77440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>
                <a:solidFill>
                  <a:srgbClr val="FF0000"/>
                </a:solidFill>
              </a:rPr>
              <a:t>4º Tempo </a:t>
            </a:r>
            <a:r>
              <a:rPr lang="pt-BR" sz="3200" dirty="0"/>
              <a:t>- ao mesmo tempo que a mão esquerda solta a arma </a:t>
            </a:r>
            <a:r>
              <a:rPr lang="pt-BR" sz="3200" dirty="0" smtClean="0"/>
              <a:t>e desce </a:t>
            </a:r>
            <a:r>
              <a:rPr lang="pt-BR" sz="3200" dirty="0"/>
              <a:t>rente ao corpo, até se juntar à coxa com uma batida, a mão </a:t>
            </a:r>
            <a:r>
              <a:rPr lang="pt-BR" sz="3200" dirty="0" smtClean="0"/>
              <a:t>direita levará a </a:t>
            </a:r>
            <a:r>
              <a:rPr lang="pt-BR" sz="3200" dirty="0"/>
              <a:t>arma para baixo na vertical, até que esta forme um ângulo </a:t>
            </a:r>
            <a:r>
              <a:rPr lang="pt-BR" sz="3200" dirty="0" smtClean="0"/>
              <a:t>aproximadamente de </a:t>
            </a:r>
            <a:r>
              <a:rPr lang="pt-BR" sz="3200" dirty="0"/>
              <a:t>45º com a linha dos ombros, braço direito colado ao corpo, </a:t>
            </a:r>
            <a:r>
              <a:rPr lang="pt-BR" sz="3200" dirty="0" smtClean="0"/>
              <a:t>antebraço ligeiramente </a:t>
            </a:r>
            <a:r>
              <a:rPr lang="pt-BR" sz="3200" dirty="0"/>
              <a:t>afastado, arma sem tocar o solo.</a:t>
            </a:r>
          </a:p>
        </p:txBody>
      </p:sp>
    </p:spTree>
    <p:extLst>
      <p:ext uri="{BB962C8B-B14F-4D97-AF65-F5344CB8AC3E}">
        <p14:creationId xmlns:p14="http://schemas.microsoft.com/office/powerpoint/2010/main" val="33803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2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71073" y="555140"/>
            <a:ext cx="98257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Descansar-Arma, partindo da posição de “Ombro-Arma”</a:t>
            </a:r>
            <a:endParaRPr lang="pt-BR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805" y="1078360"/>
            <a:ext cx="2123133" cy="577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205790" y="215172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3200" b="1" dirty="0">
                <a:solidFill>
                  <a:srgbClr val="FF0000"/>
                </a:solidFill>
              </a:rPr>
              <a:t>5º Tempo </a:t>
            </a:r>
            <a:r>
              <a:rPr lang="pt-BR" sz="3200" dirty="0"/>
              <a:t>- a mão direita trará a arma para junto do corpo sem </a:t>
            </a:r>
            <a:r>
              <a:rPr lang="pt-BR" sz="3200" dirty="0" smtClean="0"/>
              <a:t>bater com </a:t>
            </a:r>
            <a:r>
              <a:rPr lang="pt-BR" sz="3200" dirty="0"/>
              <a:t>a coronha no chão, retomando, assim, à posição de </a:t>
            </a:r>
            <a:r>
              <a:rPr lang="pt-BR" sz="3200" dirty="0">
                <a:solidFill>
                  <a:srgbClr val="C00000"/>
                </a:solidFill>
              </a:rPr>
              <a:t>“Sentido”.</a:t>
            </a:r>
          </a:p>
        </p:txBody>
      </p:sp>
    </p:spTree>
    <p:extLst>
      <p:ext uri="{BB962C8B-B14F-4D97-AF65-F5344CB8AC3E}">
        <p14:creationId xmlns:p14="http://schemas.microsoft.com/office/powerpoint/2010/main" val="25407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2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71073" y="555140"/>
            <a:ext cx="98257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Descansar-Arma, partindo da posição de “Ombro-Arma”</a:t>
            </a:r>
            <a:endParaRPr lang="pt-BR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90" y="1078360"/>
            <a:ext cx="2096579" cy="582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50" y="1023937"/>
            <a:ext cx="1949116" cy="5790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405" y="1023937"/>
            <a:ext cx="2942724" cy="5749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625" y="1078359"/>
            <a:ext cx="1721433" cy="5695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995" y="1395662"/>
            <a:ext cx="2128672" cy="537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787" y="1395662"/>
            <a:ext cx="1813749" cy="537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61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2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526304" y="636300"/>
            <a:ext cx="116656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itchFamily="34" charset="0"/>
                <a:cs typeface="Arial" pitchFamily="34" charset="0"/>
              </a:rPr>
              <a:t>Apresentar-Arma, partindo da posição de “Sentido”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90" y="1352605"/>
            <a:ext cx="1660358" cy="550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540043" y="2352036"/>
            <a:ext cx="70023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1º Tempo </a:t>
            </a:r>
            <a:r>
              <a:rPr lang="pt-BR" sz="3600" dirty="0">
                <a:latin typeface="Arial" pitchFamily="34" charset="0"/>
                <a:cs typeface="Arial" pitchFamily="34" charset="0"/>
              </a:rPr>
              <a:t>- idêntico </a:t>
            </a:r>
            <a:r>
              <a:rPr lang="pt-BR" sz="3600" dirty="0" smtClean="0">
                <a:latin typeface="Arial" pitchFamily="34" charset="0"/>
                <a:cs typeface="Arial" pitchFamily="34" charset="0"/>
              </a:rPr>
              <a:t>ao 1º </a:t>
            </a:r>
            <a:r>
              <a:rPr lang="pt-BR" sz="3600" dirty="0">
                <a:latin typeface="Arial" pitchFamily="34" charset="0"/>
                <a:cs typeface="Arial" pitchFamily="34" charset="0"/>
              </a:rPr>
              <a:t>Tempo de </a:t>
            </a:r>
            <a:r>
              <a:rPr lang="pt-BR" sz="3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pt-BR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Ombro-Arma”</a:t>
            </a:r>
            <a:r>
              <a:rPr lang="pt-BR" sz="3600" dirty="0" smtClean="0">
                <a:latin typeface="Arial" pitchFamily="34" charset="0"/>
                <a:cs typeface="Arial" pitchFamily="34" charset="0"/>
              </a:rPr>
              <a:t>, partindo da posição </a:t>
            </a:r>
            <a:r>
              <a:rPr lang="pt-BR" sz="3600" dirty="0">
                <a:latin typeface="Arial" pitchFamily="34" charset="0"/>
                <a:cs typeface="Arial" pitchFamily="34" charset="0"/>
              </a:rPr>
              <a:t>de </a:t>
            </a:r>
            <a:r>
              <a:rPr lang="pt-BR" sz="3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“Sentido”.</a:t>
            </a:r>
          </a:p>
        </p:txBody>
      </p:sp>
    </p:spTree>
    <p:extLst>
      <p:ext uri="{BB962C8B-B14F-4D97-AF65-F5344CB8AC3E}">
        <p14:creationId xmlns:p14="http://schemas.microsoft.com/office/powerpoint/2010/main" val="10403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2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526304" y="636300"/>
            <a:ext cx="116656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itchFamily="34" charset="0"/>
                <a:cs typeface="Arial" pitchFamily="34" charset="0"/>
              </a:rPr>
              <a:t>Apresentar-Arma, partindo da posição de “Sentido”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091" y="1170533"/>
            <a:ext cx="2234908" cy="555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97833" y="1221075"/>
            <a:ext cx="904774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2º Tempo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o homem trará a arma, energicamente, com a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mão esquerda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para a posição vertical à frente do corpo, cobrindo a linha de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botões do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blusão (camisa), bandoleira voltada para a frente. 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 smtClean="0">
                <a:latin typeface="Arial" pitchFamily="34" charset="0"/>
                <a:cs typeface="Arial" pitchFamily="34" charset="0"/>
              </a:rPr>
              <a:t>Ao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mesmo tempo, a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mão direita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colocar-se-á abaixo do guarda-mato, costas da mão para a frente,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polegar por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trás do delgado e os demais dedos unidos e distendidos, com o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indicador tocando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no guarda-mato. 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 smtClean="0">
                <a:latin typeface="Arial" pitchFamily="34" charset="0"/>
                <a:cs typeface="Arial" pitchFamily="34" charset="0"/>
              </a:rPr>
              <a:t>Nesta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posição, a braçadeira superior deverá ficar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na altura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da boca, o antebraço esquerdo na horizontal e os cotovelos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projetados para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a frente.</a:t>
            </a:r>
          </a:p>
        </p:txBody>
      </p:sp>
    </p:spTree>
    <p:extLst>
      <p:ext uri="{BB962C8B-B14F-4D97-AF65-F5344CB8AC3E}">
        <p14:creationId xmlns:p14="http://schemas.microsoft.com/office/powerpoint/2010/main" val="31729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2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526304" y="636300"/>
            <a:ext cx="116656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itchFamily="34" charset="0"/>
                <a:cs typeface="Arial" pitchFamily="34" charset="0"/>
              </a:rPr>
              <a:t>Apresentar-Arma, partindo da posição de “Sentido”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972" y="1170533"/>
            <a:ext cx="1660358" cy="550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091" y="1170533"/>
            <a:ext cx="2234908" cy="555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06" y="1221075"/>
            <a:ext cx="1995235" cy="5454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0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78013"/>
            <a:ext cx="12192000" cy="57150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dirty="0" smtClean="0">
                <a:latin typeface="Stencil" panose="040409050D0802020404" pitchFamily="82" charset="0"/>
              </a:rPr>
              <a:t>Ordem unida / c-22-5</a:t>
            </a:r>
            <a:endParaRPr lang="pt-BR" sz="6000" dirty="0">
              <a:latin typeface="Stencil" panose="040409050D0802020404" pitchFamily="82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118437"/>
            <a:ext cx="7492335" cy="5704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7995138" y="6189783"/>
            <a:ext cx="419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latin typeface="Stencil" panose="040409050D0802020404" pitchFamily="82" charset="0"/>
                <a:cs typeface="Arial" panose="020B0604020202020204" pitchFamily="34" charset="0"/>
              </a:rPr>
              <a:t>SGT PM DJANGO</a:t>
            </a:r>
            <a:endParaRPr lang="pt-BR" sz="3600" b="1" dirty="0">
              <a:latin typeface="Stencil" panose="040409050D0802020404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2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3" name="Retângulo 2"/>
          <p:cNvSpPr/>
          <p:nvPr/>
        </p:nvSpPr>
        <p:spPr>
          <a:xfrm>
            <a:off x="839125" y="604955"/>
            <a:ext cx="110209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Descansar-Arma, partindo da posição de “Apresentar-Arma”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646620" y="2025528"/>
            <a:ext cx="84733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1º Tempo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- enquanto a mão esquerda leva a arma para o lado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direito do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corpo, a mão direita sairá de sua posição no delgado, e, dando uma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forte batida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na arma, irá empunhar o cano ou a telha, colocando-se acima da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mão esquerda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190" y="1088450"/>
            <a:ext cx="1732547" cy="576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2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839125" y="604955"/>
            <a:ext cx="110209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Descansar-Arma, partindo da posição de “Apresentar-Arma”</a:t>
            </a:r>
            <a:endParaRPr lang="pt-BR" sz="2800" dirty="0"/>
          </a:p>
        </p:txBody>
      </p:sp>
      <p:sp>
        <p:nvSpPr>
          <p:cNvPr id="3" name="Retângulo 2"/>
          <p:cNvSpPr/>
          <p:nvPr/>
        </p:nvSpPr>
        <p:spPr>
          <a:xfrm>
            <a:off x="526305" y="1159805"/>
            <a:ext cx="27703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solidFill>
                  <a:srgbClr val="FF0000"/>
                </a:solidFill>
              </a:rPr>
              <a:t>2º Tempo </a:t>
            </a:r>
            <a:r>
              <a:rPr lang="pt-BR" sz="3600" dirty="0"/>
              <a:t>- idêntico ao 4º Tempo do </a:t>
            </a:r>
            <a:r>
              <a:rPr lang="pt-BR" sz="3600" dirty="0">
                <a:solidFill>
                  <a:srgbClr val="C00000"/>
                </a:solidFill>
              </a:rPr>
              <a:t>“Descansar-Arma”, </a:t>
            </a:r>
            <a:r>
              <a:rPr lang="pt-BR" sz="3600" dirty="0"/>
              <a:t>partindo </a:t>
            </a:r>
            <a:r>
              <a:rPr lang="pt-BR" sz="3600" dirty="0" smtClean="0"/>
              <a:t>da posição </a:t>
            </a:r>
            <a:r>
              <a:rPr lang="pt-BR" sz="3600" dirty="0"/>
              <a:t>de </a:t>
            </a:r>
            <a:r>
              <a:rPr lang="pt-BR" sz="3600" dirty="0">
                <a:solidFill>
                  <a:srgbClr val="C00000"/>
                </a:solidFill>
              </a:rPr>
              <a:t>“Ombro-Arma</a:t>
            </a:r>
            <a:r>
              <a:rPr lang="pt-BR" sz="3600" dirty="0" smtClean="0">
                <a:solidFill>
                  <a:srgbClr val="C00000"/>
                </a:solidFill>
              </a:rPr>
              <a:t>”.</a:t>
            </a:r>
            <a:endParaRPr lang="pt-BR" sz="3600" dirty="0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77" y="1159805"/>
            <a:ext cx="2242730" cy="5698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087979" y="1651714"/>
            <a:ext cx="38741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solidFill>
                  <a:srgbClr val="FF0000"/>
                </a:solidFill>
              </a:rPr>
              <a:t>3º Tempo </a:t>
            </a:r>
            <a:r>
              <a:rPr lang="pt-BR" sz="3600" dirty="0"/>
              <a:t>- idêntico ao 5º Tempo do </a:t>
            </a:r>
            <a:r>
              <a:rPr lang="pt-BR" sz="3600" dirty="0">
                <a:solidFill>
                  <a:srgbClr val="C00000"/>
                </a:solidFill>
              </a:rPr>
              <a:t>“Descansar-Arma</a:t>
            </a:r>
            <a:r>
              <a:rPr lang="pt-BR" sz="3600" dirty="0" smtClean="0">
                <a:solidFill>
                  <a:srgbClr val="C00000"/>
                </a:solidFill>
              </a:rPr>
              <a:t>”, </a:t>
            </a:r>
            <a:r>
              <a:rPr lang="pt-BR" sz="3600" dirty="0" smtClean="0"/>
              <a:t>partindo da posição </a:t>
            </a:r>
            <a:r>
              <a:rPr lang="pt-BR" sz="3600" dirty="0"/>
              <a:t>de </a:t>
            </a:r>
            <a:r>
              <a:rPr lang="pt-BR" sz="3600" dirty="0">
                <a:solidFill>
                  <a:srgbClr val="C00000"/>
                </a:solidFill>
              </a:rPr>
              <a:t>“Ombro-Arma”.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526" y="1159805"/>
            <a:ext cx="2085474" cy="56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4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2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839125" y="604955"/>
            <a:ext cx="110209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Descansar-Arma, partindo da posição de “Apresentar-Arma”</a:t>
            </a:r>
            <a:endParaRPr lang="pt-BR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057" y="1684422"/>
            <a:ext cx="1946030" cy="529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610" y="1684422"/>
            <a:ext cx="2068368" cy="525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540" y="1410453"/>
            <a:ext cx="1660359" cy="552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30" y="1128175"/>
            <a:ext cx="2320669" cy="576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2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sultado de imagem para ordem unid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187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96781"/>
            <a:ext cx="8596668" cy="13208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0764" y="1029623"/>
            <a:ext cx="11426435" cy="3880773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 smtClean="0">
                <a:latin typeface="Arial" pitchFamily="34" charset="0"/>
                <a:cs typeface="Arial" pitchFamily="34" charset="0"/>
              </a:rPr>
              <a:t>3.1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Prescrições Gerais</a:t>
            </a: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a. Desde que se tenha obtido certo desembaraço na instrução de ordem unida sem arma,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será iniciada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 instrução com arma, que poderá ser alternada com aquela.</a:t>
            </a: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b. O presente capítulo tratará apenas da ordem unida para homens armados de mosquetão 7,62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M 968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c. Os homens armados de mosquetão entrarão em forma na posição de “Descansar”.</a:t>
            </a: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d. A não ser que haja ordem em contrário, a arma de fogo acima deverá ser conduzida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descarregada 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desengatilhada. Mediante ordem especial, a arma poderá ser conduzida carregada porém, neste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caso, deverá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estar travada.</a:t>
            </a: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e. Nas sessões de ordem unida, nas formaturas e desfiles em que se utilize o mosquetão,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 bandoleira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deve permanecer completamente esticada.</a:t>
            </a:r>
          </a:p>
        </p:txBody>
      </p:sp>
    </p:spTree>
    <p:extLst>
      <p:ext uri="{BB962C8B-B14F-4D97-AF65-F5344CB8AC3E}">
        <p14:creationId xmlns:p14="http://schemas.microsoft.com/office/powerpoint/2010/main" val="147820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16180" y="3136613"/>
            <a:ext cx="685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Posições</a:t>
            </a:r>
            <a:endParaRPr lang="pt-BR" sz="3200" dirty="0">
              <a:solidFill>
                <a:srgbClr val="0070C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5208" y="631573"/>
            <a:ext cx="911630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Sentido</a:t>
            </a:r>
            <a:r>
              <a:rPr lang="pt-BR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600" b="1" dirty="0">
                <a:latin typeface="Arial" pitchFamily="34" charset="0"/>
                <a:cs typeface="Arial" pitchFamily="34" charset="0"/>
              </a:rPr>
              <a:t>- </a:t>
            </a:r>
            <a:r>
              <a:rPr lang="pt-BR" sz="2600" dirty="0">
                <a:latin typeface="Arial" pitchFamily="34" charset="0"/>
                <a:cs typeface="Arial" pitchFamily="34" charset="0"/>
              </a:rPr>
              <a:t>nesta posição o mosquetão ficará na vertical, ao lado com o corpo e encostado à perna direita, com a bandoleira para a frente, chapa da soleira no solo, junto ao pé direito, pelo lado de fora, com o bico na altura da ponta do pé. Os braços deverão estar ligeiramente curvos, de modo que os cotovelos fiquem na mesma altura. A mão direita segurará a arma, com o polegar por trás do cano ou da telha (conforme a altura do homem) e os demais dedos unidos e distendidos à frente, ficando o indicador e o médio sobre a bandoleira. A mão esquerda e os calcanhares ficarão como na posição de “Sentido”, sem arma. Para tomar a posição de “Sentido” o homem unirá os calcanhares com energia, ao mesmo tempo em que afastando a mão esquerda do corpo no máximo 20 centímetros, a colará à coxa, com uma batida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958" y="631573"/>
            <a:ext cx="2296026" cy="6276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16180" y="3136613"/>
            <a:ext cx="685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Posições</a:t>
            </a:r>
            <a:endParaRPr lang="pt-BR" sz="3200" dirty="0">
              <a:solidFill>
                <a:srgbClr val="0070C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5209" y="1480748"/>
            <a:ext cx="90200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>
                <a:solidFill>
                  <a:srgbClr val="FF0000"/>
                </a:solidFill>
              </a:rPr>
              <a:t>Descansar</a:t>
            </a:r>
            <a:r>
              <a:rPr lang="pt-BR" sz="3200" b="1" dirty="0"/>
              <a:t> - </a:t>
            </a:r>
            <a:r>
              <a:rPr lang="pt-BR" sz="3200" dirty="0"/>
              <a:t>ao comando de </a:t>
            </a:r>
            <a:r>
              <a:rPr lang="pt-BR" sz="3200" dirty="0">
                <a:solidFill>
                  <a:srgbClr val="C00000"/>
                </a:solidFill>
              </a:rPr>
              <a:t>“DESCANSAR!”, </a:t>
            </a:r>
            <a:r>
              <a:rPr lang="pt-BR" sz="3200" dirty="0"/>
              <a:t>o homem deslocará o pé esquerdo cerca de 30 centímetros para a esquerda, ficando as pernas distendidas e o peso do corpo igualmente distribuído sobre os pés, que permanecerão no mesmo alinhamento. O braço esquerdo cairá naturalmente ao longo do corpo, costas da mão voltadas para frente. A mão direita e a arma permanecerão como na posição de </a:t>
            </a:r>
            <a:r>
              <a:rPr lang="pt-BR" sz="3200" dirty="0">
                <a:solidFill>
                  <a:srgbClr val="C00000"/>
                </a:solidFill>
              </a:rPr>
              <a:t>“Sentido”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288" y="686669"/>
            <a:ext cx="2380195" cy="6171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8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2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3" name="Retângulo 2"/>
          <p:cNvSpPr/>
          <p:nvPr/>
        </p:nvSpPr>
        <p:spPr>
          <a:xfrm>
            <a:off x="5390147" y="738605"/>
            <a:ext cx="680185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dirty="0"/>
              <a:t>Os movimentos com o Mq 7,62 M968 serão executados de </a:t>
            </a:r>
            <a:r>
              <a:rPr lang="pt-BR" sz="3600" dirty="0" smtClean="0"/>
              <a:t>maneira semelhante </a:t>
            </a:r>
            <a:r>
              <a:rPr lang="pt-BR" sz="3600" dirty="0"/>
              <a:t>àqueles descritos para o Fz 7,62 M 964 (FAL), com as </a:t>
            </a:r>
            <a:r>
              <a:rPr lang="pt-BR" sz="3600" dirty="0" smtClean="0"/>
              <a:t>diferenças decorrentes </a:t>
            </a:r>
            <a:r>
              <a:rPr lang="pt-BR" sz="3600" dirty="0"/>
              <a:t>das peculiaridades daquela arma</a:t>
            </a:r>
            <a:r>
              <a:rPr lang="pt-BR" sz="3600" dirty="0" smtClean="0"/>
              <a:t>.</a:t>
            </a:r>
          </a:p>
          <a:p>
            <a:pPr algn="just"/>
            <a:r>
              <a:rPr lang="pt-BR" sz="3600" dirty="0" smtClean="0"/>
              <a:t> </a:t>
            </a:r>
          </a:p>
          <a:p>
            <a:pPr algn="just"/>
            <a:r>
              <a:rPr lang="pt-BR" sz="3600" dirty="0" smtClean="0"/>
              <a:t>Durante </a:t>
            </a:r>
            <a:r>
              <a:rPr lang="pt-BR" sz="3600" dirty="0"/>
              <a:t>os movimentos </a:t>
            </a:r>
            <a:r>
              <a:rPr lang="pt-BR" sz="3600" dirty="0" smtClean="0"/>
              <a:t>com arma</a:t>
            </a:r>
            <a:r>
              <a:rPr lang="pt-BR" sz="3600" dirty="0"/>
              <a:t>, é proibido bater com a soleira no chão.</a:t>
            </a:r>
          </a:p>
        </p:txBody>
      </p:sp>
      <p:pic>
        <p:nvPicPr>
          <p:cNvPr id="5" name="Imagem 4" descr="Resultado de imagem para ordem unid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5" y="738605"/>
            <a:ext cx="4671337" cy="306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 descr="Resultado de imagem para ordem unid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5" y="3831758"/>
            <a:ext cx="4671337" cy="3026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20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2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3" name="Retângulo 2"/>
          <p:cNvSpPr/>
          <p:nvPr/>
        </p:nvSpPr>
        <p:spPr>
          <a:xfrm>
            <a:off x="526305" y="613934"/>
            <a:ext cx="960428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>
                <a:latin typeface="Arial" pitchFamily="34" charset="0"/>
                <a:cs typeface="Arial" pitchFamily="34" charset="0"/>
              </a:rPr>
              <a:t>Ombro-Arma, partindo da posição de “Sentido</a:t>
            </a:r>
            <a:r>
              <a:rPr lang="pt-BR" sz="3400" b="1" dirty="0" smtClean="0">
                <a:latin typeface="Arial" pitchFamily="34" charset="0"/>
                <a:cs typeface="Arial" pitchFamily="34" charset="0"/>
              </a:rPr>
              <a:t>”</a:t>
            </a:r>
            <a:endParaRPr lang="pt-BR" sz="34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1º </a:t>
            </a:r>
            <a:r>
              <a:rPr lang="pt-BR" sz="3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Tempo </a:t>
            </a:r>
            <a:r>
              <a:rPr lang="pt-BR" sz="3400" dirty="0">
                <a:latin typeface="Arial" pitchFamily="34" charset="0"/>
                <a:cs typeface="Arial" pitchFamily="34" charset="0"/>
              </a:rPr>
              <a:t>- o homem, erguerá a arma na vertical empunhando-a </a:t>
            </a:r>
            <a:r>
              <a:rPr lang="pt-BR" sz="3400" dirty="0" smtClean="0">
                <a:latin typeface="Arial" pitchFamily="34" charset="0"/>
                <a:cs typeface="Arial" pitchFamily="34" charset="0"/>
              </a:rPr>
              <a:t>com a </a:t>
            </a:r>
            <a:r>
              <a:rPr lang="pt-BR" sz="3400" dirty="0">
                <a:latin typeface="Arial" pitchFamily="34" charset="0"/>
                <a:cs typeface="Arial" pitchFamily="34" charset="0"/>
              </a:rPr>
              <a:t>mão direita, cotovelo junto ao corpo e para baixo; a arma ficará colada ao </a:t>
            </a:r>
            <a:r>
              <a:rPr lang="pt-BR" sz="3400" dirty="0" smtClean="0">
                <a:latin typeface="Arial" pitchFamily="34" charset="0"/>
                <a:cs typeface="Arial" pitchFamily="34" charset="0"/>
              </a:rPr>
              <a:t>corpo com </a:t>
            </a:r>
            <a:r>
              <a:rPr lang="pt-BR" sz="3400" dirty="0">
                <a:latin typeface="Arial" pitchFamily="34" charset="0"/>
                <a:cs typeface="Arial" pitchFamily="34" charset="0"/>
              </a:rPr>
              <a:t>a bandoleira voltada para a frente. A mão esquerda, abaixo da </a:t>
            </a:r>
            <a:r>
              <a:rPr lang="pt-BR" sz="3400" dirty="0" smtClean="0">
                <a:latin typeface="Arial" pitchFamily="34" charset="0"/>
                <a:cs typeface="Arial" pitchFamily="34" charset="0"/>
              </a:rPr>
              <a:t>direita, segurará </a:t>
            </a:r>
            <a:r>
              <a:rPr lang="pt-BR" sz="3400" dirty="0">
                <a:latin typeface="Arial" pitchFamily="34" charset="0"/>
                <a:cs typeface="Arial" pitchFamily="34" charset="0"/>
              </a:rPr>
              <a:t>a arma por cima da bandoleira, de modo que o dedo polegar, </a:t>
            </a:r>
            <a:r>
              <a:rPr lang="pt-BR" sz="3400" dirty="0" smtClean="0">
                <a:latin typeface="Arial" pitchFamily="34" charset="0"/>
                <a:cs typeface="Arial" pitchFamily="34" charset="0"/>
              </a:rPr>
              <a:t>estendido ao </a:t>
            </a:r>
            <a:r>
              <a:rPr lang="pt-BR" sz="3400" dirty="0">
                <a:latin typeface="Arial" pitchFamily="34" charset="0"/>
                <a:cs typeface="Arial" pitchFamily="34" charset="0"/>
              </a:rPr>
              <a:t>longo do fuste, toque a braçadeira inferior. O antebraço esquerdo deverá </a:t>
            </a:r>
            <a:r>
              <a:rPr lang="pt-BR" sz="3400" dirty="0" smtClean="0">
                <a:latin typeface="Arial" pitchFamily="34" charset="0"/>
                <a:cs typeface="Arial" pitchFamily="34" charset="0"/>
              </a:rPr>
              <a:t>ficar na </a:t>
            </a:r>
            <a:r>
              <a:rPr lang="pt-BR" sz="3400" dirty="0">
                <a:latin typeface="Arial" pitchFamily="34" charset="0"/>
                <a:cs typeface="Arial" pitchFamily="34" charset="0"/>
              </a:rPr>
              <a:t>horizontal e colado ao corpo.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613934"/>
            <a:ext cx="1892967" cy="627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8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2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5" y="648706"/>
            <a:ext cx="3177987" cy="620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704292" y="1924045"/>
            <a:ext cx="84877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2º Tempo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- ao mesmo tempo que a mão esquerda traz a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arma inclinada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à frente do corpo, com a bandoleira para baixo, a mão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direita abandonará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a posição inicial, empunhando a arma pelo delgado (o dedo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polegar por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trás e os demais dedos unidos pela frente da arma). Nesta posição, a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mão esquerda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deverá estar na altura do ombro esquerdo, a arma unida ao corpo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e formando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um ângulo de 45 graus com a linha dos ombros. O cotovelo direito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se projeta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para a frente, enquanto o esquerdo fica colado ao corpo.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3104147" y="720802"/>
            <a:ext cx="90878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itchFamily="34" charset="0"/>
                <a:cs typeface="Arial" pitchFamily="34" charset="0"/>
              </a:rPr>
              <a:t>Ombro-Arma, partindo da posição de “Sentido”</a:t>
            </a:r>
          </a:p>
        </p:txBody>
      </p:sp>
    </p:spTree>
    <p:extLst>
      <p:ext uri="{BB962C8B-B14F-4D97-AF65-F5344CB8AC3E}">
        <p14:creationId xmlns:p14="http://schemas.microsoft.com/office/powerpoint/2010/main" val="18814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2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2550695" y="720802"/>
            <a:ext cx="9641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itchFamily="34" charset="0"/>
                <a:cs typeface="Arial" pitchFamily="34" charset="0"/>
              </a:rPr>
              <a:t>Ombro-Arma, partindo da posição de “Sentido”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5" y="720802"/>
            <a:ext cx="2024390" cy="6013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550694" y="1305577"/>
            <a:ext cx="964130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3º Tempo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- a mão direita erguerá a arma, girando-a até que venha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se colocar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num plano vertical perpendicular à linha dos ombros e fique apoiada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no ombro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esquerdo, com a bandoleira voltada para a esquerda. Simultaneamente,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a mão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esquerda soltará o fuste e empunhará a arma por baixo da soleira, de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modo que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esta fique apoiada na palma da mão, os dedos unidos e distendidos ao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longo da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coronha e voltados para a frente, dedo polegar sobre o bico da soleira. O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braço esquerdo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ficará colado ao corpo, com o antebraço na horizontal de forma que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a coronha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da arma fique afastada do corpo.</a:t>
            </a:r>
          </a:p>
        </p:txBody>
      </p:sp>
    </p:spTree>
    <p:extLst>
      <p:ext uri="{BB962C8B-B14F-4D97-AF65-F5344CB8AC3E}">
        <p14:creationId xmlns:p14="http://schemas.microsoft.com/office/powerpoint/2010/main" val="5275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1573</Words>
  <Application>Microsoft Office PowerPoint</Application>
  <PresentationFormat>Personalizar</PresentationFormat>
  <Paragraphs>90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Facetado</vt:lpstr>
      <vt:lpstr>INTRODUÇÃO A ORDEM UNIDA (5) CFS/CEFS 2022 INSTRUÇÃO INDIVIDUAL COM ARMA (PARTE 1)  </vt:lpstr>
      <vt:lpstr>Apresentação do PowerPoint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e subtítulo do conteúdo.</dc:title>
  <dc:creator>Cristina</dc:creator>
  <cp:lastModifiedBy>Tiago Sobrinho</cp:lastModifiedBy>
  <cp:revision>58</cp:revision>
  <dcterms:created xsi:type="dcterms:W3CDTF">2017-07-27T14:33:05Z</dcterms:created>
  <dcterms:modified xsi:type="dcterms:W3CDTF">2022-05-21T14:53:27Z</dcterms:modified>
</cp:coreProperties>
</file>