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3" r:id="rId2"/>
    <p:sldId id="268" r:id="rId3"/>
    <p:sldId id="326" r:id="rId4"/>
    <p:sldId id="338" r:id="rId5"/>
    <p:sldId id="335" r:id="rId6"/>
    <p:sldId id="337" r:id="rId7"/>
    <p:sldId id="336" r:id="rId8"/>
    <p:sldId id="334" r:id="rId9"/>
    <p:sldId id="333" r:id="rId10"/>
    <p:sldId id="332" r:id="rId11"/>
    <p:sldId id="331" r:id="rId12"/>
    <p:sldId id="330" r:id="rId13"/>
    <p:sldId id="340" r:id="rId14"/>
    <p:sldId id="339" r:id="rId15"/>
    <p:sldId id="328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54" autoAdjust="0"/>
    <p:restoredTop sz="94660"/>
  </p:normalViewPr>
  <p:slideViewPr>
    <p:cSldViewPr snapToGrid="0">
      <p:cViewPr>
        <p:scale>
          <a:sx n="55" d="100"/>
          <a:sy n="55" d="100"/>
        </p:scale>
        <p:origin x="-1152" y="-4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49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3584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2521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635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5073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678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525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585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014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138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8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9682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771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325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62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47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46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20210" y="2147654"/>
            <a:ext cx="10811127" cy="3547751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 A ORDEM UNIDA </a:t>
            </a:r>
            <a:r>
              <a:rPr lang="pt-BR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(6) CFS/CEFS 2022</a:t>
            </a:r>
            <a:r>
              <a:rPr lang="pt-BR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INSTRUÇÃO INDIVIDUAL COM ARMA (PARTE 2)</a:t>
            </a:r>
            <a:r>
              <a:rPr lang="pt-BR" sz="3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40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734567" y="6115298"/>
            <a:ext cx="3107140" cy="38213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º </a:t>
            </a: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SGT </a:t>
            </a:r>
            <a:r>
              <a:rPr lang="pt-BR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DJANGO</a:t>
            </a:r>
            <a:endParaRPr lang="pt-B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13" y="219637"/>
            <a:ext cx="902564" cy="104278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562" y="219637"/>
            <a:ext cx="1053549" cy="118574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889385" y="219637"/>
            <a:ext cx="62603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POLÍCIA MILITAR DO ESTADO DO 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AMAPÁ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CENTRO DE FORMAÇÃO E APERFEIÇOAMENTO </a:t>
            </a:r>
          </a:p>
        </p:txBody>
      </p:sp>
    </p:spTree>
    <p:extLst>
      <p:ext uri="{BB962C8B-B14F-4D97-AF65-F5344CB8AC3E}">
        <p14:creationId xmlns:p14="http://schemas.microsoft.com/office/powerpoint/2010/main" val="216405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612231" y="104359"/>
            <a:ext cx="8596313" cy="785979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0000CC"/>
                </a:solidFill>
              </a:rPr>
              <a:t>INSTRUÇÃO </a:t>
            </a:r>
            <a:r>
              <a:rPr lang="pt-BR" b="1" dirty="0">
                <a:solidFill>
                  <a:srgbClr val="0000CC"/>
                </a:solidFill>
              </a:rPr>
              <a:t>INDIVIDUAL COM ARMA</a:t>
            </a:r>
          </a:p>
        </p:txBody>
      </p:sp>
      <p:sp>
        <p:nvSpPr>
          <p:cNvPr id="4" name="Retângulo 3"/>
          <p:cNvSpPr/>
          <p:nvPr/>
        </p:nvSpPr>
        <p:spPr>
          <a:xfrm rot="16200000">
            <a:off x="-3164306" y="3167390"/>
            <a:ext cx="6858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MOVIMENTOS COM ARMA A PÉ FIRME</a:t>
            </a:r>
          </a:p>
        </p:txBody>
      </p:sp>
      <p:sp>
        <p:nvSpPr>
          <p:cNvPr id="3" name="Retângulo 2"/>
          <p:cNvSpPr/>
          <p:nvPr/>
        </p:nvSpPr>
        <p:spPr>
          <a:xfrm>
            <a:off x="1181152" y="645513"/>
            <a:ext cx="980268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000" b="1" dirty="0">
                <a:latin typeface="Arial" pitchFamily="34" charset="0"/>
                <a:cs typeface="Arial" pitchFamily="34" charset="0"/>
              </a:rPr>
              <a:t>Ombro-Arma, partindo da posição de “Cruzar-Arma”</a:t>
            </a:r>
            <a:endParaRPr lang="pt-BR" sz="3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781" y="1199510"/>
            <a:ext cx="2909585" cy="5684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177" y="1199510"/>
            <a:ext cx="1904838" cy="565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054" y="1199510"/>
            <a:ext cx="2036156" cy="565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616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612231" y="104359"/>
            <a:ext cx="8596313" cy="785979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0000CC"/>
                </a:solidFill>
              </a:rPr>
              <a:t>INSTRUÇÃO </a:t>
            </a:r>
            <a:r>
              <a:rPr lang="pt-BR" b="1" dirty="0">
                <a:solidFill>
                  <a:srgbClr val="0000CC"/>
                </a:solidFill>
              </a:rPr>
              <a:t>INDIVIDUAL COM ARMA</a:t>
            </a:r>
          </a:p>
        </p:txBody>
      </p:sp>
      <p:sp>
        <p:nvSpPr>
          <p:cNvPr id="4" name="Retângulo 3"/>
          <p:cNvSpPr/>
          <p:nvPr/>
        </p:nvSpPr>
        <p:spPr>
          <a:xfrm rot="16200000">
            <a:off x="-3164306" y="3167390"/>
            <a:ext cx="6858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MOVIMENTOS COM ARMA A PÉ FIRME</a:t>
            </a:r>
          </a:p>
        </p:txBody>
      </p:sp>
      <p:sp>
        <p:nvSpPr>
          <p:cNvPr id="3" name="Retângulo 2"/>
          <p:cNvSpPr/>
          <p:nvPr/>
        </p:nvSpPr>
        <p:spPr>
          <a:xfrm>
            <a:off x="526305" y="552768"/>
            <a:ext cx="11665695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b="1" dirty="0">
                <a:latin typeface="Arial" pitchFamily="34" charset="0"/>
                <a:cs typeface="Arial" pitchFamily="34" charset="0"/>
              </a:rPr>
              <a:t>Arma Suspensa 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Este comando será sempre seguido da voz 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de </a:t>
            </a:r>
            <a:r>
              <a:rPr lang="pt-BR" sz="3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“ORDINÁRIO</a:t>
            </a:r>
            <a:r>
              <a:rPr lang="pt-BR" sz="3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, MARCHE!”. </a:t>
            </a:r>
            <a:endParaRPr lang="pt-BR" sz="3200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pt-BR" sz="32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3200" dirty="0" smtClean="0">
                <a:latin typeface="Arial" pitchFamily="34" charset="0"/>
                <a:cs typeface="Arial" pitchFamily="34" charset="0"/>
              </a:rPr>
              <a:t>O 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comando será, portanto, </a:t>
            </a:r>
            <a:r>
              <a:rPr lang="pt-BR" sz="3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“ARMA SUSPENSA </a:t>
            </a:r>
            <a:r>
              <a:rPr lang="pt-BR" sz="3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 ORDINÁRIO</a:t>
            </a:r>
            <a:r>
              <a:rPr lang="pt-BR" sz="3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, MARCHE !”, 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e o deslocamento com a arma nesta posição 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deverá ser 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sempre curto. </a:t>
            </a:r>
            <a:endParaRPr lang="pt-BR" sz="32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32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3200" dirty="0" smtClean="0">
                <a:latin typeface="Arial" pitchFamily="34" charset="0"/>
                <a:cs typeface="Arial" pitchFamily="34" charset="0"/>
              </a:rPr>
              <a:t>Ao 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comando de </a:t>
            </a:r>
            <a:r>
              <a:rPr lang="pt-BR" sz="3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“ARMA SUSPENSA - ORDINÁRIO!”, 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dado com 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o homem na posição de </a:t>
            </a:r>
            <a:r>
              <a:rPr lang="pt-BR" sz="3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“Sentido”, 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este suspenderá a arma na vertical 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e, com 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uma batida enérgica, apoiará o cotovelo direito no quadril, mantendo 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o antebraço 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na horizontal e conservando o pulso ligeiramente flexionado 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para cima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, a fim de que a arma permaneça na vertical. </a:t>
            </a:r>
            <a:endParaRPr lang="pt-BR" sz="32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03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612231" y="104359"/>
            <a:ext cx="8596313" cy="785979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0000CC"/>
                </a:solidFill>
              </a:rPr>
              <a:t>INSTRUÇÃO </a:t>
            </a:r>
            <a:r>
              <a:rPr lang="pt-BR" b="1" dirty="0">
                <a:solidFill>
                  <a:srgbClr val="0000CC"/>
                </a:solidFill>
              </a:rPr>
              <a:t>INDIVIDUAL COM ARMA</a:t>
            </a:r>
          </a:p>
        </p:txBody>
      </p:sp>
      <p:sp>
        <p:nvSpPr>
          <p:cNvPr id="4" name="Retângulo 3"/>
          <p:cNvSpPr/>
          <p:nvPr/>
        </p:nvSpPr>
        <p:spPr>
          <a:xfrm rot="16200000">
            <a:off x="-3164306" y="3167390"/>
            <a:ext cx="6858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MOVIMENTOS COM ARMA A PÉ FIRME</a:t>
            </a:r>
          </a:p>
        </p:txBody>
      </p:sp>
      <p:sp>
        <p:nvSpPr>
          <p:cNvPr id="3" name="Retângulo 2"/>
          <p:cNvSpPr/>
          <p:nvPr/>
        </p:nvSpPr>
        <p:spPr>
          <a:xfrm>
            <a:off x="526305" y="1083113"/>
            <a:ext cx="1166569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dirty="0" smtClean="0">
                <a:latin typeface="Arial" pitchFamily="34" charset="0"/>
                <a:cs typeface="Arial" pitchFamily="34" charset="0"/>
              </a:rPr>
              <a:t>Durante 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o deslocamento, que se inicia ao comando de </a:t>
            </a:r>
            <a:r>
              <a:rPr lang="pt-BR" sz="3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“MARCHE!”, 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o braço esquerdo oscila como na marcha no passo ordinário. </a:t>
            </a:r>
            <a:endParaRPr lang="pt-BR" sz="32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32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3200" dirty="0" smtClean="0">
                <a:latin typeface="Arial" pitchFamily="34" charset="0"/>
                <a:cs typeface="Arial" pitchFamily="34" charset="0"/>
              </a:rPr>
              <a:t>Para 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abaixar a arma, ao comando de </a:t>
            </a:r>
            <a:r>
              <a:rPr lang="pt-BR" sz="3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“ALTO!”, 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o homem realiza o movimento em dois tempos, idênticos aos 4º e 5º Tempos 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do </a:t>
            </a:r>
            <a:r>
              <a:rPr lang="pt-BR" sz="3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“Descansar </a:t>
            </a:r>
            <a:r>
              <a:rPr lang="pt-BR" sz="3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Arma”, partindo do “Ombro-Arma”. </a:t>
            </a:r>
            <a:endParaRPr lang="pt-BR" sz="3200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30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612231" y="104359"/>
            <a:ext cx="8596313" cy="785979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0000CC"/>
                </a:solidFill>
              </a:rPr>
              <a:t>INSTRUÇÃO </a:t>
            </a:r>
            <a:r>
              <a:rPr lang="pt-BR" b="1" dirty="0">
                <a:solidFill>
                  <a:srgbClr val="0000CC"/>
                </a:solidFill>
              </a:rPr>
              <a:t>INDIVIDUAL COM ARMA</a:t>
            </a:r>
          </a:p>
        </p:txBody>
      </p:sp>
      <p:sp>
        <p:nvSpPr>
          <p:cNvPr id="4" name="Retângulo 3"/>
          <p:cNvSpPr/>
          <p:nvPr/>
        </p:nvSpPr>
        <p:spPr>
          <a:xfrm rot="16200000">
            <a:off x="-3164306" y="3167390"/>
            <a:ext cx="6858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MOVIMENTOS COM ARMA A PÉ FIRME</a:t>
            </a:r>
          </a:p>
        </p:txBody>
      </p:sp>
      <p:sp>
        <p:nvSpPr>
          <p:cNvPr id="5" name="Retângulo 4"/>
          <p:cNvSpPr/>
          <p:nvPr/>
        </p:nvSpPr>
        <p:spPr>
          <a:xfrm>
            <a:off x="4080672" y="684014"/>
            <a:ext cx="38010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pt-BR" sz="3600" b="1" dirty="0">
                <a:latin typeface="Arial" pitchFamily="34" charset="0"/>
                <a:cs typeface="Arial" pitchFamily="34" charset="0"/>
              </a:rPr>
              <a:t>Arma Suspensa </a:t>
            </a:r>
            <a:endParaRPr lang="pt-BR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47" y="1330345"/>
            <a:ext cx="2017550" cy="550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861" y="1330344"/>
            <a:ext cx="2052125" cy="550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238" y="1330345"/>
            <a:ext cx="1886463" cy="5474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591" y="1330344"/>
            <a:ext cx="2168434" cy="5502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6159" y="1295446"/>
            <a:ext cx="2017550" cy="550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145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612231" y="104359"/>
            <a:ext cx="8596313" cy="785979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0000CC"/>
                </a:solidFill>
              </a:rPr>
              <a:t>INSTRUÇÃO </a:t>
            </a:r>
            <a:r>
              <a:rPr lang="pt-BR" b="1" dirty="0">
                <a:solidFill>
                  <a:srgbClr val="0000CC"/>
                </a:solidFill>
              </a:rPr>
              <a:t>INDIVIDUAL COM ARMA</a:t>
            </a:r>
          </a:p>
        </p:txBody>
      </p:sp>
      <p:sp>
        <p:nvSpPr>
          <p:cNvPr id="4" name="Retângulo 3"/>
          <p:cNvSpPr/>
          <p:nvPr/>
        </p:nvSpPr>
        <p:spPr>
          <a:xfrm rot="16200000">
            <a:off x="-3164306" y="3167390"/>
            <a:ext cx="6858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MOVIMENTOS COM ARMA A PÉ FIRME</a:t>
            </a:r>
          </a:p>
        </p:txBody>
      </p:sp>
      <p:sp>
        <p:nvSpPr>
          <p:cNvPr id="3" name="Retângulo 2"/>
          <p:cNvSpPr/>
          <p:nvPr/>
        </p:nvSpPr>
        <p:spPr>
          <a:xfrm>
            <a:off x="526305" y="1056986"/>
            <a:ext cx="1166569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tropa tomará, também, 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a posição 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de </a:t>
            </a:r>
            <a:r>
              <a:rPr lang="pt-BR" sz="3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“Arma Suspensa” 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para realizar voltas a pé firme; ou quando lhe 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for comandado </a:t>
            </a:r>
            <a:r>
              <a:rPr lang="pt-BR" sz="3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“COBRIR!” ou “PERFILAR!”; ou “TANTOS PASSOS EM FRENTE</a:t>
            </a:r>
            <a:r>
              <a:rPr lang="pt-BR" sz="3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!”. </a:t>
            </a:r>
          </a:p>
          <a:p>
            <a:pPr algn="just"/>
            <a:endParaRPr lang="pt-BR" sz="32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3200" dirty="0" smtClean="0">
                <a:latin typeface="Arial" pitchFamily="34" charset="0"/>
                <a:cs typeface="Arial" pitchFamily="34" charset="0"/>
              </a:rPr>
              <a:t>No 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primeiro caso, abaixará a arma após concluída a volta; no segundo, 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ao comando </a:t>
            </a:r>
            <a:r>
              <a:rPr lang="pt-BR" sz="3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de “FIRME!”; 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no terceiro, romperá a marcha ao comando de </a:t>
            </a:r>
            <a:r>
              <a:rPr lang="pt-BR" sz="3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“MARCHE</a:t>
            </a:r>
            <a:r>
              <a:rPr lang="pt-BR" sz="3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!” 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e 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fará alto independentemente do comando, ao completar o número 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de passos 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determinados. </a:t>
            </a:r>
            <a:endParaRPr lang="pt-BR" sz="32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32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3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Em </a:t>
            </a:r>
            <a:r>
              <a:rPr lang="pt-BR" sz="3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todos estes casos, abaixará a arma como </a:t>
            </a:r>
            <a:r>
              <a:rPr lang="pt-BR" sz="3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descrito acima</a:t>
            </a:r>
            <a:r>
              <a:rPr lang="pt-BR" sz="3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5" name="Retângulo 4"/>
          <p:cNvSpPr/>
          <p:nvPr/>
        </p:nvSpPr>
        <p:spPr>
          <a:xfrm>
            <a:off x="4282650" y="631762"/>
            <a:ext cx="33970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pt-BR" sz="3200" b="1" dirty="0">
                <a:latin typeface="Arial" pitchFamily="34" charset="0"/>
                <a:cs typeface="Arial" pitchFamily="34" charset="0"/>
              </a:rPr>
              <a:t>Arma Suspensa 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86719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Resultado de imagem para ordem unida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1870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0" y="78013"/>
            <a:ext cx="12192000" cy="57150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000" dirty="0" smtClean="0">
                <a:latin typeface="Stencil" panose="040409050D0802020404" pitchFamily="82" charset="0"/>
              </a:rPr>
              <a:t>Ordem unida / c-22-5</a:t>
            </a:r>
            <a:endParaRPr lang="pt-BR" sz="6000" dirty="0">
              <a:latin typeface="Stencil" panose="040409050D0802020404" pitchFamily="82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1118437"/>
            <a:ext cx="7492335" cy="5704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aixaDeTexto 5"/>
          <p:cNvSpPr txBox="1"/>
          <p:nvPr/>
        </p:nvSpPr>
        <p:spPr>
          <a:xfrm>
            <a:off x="7995138" y="6189783"/>
            <a:ext cx="4196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>
                <a:latin typeface="Stencil" panose="040409050D0802020404" pitchFamily="82" charset="0"/>
                <a:cs typeface="Arial" panose="020B0604020202020204" pitchFamily="34" charset="0"/>
              </a:rPr>
              <a:t>SGT PM DJANGO</a:t>
            </a:r>
            <a:endParaRPr lang="pt-BR" sz="3600" b="1" dirty="0">
              <a:latin typeface="Stencil" panose="040409050D0802020404" pitchFamily="8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22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612231" y="104359"/>
            <a:ext cx="8596313" cy="785979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0000CC"/>
                </a:solidFill>
              </a:rPr>
              <a:t>INSTRUÇÃO </a:t>
            </a:r>
            <a:r>
              <a:rPr lang="pt-BR" b="1" dirty="0">
                <a:solidFill>
                  <a:srgbClr val="0000CC"/>
                </a:solidFill>
              </a:rPr>
              <a:t>INDIVIDUAL COM ARMA</a:t>
            </a:r>
          </a:p>
        </p:txBody>
      </p:sp>
      <p:sp>
        <p:nvSpPr>
          <p:cNvPr id="4" name="Retângulo 3"/>
          <p:cNvSpPr/>
          <p:nvPr/>
        </p:nvSpPr>
        <p:spPr>
          <a:xfrm rot="16200000">
            <a:off x="-3164306" y="3167390"/>
            <a:ext cx="6858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MOVIMENTOS COM ARMA A PÉ FIRME</a:t>
            </a:r>
          </a:p>
        </p:txBody>
      </p:sp>
      <p:sp>
        <p:nvSpPr>
          <p:cNvPr id="3" name="Retângulo 2"/>
          <p:cNvSpPr/>
          <p:nvPr/>
        </p:nvSpPr>
        <p:spPr>
          <a:xfrm>
            <a:off x="526305" y="582067"/>
            <a:ext cx="11481211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000" b="1" dirty="0">
                <a:latin typeface="Arial" pitchFamily="34" charset="0"/>
                <a:cs typeface="Arial" pitchFamily="34" charset="0"/>
              </a:rPr>
              <a:t>Apresentar-Arma, partindo da posição de “Ombro-Arma</a:t>
            </a:r>
            <a:r>
              <a:rPr lang="pt-BR" sz="3000" b="1" dirty="0" smtClean="0">
                <a:latin typeface="Arial" pitchFamily="34" charset="0"/>
                <a:cs typeface="Arial" pitchFamily="34" charset="0"/>
              </a:rPr>
              <a:t>”</a:t>
            </a:r>
          </a:p>
          <a:p>
            <a:pPr algn="just"/>
            <a:endParaRPr lang="pt-BR" sz="3000" b="1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3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1º </a:t>
            </a:r>
            <a:r>
              <a:rPr lang="pt-BR" sz="3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Tempo </a:t>
            </a:r>
            <a:r>
              <a:rPr lang="pt-BR" sz="3000" dirty="0">
                <a:latin typeface="Arial" pitchFamily="34" charset="0"/>
                <a:cs typeface="Arial" pitchFamily="34" charset="0"/>
              </a:rPr>
              <a:t>- idêntico ao 1º Tempo do “Descansar-Arma”, partindo 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da posição </a:t>
            </a:r>
            <a:r>
              <a:rPr lang="pt-BR" sz="3000" dirty="0">
                <a:latin typeface="Arial" pitchFamily="34" charset="0"/>
                <a:cs typeface="Arial" pitchFamily="34" charset="0"/>
              </a:rPr>
              <a:t>de “Ombro-Arma”. </a:t>
            </a:r>
            <a:endParaRPr lang="pt-BR" sz="30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30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3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2º </a:t>
            </a:r>
            <a:r>
              <a:rPr lang="pt-BR" sz="3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Tempo </a:t>
            </a:r>
            <a:r>
              <a:rPr lang="pt-BR" sz="3000" dirty="0">
                <a:latin typeface="Arial" pitchFamily="34" charset="0"/>
                <a:cs typeface="Arial" pitchFamily="34" charset="0"/>
              </a:rPr>
              <a:t>- idêntico ao 2º Tempo do “Descansar-Arma”, partindo 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da posição </a:t>
            </a:r>
            <a:r>
              <a:rPr lang="pt-BR" sz="3000" dirty="0">
                <a:latin typeface="Arial" pitchFamily="34" charset="0"/>
                <a:cs typeface="Arial" pitchFamily="34" charset="0"/>
              </a:rPr>
              <a:t>de “Ombro-Arma”. </a:t>
            </a:r>
            <a:endParaRPr lang="pt-BR" sz="30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30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3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3º </a:t>
            </a:r>
            <a:r>
              <a:rPr lang="pt-BR" sz="3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Tempo </a:t>
            </a:r>
            <a:r>
              <a:rPr lang="pt-BR" sz="3000" dirty="0">
                <a:latin typeface="Arial" pitchFamily="34" charset="0"/>
                <a:cs typeface="Arial" pitchFamily="34" charset="0"/>
              </a:rPr>
              <a:t>- idêntico ao 3º Tempo do “Descansar-Arma”, partindo 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da posição </a:t>
            </a:r>
            <a:r>
              <a:rPr lang="pt-BR" sz="3000" dirty="0">
                <a:latin typeface="Arial" pitchFamily="34" charset="0"/>
                <a:cs typeface="Arial" pitchFamily="34" charset="0"/>
              </a:rPr>
              <a:t>de “Ombro-Arma”. </a:t>
            </a:r>
            <a:endParaRPr lang="pt-BR" sz="30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30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3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4º </a:t>
            </a:r>
            <a:r>
              <a:rPr lang="pt-BR" sz="3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Tempo </a:t>
            </a:r>
            <a:r>
              <a:rPr lang="pt-BR" sz="3000" dirty="0">
                <a:latin typeface="Arial" pitchFamily="34" charset="0"/>
                <a:cs typeface="Arial" pitchFamily="34" charset="0"/>
              </a:rPr>
              <a:t>- idêntico ao 2º Tempo do “Apresentar-Arma”, partindo 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da posição </a:t>
            </a:r>
            <a:r>
              <a:rPr lang="pt-BR" sz="3000" dirty="0">
                <a:latin typeface="Arial" pitchFamily="34" charset="0"/>
                <a:cs typeface="Arial" pitchFamily="34" charset="0"/>
              </a:rPr>
              <a:t>de “Sentido”. </a:t>
            </a:r>
          </a:p>
        </p:txBody>
      </p:sp>
    </p:spTree>
    <p:extLst>
      <p:ext uri="{BB962C8B-B14F-4D97-AF65-F5344CB8AC3E}">
        <p14:creationId xmlns:p14="http://schemas.microsoft.com/office/powerpoint/2010/main" val="217329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612231" y="104359"/>
            <a:ext cx="8596313" cy="785979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0000CC"/>
                </a:solidFill>
              </a:rPr>
              <a:t>INSTRUÇÃO </a:t>
            </a:r>
            <a:r>
              <a:rPr lang="pt-BR" b="1" dirty="0">
                <a:solidFill>
                  <a:srgbClr val="0000CC"/>
                </a:solidFill>
              </a:rPr>
              <a:t>INDIVIDUAL COM ARMA</a:t>
            </a:r>
          </a:p>
        </p:txBody>
      </p:sp>
      <p:sp>
        <p:nvSpPr>
          <p:cNvPr id="4" name="Retângulo 3"/>
          <p:cNvSpPr/>
          <p:nvPr/>
        </p:nvSpPr>
        <p:spPr>
          <a:xfrm rot="16200000">
            <a:off x="-3164306" y="3167390"/>
            <a:ext cx="6858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MOVIMENTOS COM ARMA A PÉ FIRME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05" y="1097130"/>
            <a:ext cx="2059786" cy="5721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tângulo 2"/>
          <p:cNvSpPr/>
          <p:nvPr/>
        </p:nvSpPr>
        <p:spPr>
          <a:xfrm>
            <a:off x="526305" y="653649"/>
            <a:ext cx="1148121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000" b="1" dirty="0">
                <a:latin typeface="Arial" pitchFamily="34" charset="0"/>
                <a:cs typeface="Arial" pitchFamily="34" charset="0"/>
              </a:rPr>
              <a:t>Apresentar-Arma, partindo da posição de “Ombro-Arma”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714" y="1207645"/>
            <a:ext cx="1895646" cy="5611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60" y="1207645"/>
            <a:ext cx="2868745" cy="5611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335" y="1078079"/>
            <a:ext cx="1732547" cy="5740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951" y="1207646"/>
            <a:ext cx="2210050" cy="5481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1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612231" y="104359"/>
            <a:ext cx="8596313" cy="785979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0000CC"/>
                </a:solidFill>
              </a:rPr>
              <a:t>INSTRUÇÃO </a:t>
            </a:r>
            <a:r>
              <a:rPr lang="pt-BR" b="1" dirty="0">
                <a:solidFill>
                  <a:srgbClr val="0000CC"/>
                </a:solidFill>
              </a:rPr>
              <a:t>INDIVIDUAL COM ARMA</a:t>
            </a:r>
          </a:p>
        </p:txBody>
      </p:sp>
      <p:sp>
        <p:nvSpPr>
          <p:cNvPr id="4" name="Retângulo 3"/>
          <p:cNvSpPr/>
          <p:nvPr/>
        </p:nvSpPr>
        <p:spPr>
          <a:xfrm rot="16200000">
            <a:off x="-3164306" y="3167390"/>
            <a:ext cx="6858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MOVIMENTOS COM ARMA A PÉ FIRME</a:t>
            </a:r>
          </a:p>
        </p:txBody>
      </p:sp>
      <p:sp>
        <p:nvSpPr>
          <p:cNvPr id="3" name="Retângulo 2"/>
          <p:cNvSpPr/>
          <p:nvPr/>
        </p:nvSpPr>
        <p:spPr>
          <a:xfrm>
            <a:off x="526304" y="649757"/>
            <a:ext cx="11665695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000" b="1" dirty="0">
                <a:latin typeface="Arial" pitchFamily="34" charset="0"/>
                <a:cs typeface="Arial" pitchFamily="34" charset="0"/>
              </a:rPr>
              <a:t>Ombro-Arma, partindo da posição de “Apresentar-Arma</a:t>
            </a:r>
            <a:r>
              <a:rPr lang="pt-BR" sz="3000" b="1" dirty="0" smtClean="0">
                <a:latin typeface="Arial" pitchFamily="34" charset="0"/>
                <a:cs typeface="Arial" pitchFamily="34" charset="0"/>
              </a:rPr>
              <a:t>”</a:t>
            </a:r>
          </a:p>
          <a:p>
            <a:pPr algn="just"/>
            <a:endParaRPr lang="pt-BR" sz="3000" b="1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3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1º </a:t>
            </a:r>
            <a:r>
              <a:rPr lang="pt-BR" sz="3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Tempo </a:t>
            </a:r>
            <a:r>
              <a:rPr lang="pt-BR" sz="3000" dirty="0">
                <a:latin typeface="Arial" pitchFamily="34" charset="0"/>
                <a:cs typeface="Arial" pitchFamily="34" charset="0"/>
              </a:rPr>
              <a:t>- idêntico ao 1º Tempo do “Descansar-Arma”, partindo 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da posição </a:t>
            </a:r>
            <a:r>
              <a:rPr lang="pt-BR" sz="3000" dirty="0">
                <a:latin typeface="Arial" pitchFamily="34" charset="0"/>
                <a:cs typeface="Arial" pitchFamily="34" charset="0"/>
              </a:rPr>
              <a:t>de “Apresentar-Arma”. </a:t>
            </a:r>
          </a:p>
          <a:p>
            <a:pPr algn="just"/>
            <a:endParaRPr lang="pt-BR" sz="30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3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2º </a:t>
            </a:r>
            <a:r>
              <a:rPr lang="pt-BR" sz="3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Tempo </a:t>
            </a:r>
            <a:r>
              <a:rPr lang="pt-BR" sz="3000" dirty="0">
                <a:latin typeface="Arial" pitchFamily="34" charset="0"/>
                <a:cs typeface="Arial" pitchFamily="34" charset="0"/>
              </a:rPr>
              <a:t>- idêntico ao 2º Tempo do “Ombro-Arma”, partindo 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da posição </a:t>
            </a:r>
            <a:r>
              <a:rPr lang="pt-BR" sz="3000" dirty="0">
                <a:latin typeface="Arial" pitchFamily="34" charset="0"/>
                <a:cs typeface="Arial" pitchFamily="34" charset="0"/>
              </a:rPr>
              <a:t>de “Sentido”. </a:t>
            </a:r>
            <a:endParaRPr lang="pt-BR" sz="30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30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3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3º </a:t>
            </a:r>
            <a:r>
              <a:rPr lang="pt-BR" sz="3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Tempo </a:t>
            </a:r>
            <a:r>
              <a:rPr lang="pt-BR" sz="3000" dirty="0">
                <a:latin typeface="Arial" pitchFamily="34" charset="0"/>
                <a:cs typeface="Arial" pitchFamily="34" charset="0"/>
              </a:rPr>
              <a:t>- idêntico ao 3º Tempo do “Ombro-Arma”, partindo 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da posição </a:t>
            </a:r>
            <a:r>
              <a:rPr lang="pt-BR" sz="3000" dirty="0">
                <a:latin typeface="Arial" pitchFamily="34" charset="0"/>
                <a:cs typeface="Arial" pitchFamily="34" charset="0"/>
              </a:rPr>
              <a:t>de “Sentido”. </a:t>
            </a:r>
          </a:p>
          <a:p>
            <a:pPr algn="just"/>
            <a:endParaRPr lang="pt-BR" sz="30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3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4º </a:t>
            </a:r>
            <a:r>
              <a:rPr lang="pt-BR" sz="3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Tempo </a:t>
            </a:r>
            <a:r>
              <a:rPr lang="pt-BR" sz="3000" dirty="0">
                <a:latin typeface="Arial" pitchFamily="34" charset="0"/>
                <a:cs typeface="Arial" pitchFamily="34" charset="0"/>
              </a:rPr>
              <a:t>- idêntico ao 4º Tempo do “Ombro-Arma”, partindo </a:t>
            </a:r>
            <a:r>
              <a:rPr lang="pt-BR" sz="3000" dirty="0" smtClean="0">
                <a:latin typeface="Arial" pitchFamily="34" charset="0"/>
                <a:cs typeface="Arial" pitchFamily="34" charset="0"/>
              </a:rPr>
              <a:t>da posição </a:t>
            </a:r>
            <a:r>
              <a:rPr lang="pt-BR" sz="3000" dirty="0">
                <a:latin typeface="Arial" pitchFamily="34" charset="0"/>
                <a:cs typeface="Arial" pitchFamily="34" charset="0"/>
              </a:rPr>
              <a:t>de “Sentido”. </a:t>
            </a:r>
          </a:p>
        </p:txBody>
      </p:sp>
    </p:spTree>
    <p:extLst>
      <p:ext uri="{BB962C8B-B14F-4D97-AF65-F5344CB8AC3E}">
        <p14:creationId xmlns:p14="http://schemas.microsoft.com/office/powerpoint/2010/main" val="267226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612231" y="104359"/>
            <a:ext cx="8596313" cy="785979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0000CC"/>
                </a:solidFill>
              </a:rPr>
              <a:t>INSTRUÇÃO </a:t>
            </a:r>
            <a:r>
              <a:rPr lang="pt-BR" b="1" dirty="0">
                <a:solidFill>
                  <a:srgbClr val="0000CC"/>
                </a:solidFill>
              </a:rPr>
              <a:t>INDIVIDUAL COM ARMA</a:t>
            </a:r>
          </a:p>
        </p:txBody>
      </p:sp>
      <p:sp>
        <p:nvSpPr>
          <p:cNvPr id="4" name="Retângulo 3"/>
          <p:cNvSpPr/>
          <p:nvPr/>
        </p:nvSpPr>
        <p:spPr>
          <a:xfrm rot="16200000">
            <a:off x="-3164306" y="3167390"/>
            <a:ext cx="6858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MOVIMENTOS COM ARMA A PÉ FIRME</a:t>
            </a:r>
          </a:p>
        </p:txBody>
      </p:sp>
      <p:sp>
        <p:nvSpPr>
          <p:cNvPr id="3" name="Retângulo 2"/>
          <p:cNvSpPr/>
          <p:nvPr/>
        </p:nvSpPr>
        <p:spPr>
          <a:xfrm>
            <a:off x="526305" y="603283"/>
            <a:ext cx="1143308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000" b="1" dirty="0">
                <a:latin typeface="Arial" pitchFamily="34" charset="0"/>
                <a:cs typeface="Arial" pitchFamily="34" charset="0"/>
              </a:rPr>
              <a:t>Ombro-Arma, partindo da posição de “Apresentar-Arma”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05" y="1157280"/>
            <a:ext cx="2298263" cy="5700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256" y="1157281"/>
            <a:ext cx="1720487" cy="5700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742" y="1157281"/>
            <a:ext cx="2928215" cy="5721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957" y="1157281"/>
            <a:ext cx="1900990" cy="5647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947" y="1157280"/>
            <a:ext cx="2093495" cy="5783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482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612231" y="104359"/>
            <a:ext cx="8596313" cy="785979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0000CC"/>
                </a:solidFill>
              </a:rPr>
              <a:t>INSTRUÇÃO </a:t>
            </a:r>
            <a:r>
              <a:rPr lang="pt-BR" b="1" dirty="0">
                <a:solidFill>
                  <a:srgbClr val="0000CC"/>
                </a:solidFill>
              </a:rPr>
              <a:t>INDIVIDUAL COM ARMA</a:t>
            </a:r>
          </a:p>
        </p:txBody>
      </p:sp>
      <p:sp>
        <p:nvSpPr>
          <p:cNvPr id="4" name="Retângulo 3"/>
          <p:cNvSpPr/>
          <p:nvPr/>
        </p:nvSpPr>
        <p:spPr>
          <a:xfrm rot="16200000">
            <a:off x="-3164306" y="3167390"/>
            <a:ext cx="6858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MOVIMENTOS COM ARMA A PÉ FIRME</a:t>
            </a:r>
          </a:p>
        </p:txBody>
      </p:sp>
      <p:sp>
        <p:nvSpPr>
          <p:cNvPr id="3" name="Retângulo 2"/>
          <p:cNvSpPr/>
          <p:nvPr/>
        </p:nvSpPr>
        <p:spPr>
          <a:xfrm>
            <a:off x="1511405" y="682694"/>
            <a:ext cx="884408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000" b="1" dirty="0">
                <a:latin typeface="Arial" pitchFamily="34" charset="0"/>
                <a:cs typeface="Arial" pitchFamily="34" charset="0"/>
              </a:rPr>
              <a:t>Cruzar-Arma, partindo da posição de “Sentido”</a:t>
            </a:r>
            <a:endParaRPr lang="pt-BR" sz="3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590" y="1236692"/>
            <a:ext cx="2834440" cy="5538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257" y="1319358"/>
            <a:ext cx="1670384" cy="5538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405" y="1320216"/>
            <a:ext cx="2049942" cy="5580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623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612231" y="104359"/>
            <a:ext cx="8596313" cy="785979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0000CC"/>
                </a:solidFill>
              </a:rPr>
              <a:t>INSTRUÇÃO </a:t>
            </a:r>
            <a:r>
              <a:rPr lang="pt-BR" b="1" dirty="0">
                <a:solidFill>
                  <a:srgbClr val="0000CC"/>
                </a:solidFill>
              </a:rPr>
              <a:t>INDIVIDUAL COM ARMA</a:t>
            </a:r>
          </a:p>
        </p:txBody>
      </p:sp>
      <p:sp>
        <p:nvSpPr>
          <p:cNvPr id="4" name="Retângulo 3"/>
          <p:cNvSpPr/>
          <p:nvPr/>
        </p:nvSpPr>
        <p:spPr>
          <a:xfrm rot="16200000">
            <a:off x="-3164306" y="3167390"/>
            <a:ext cx="6858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MOVIMENTOS COM ARMA A PÉ FIRME</a:t>
            </a:r>
          </a:p>
        </p:txBody>
      </p:sp>
      <p:sp>
        <p:nvSpPr>
          <p:cNvPr id="3" name="Retângulo 2"/>
          <p:cNvSpPr/>
          <p:nvPr/>
        </p:nvSpPr>
        <p:spPr>
          <a:xfrm>
            <a:off x="526305" y="675472"/>
            <a:ext cx="1166569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000" b="1" dirty="0">
                <a:latin typeface="Arial" pitchFamily="34" charset="0"/>
                <a:cs typeface="Arial" pitchFamily="34" charset="0"/>
              </a:rPr>
              <a:t>Cruzar-Arma, partindo da posição de “Ombro-Arma”</a:t>
            </a:r>
            <a:endParaRPr lang="pt-BR" sz="3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219" y="1148256"/>
            <a:ext cx="2000327" cy="5525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298" y="1148256"/>
            <a:ext cx="1811254" cy="536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623" y="1229470"/>
            <a:ext cx="2743200" cy="5365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695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612231" y="104359"/>
            <a:ext cx="8596313" cy="785979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rgbClr val="0000CC"/>
                </a:solidFill>
              </a:rPr>
              <a:t>INSTRUÇÃO </a:t>
            </a:r>
            <a:r>
              <a:rPr lang="pt-BR" b="1" dirty="0">
                <a:solidFill>
                  <a:srgbClr val="0000CC"/>
                </a:solidFill>
              </a:rPr>
              <a:t>INDIVIDUAL COM ARMA</a:t>
            </a:r>
          </a:p>
        </p:txBody>
      </p:sp>
      <p:sp>
        <p:nvSpPr>
          <p:cNvPr id="4" name="Retângulo 3"/>
          <p:cNvSpPr/>
          <p:nvPr/>
        </p:nvSpPr>
        <p:spPr>
          <a:xfrm rot="16200000">
            <a:off x="-3164306" y="3167390"/>
            <a:ext cx="6858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MOVIMENTOS COM ARMA A PÉ FIRME</a:t>
            </a:r>
          </a:p>
        </p:txBody>
      </p:sp>
      <p:sp>
        <p:nvSpPr>
          <p:cNvPr id="3" name="Retângulo 2"/>
          <p:cNvSpPr/>
          <p:nvPr/>
        </p:nvSpPr>
        <p:spPr>
          <a:xfrm>
            <a:off x="526305" y="699535"/>
            <a:ext cx="1166569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000" b="1" dirty="0">
                <a:latin typeface="Arial" pitchFamily="34" charset="0"/>
                <a:cs typeface="Arial" pitchFamily="34" charset="0"/>
              </a:rPr>
              <a:t>Descansar-Arma, partindo da posição de “Cruzar-Arma”</a:t>
            </a:r>
            <a:endParaRPr lang="pt-BR" sz="3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75" y="1253532"/>
            <a:ext cx="2890587" cy="5647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720" y="1253532"/>
            <a:ext cx="1694374" cy="5604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488" y="1253533"/>
            <a:ext cx="2163679" cy="5490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961" y="1253533"/>
            <a:ext cx="2069909" cy="5651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772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acetado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929</TotalTime>
  <Words>635</Words>
  <Application>Microsoft Office PowerPoint</Application>
  <PresentationFormat>Personalizar</PresentationFormat>
  <Paragraphs>69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Facetado</vt:lpstr>
      <vt:lpstr>INTRODUÇÃO A ORDEM UNIDA (6) CFS/CEFS 2022 INSTRUÇÃO INDIVIDUAL COM ARMA (PARTE 2)  </vt:lpstr>
      <vt:lpstr>Apresentação do PowerPoint</vt:lpstr>
      <vt:lpstr>INSTRUÇÃO INDIVIDUAL COM ARMA</vt:lpstr>
      <vt:lpstr>INSTRUÇÃO INDIVIDUAL COM ARMA</vt:lpstr>
      <vt:lpstr>INSTRUÇÃO INDIVIDUAL COM ARMA</vt:lpstr>
      <vt:lpstr>INSTRUÇÃO INDIVIDUAL COM ARMA</vt:lpstr>
      <vt:lpstr>INSTRUÇÃO INDIVIDUAL COM ARMA</vt:lpstr>
      <vt:lpstr>INSTRUÇÃO INDIVIDUAL COM ARMA</vt:lpstr>
      <vt:lpstr>INSTRUÇÃO INDIVIDUAL COM ARMA</vt:lpstr>
      <vt:lpstr>INSTRUÇÃO INDIVIDUAL COM ARMA</vt:lpstr>
      <vt:lpstr>INSTRUÇÃO INDIVIDUAL COM ARMA</vt:lpstr>
      <vt:lpstr>INSTRUÇÃO INDIVIDUAL COM ARMA</vt:lpstr>
      <vt:lpstr>INSTRUÇÃO INDIVIDUAL COM ARMA</vt:lpstr>
      <vt:lpstr>INSTRUÇÃO INDIVIDUAL COM ARMA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e subtítulo do conteúdo.</dc:title>
  <dc:creator>Cristina</dc:creator>
  <cp:lastModifiedBy>Tiago Sobrinho</cp:lastModifiedBy>
  <cp:revision>69</cp:revision>
  <dcterms:created xsi:type="dcterms:W3CDTF">2017-07-27T14:33:05Z</dcterms:created>
  <dcterms:modified xsi:type="dcterms:W3CDTF">2022-05-21T14:57:28Z</dcterms:modified>
</cp:coreProperties>
</file>