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handoutMasterIdLst>
    <p:handoutMasterId r:id="rId13"/>
  </p:handoutMasterIdLst>
  <p:sldIdLst>
    <p:sldId id="256" r:id="rId2"/>
    <p:sldId id="257" r:id="rId3"/>
    <p:sldId id="271" r:id="rId4"/>
    <p:sldId id="260" r:id="rId5"/>
    <p:sldId id="265" r:id="rId6"/>
    <p:sldId id="264" r:id="rId7"/>
    <p:sldId id="266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55EC-FC67-4DEA-9FA6-2FA763CC88A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B078-FA1D-496C-911C-14018E4D8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9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MODELO DE APRESENTAÇÃO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HelveticaNeueLT Pro 65 Md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 MODELO SERÁ UTILIZADO PARA CRIAR APRESENTAÇÕES PARA AS DISCIPLINAS DO CENTRO DE FORMAÇÃO E APERFEIÇOAMENTO DA PM-AP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2" y="325821"/>
            <a:ext cx="1543050" cy="1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773" y="621321"/>
            <a:ext cx="938645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56" y="609600"/>
            <a:ext cx="8753888" cy="2992904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latin typeface="HelveticaNeueLT Pro 35 Th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236662" y="75002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6652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2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Pro 65 Md" panose="020B0604020202020204" pitchFamily="34" charset="0"/>
              </a:defRPr>
            </a:lvl1pPr>
            <a:lvl2pPr>
              <a:defRPr>
                <a:latin typeface="HelveticaNeueLT Pro 65 Md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67A140D-425E-4473-A49C-5A20CE872EF9}" type="datetimeFigureOut">
              <a:rPr lang="pt-BR" smtClean="0"/>
              <a:pPr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6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usbrasil.com.br/processos/39089160/processo-n-0000758-9620158030000-do-tja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813772"/>
            <a:ext cx="9001462" cy="2387600"/>
          </a:xfrm>
        </p:spPr>
        <p:txBody>
          <a:bodyPr/>
          <a:lstStyle/>
          <a:p>
            <a:r>
              <a:rPr lang="pt-BR" dirty="0" smtClean="0"/>
              <a:t>INTRODUÇÃO AO DIREITO PENAL MILITAR e AO DIREITO PROCESSUAL MILITAR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4554590"/>
            <a:ext cx="9001462" cy="685688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AULA 02: Estrutura da Justiça Militar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95269" y="201995"/>
            <a:ext cx="9001462" cy="82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POLÍCIA MILITAR DO AMAPÁ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CENTRO DE FORMAÇÃO E APERFEIÇOAMENTO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95269" y="5611540"/>
            <a:ext cx="9672287" cy="41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CAP TAKADA</a:t>
            </a:r>
          </a:p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SD SANCHES PELZ</a:t>
            </a:r>
          </a:p>
          <a:p>
            <a:pPr algn="r">
              <a:spcBef>
                <a:spcPts val="0"/>
              </a:spcBef>
            </a:pP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SD ARD’JANE 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9" name="Imagem 8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AA929F48-DECE-A451-27CC-4C41E120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51" y="372557"/>
            <a:ext cx="1129748" cy="13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Conselhos de justiça 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Conselho Especial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Justiça (</a:t>
            </a:r>
            <a:r>
              <a:rPr lang="pt-BR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constituído para cada processo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é composto por um juiz de direito do juízo militar (Presidente) e quatro juízes militares </a:t>
            </a:r>
            <a:r>
              <a:rPr lang="pt-BR" sz="24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 posto superior ao do acusado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tendo como </a:t>
            </a:r>
            <a:r>
              <a:rPr lang="pt-BR" sz="24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competência processar e julgar oficiais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Polícia Militar nos crimes militares cujas </a:t>
            </a:r>
            <a:r>
              <a:rPr lang="pt-BR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vítimas não sejam civis.</a:t>
            </a:r>
            <a:endParaRPr lang="pt-BR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86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4770156" y="420413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Pro 35 Th" panose="020B0403020202020204" pitchFamily="34" charset="0"/>
              </a:rPr>
              <a:t>PARA SERVIR E PROTEGER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31149" y="6338736"/>
            <a:ext cx="292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Pro 63 MdEx" panose="020B0707030502030204" pitchFamily="34" charset="0"/>
              </a:rPr>
              <a:t>WWW.PM.AP.GOV.BR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4" y="503053"/>
            <a:ext cx="3568692" cy="3539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5734811"/>
            <a:ext cx="6537434" cy="512485"/>
          </a:xfrm>
          <a:prstGeom prst="rect">
            <a:avLst/>
          </a:prstGeom>
        </p:spPr>
      </p:pic>
      <p:pic>
        <p:nvPicPr>
          <p:cNvPr id="6" name="Imagem 5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532FE598-7756-10B8-C809-18A002666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580" y="231880"/>
            <a:ext cx="654756" cy="7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Justiça militar federal 	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>
                <a:solidFill>
                  <a:schemeClr val="dk1"/>
                </a:solidFill>
              </a:rPr>
              <a:t>CONSTITUIÇÃO FEDERAL: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Art. 122. São órgãos da Justiça Militar: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I - o Superior Tribunal Militar;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II - os </a:t>
            </a:r>
            <a:r>
              <a:rPr lang="pt-BR" sz="2400" b="1" u="sng" dirty="0">
                <a:solidFill>
                  <a:schemeClr val="dk1"/>
                </a:solidFill>
              </a:rPr>
              <a:t>Tribunais e Juízes Militares instituídos por lei</a:t>
            </a:r>
            <a:r>
              <a:rPr lang="pt-BR" sz="2400" dirty="0">
                <a:solidFill>
                  <a:schemeClr val="dk1"/>
                </a:solidFill>
              </a:rPr>
              <a:t>.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rgbClr val="3F3F3F"/>
              </a:buClr>
              <a:buSzPts val="2400"/>
              <a:buNone/>
            </a:pPr>
            <a:endParaRPr lang="pt-BR" sz="2400" b="1" dirty="0">
              <a:solidFill>
                <a:schemeClr val="dk1"/>
              </a:solidFill>
            </a:endParaRP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 smtClean="0">
                <a:solidFill>
                  <a:schemeClr val="dk1"/>
                </a:solidFill>
              </a:rPr>
              <a:t>Art. 124.</a:t>
            </a:r>
            <a:r>
              <a:rPr lang="pt-BR" sz="2400" dirty="0" smtClean="0">
                <a:solidFill>
                  <a:schemeClr val="dk1"/>
                </a:solidFill>
              </a:rPr>
              <a:t> À Justiça Militar compete </a:t>
            </a:r>
            <a:r>
              <a:rPr lang="pt-BR" sz="2400" b="1" u="sng" dirty="0" smtClean="0">
                <a:solidFill>
                  <a:srgbClr val="FF0000"/>
                </a:solidFill>
              </a:rPr>
              <a:t>processar e julgar os crimes militares definidos em lei</a:t>
            </a:r>
            <a:r>
              <a:rPr lang="pt-BR" sz="2400" dirty="0" smtClean="0">
                <a:solidFill>
                  <a:schemeClr val="dk1"/>
                </a:solidFill>
              </a:rPr>
              <a:t>.</a:t>
            </a:r>
            <a:endParaRPr lang="pt-BR" sz="2400" dirty="0" smtClean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 smtClean="0">
                <a:solidFill>
                  <a:schemeClr val="dk1"/>
                </a:solidFill>
              </a:rPr>
              <a:t>Parágrafo </a:t>
            </a:r>
            <a:r>
              <a:rPr lang="pt-BR" sz="2400" dirty="0">
                <a:solidFill>
                  <a:schemeClr val="dk1"/>
                </a:solidFill>
              </a:rPr>
              <a:t>único. A lei disporá sobre a organização, o </a:t>
            </a:r>
            <a:r>
              <a:rPr lang="pt-BR" sz="2400" dirty="0" smtClean="0">
                <a:solidFill>
                  <a:schemeClr val="dk1"/>
                </a:solidFill>
              </a:rPr>
              <a:t>funcionamento.</a:t>
            </a: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 smtClean="0">
                <a:solidFill>
                  <a:schemeClr val="dk1"/>
                </a:solidFill>
              </a:rPr>
              <a:t>No Amapá: Lei nº 164/1994.</a:t>
            </a:r>
            <a:endParaRPr lang="pt-BR" sz="2400" b="1" dirty="0">
              <a:solidFill>
                <a:schemeClr val="dk1"/>
              </a:solidFill>
            </a:endParaRP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Justiça militar federal 	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800" dirty="0"/>
              <a:t>No âmbito da União, a Justiça Militar é competente para processar e julgar os </a:t>
            </a:r>
            <a:r>
              <a:rPr lang="pt-BR" sz="2800" dirty="0">
                <a:solidFill>
                  <a:srgbClr val="FF0000"/>
                </a:solidFill>
              </a:rPr>
              <a:t>membros das Forças Armadas </a:t>
            </a:r>
            <a:r>
              <a:rPr lang="pt-BR" sz="2800" dirty="0"/>
              <a:t>e também </a:t>
            </a:r>
            <a:r>
              <a:rPr lang="pt-BR" sz="2800" dirty="0">
                <a:solidFill>
                  <a:srgbClr val="FF0000"/>
                </a:solidFill>
              </a:rPr>
              <a:t>civis</a:t>
            </a:r>
            <a:r>
              <a:rPr lang="pt-BR" sz="2800" dirty="0"/>
              <a:t>, nos termos da Lei 8.457, de 4 de setembro de 1992.</a:t>
            </a:r>
          </a:p>
          <a:p>
            <a:pPr marL="0" indent="0">
              <a:buNone/>
            </a:pPr>
            <a:r>
              <a:rPr lang="pt-BR" sz="2400" dirty="0"/>
              <a:t/>
            </a:r>
            <a:br>
              <a:rPr lang="pt-BR" sz="2400" dirty="0"/>
            </a:br>
            <a:endParaRPr lang="pt-BR" sz="2400" dirty="0">
              <a:solidFill>
                <a:schemeClr val="dk1"/>
              </a:solidFill>
            </a:endParaRP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pt-BR" sz="4000" dirty="0"/>
              <a:t>JUSTIÇA MILITAR ESTADUAL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CONSTITUIÇÃO FEDERAL: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b="1" dirty="0">
                <a:solidFill>
                  <a:schemeClr val="dk1"/>
                </a:solidFill>
              </a:rPr>
              <a:t>Art. 125.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r>
              <a:rPr lang="pt-BR" sz="2400" b="1" u="sng" dirty="0">
                <a:solidFill>
                  <a:schemeClr val="dk1"/>
                </a:solidFill>
              </a:rPr>
              <a:t>Os Estados organizarão sua Justiça</a:t>
            </a:r>
            <a:r>
              <a:rPr lang="pt-BR" sz="2400" dirty="0">
                <a:solidFill>
                  <a:schemeClr val="dk1"/>
                </a:solidFill>
              </a:rPr>
              <a:t>, observados os princípios estabelecidos nesta Constituição.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[...]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b="1" dirty="0">
                <a:solidFill>
                  <a:schemeClr val="dk1"/>
                </a:solidFill>
              </a:rPr>
              <a:t>§ 3º </a:t>
            </a:r>
            <a:r>
              <a:rPr lang="pt-BR" sz="2400" dirty="0">
                <a:solidFill>
                  <a:schemeClr val="dk1"/>
                </a:solidFill>
              </a:rPr>
              <a:t>A lei estadual </a:t>
            </a:r>
            <a:r>
              <a:rPr lang="pt-BR" sz="2400" b="1" u="sng" dirty="0">
                <a:solidFill>
                  <a:schemeClr val="dk1"/>
                </a:solidFill>
              </a:rPr>
              <a:t>poderá criar</a:t>
            </a:r>
            <a:r>
              <a:rPr lang="pt-BR" sz="2400" dirty="0">
                <a:solidFill>
                  <a:schemeClr val="dk1"/>
                </a:solidFill>
              </a:rPr>
              <a:t>, mediante proposta do Tribunal de Justiça, </a:t>
            </a:r>
            <a:r>
              <a:rPr lang="pt-BR" sz="2400" b="1" u="sng" dirty="0">
                <a:solidFill>
                  <a:schemeClr val="dk1"/>
                </a:solidFill>
              </a:rPr>
              <a:t>a Justiça Militar Estadual</a:t>
            </a:r>
            <a:r>
              <a:rPr lang="pt-BR" sz="2400" dirty="0">
                <a:solidFill>
                  <a:schemeClr val="dk1"/>
                </a:solidFill>
              </a:rPr>
              <a:t>, constituída, em primeiro grau, </a:t>
            </a:r>
            <a:r>
              <a:rPr lang="pt-BR" sz="2400" b="1" u="sng" dirty="0">
                <a:solidFill>
                  <a:srgbClr val="FF0000"/>
                </a:solidFill>
              </a:rPr>
              <a:t>pelos juízes de direito e pelos Conselhos de Justiça </a:t>
            </a:r>
            <a:r>
              <a:rPr lang="pt-BR" sz="2400" dirty="0">
                <a:solidFill>
                  <a:schemeClr val="dk1"/>
                </a:solidFill>
              </a:rPr>
              <a:t>e, em segundo grau, </a:t>
            </a:r>
            <a:r>
              <a:rPr lang="pt-BR" sz="2400" b="1" u="sng" dirty="0">
                <a:solidFill>
                  <a:schemeClr val="dk1"/>
                </a:solidFill>
              </a:rPr>
              <a:t>pelo próprio Tribunal de Justiça</a:t>
            </a:r>
            <a:r>
              <a:rPr lang="pt-BR" sz="2400" dirty="0">
                <a:solidFill>
                  <a:schemeClr val="dk1"/>
                </a:solidFill>
              </a:rPr>
              <a:t>, ou por Tribunal de Justiça </a:t>
            </a:r>
            <a:r>
              <a:rPr lang="pt-BR" sz="2400" dirty="0" smtClean="0">
                <a:solidFill>
                  <a:schemeClr val="dk1"/>
                </a:solidFill>
              </a:rPr>
              <a:t>Militar </a:t>
            </a:r>
            <a:r>
              <a:rPr lang="pt-BR" sz="2400" dirty="0">
                <a:solidFill>
                  <a:schemeClr val="dk1"/>
                </a:solidFill>
              </a:rPr>
              <a:t>nos Estados em que o efetivo militar seja superior a vinte mil integrantes</a:t>
            </a:r>
            <a:r>
              <a:rPr lang="pt-BR" sz="2400" dirty="0" smtClean="0">
                <a:solidFill>
                  <a:schemeClr val="dk1"/>
                </a:solidFill>
              </a:rPr>
              <a:t>.</a:t>
            </a:r>
            <a:endParaRPr lang="pt-BR" sz="2400" dirty="0"/>
          </a:p>
          <a:p>
            <a:pPr marL="0" lvl="0" indent="0" algn="just">
              <a:buSzPts val="1920"/>
              <a:buNone/>
            </a:pPr>
            <a:endParaRPr lang="pt-BR" sz="28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pt-BR" sz="4000" dirty="0"/>
              <a:t>JUSTIÇA MILITAR ESTADUAL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CONSTITUIÇÃO FEDERAL: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b="1" dirty="0">
                <a:solidFill>
                  <a:schemeClr val="dk1"/>
                </a:solidFill>
              </a:rPr>
              <a:t>Art. 125.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r>
              <a:rPr lang="pt-BR" sz="2400" b="1" u="sng" dirty="0">
                <a:solidFill>
                  <a:schemeClr val="dk1"/>
                </a:solidFill>
              </a:rPr>
              <a:t>Os Estados organizarão sua Justiça</a:t>
            </a:r>
            <a:r>
              <a:rPr lang="pt-BR" sz="2400" dirty="0" smtClean="0">
                <a:solidFill>
                  <a:schemeClr val="dk1"/>
                </a:solidFill>
              </a:rPr>
              <a:t>, [...]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endParaRPr lang="pt-BR" sz="2400" dirty="0" smtClean="0">
              <a:solidFill>
                <a:schemeClr val="dk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§ 4º </a:t>
            </a:r>
            <a:r>
              <a:rPr lang="pt-BR" sz="2400" dirty="0" smtClean="0">
                <a:solidFill>
                  <a:schemeClr val="dk1"/>
                </a:solidFill>
              </a:rPr>
              <a:t>Compete à Justiça Militar estadual </a:t>
            </a:r>
            <a:r>
              <a:rPr lang="pt-BR" sz="2400" b="1" u="sng" dirty="0" smtClean="0">
                <a:solidFill>
                  <a:schemeClr val="dk1"/>
                </a:solidFill>
              </a:rPr>
              <a:t>processar e julgar </a:t>
            </a:r>
            <a:r>
              <a:rPr lang="pt-BR" sz="2400" b="1" u="sng" dirty="0" smtClean="0">
                <a:solidFill>
                  <a:srgbClr val="FF0000"/>
                </a:solidFill>
              </a:rPr>
              <a:t>os militares dos Estados</a:t>
            </a:r>
            <a:r>
              <a:rPr lang="pt-BR" sz="2400" b="1" dirty="0" smtClean="0"/>
              <a:t>,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chemeClr val="dk1"/>
                </a:solidFill>
              </a:rPr>
              <a:t>nos </a:t>
            </a:r>
            <a:r>
              <a:rPr lang="pt-BR" sz="2400" b="1" dirty="0" smtClean="0">
                <a:solidFill>
                  <a:srgbClr val="00518E"/>
                </a:solidFill>
              </a:rPr>
              <a:t>crimes militares definidos em lei </a:t>
            </a:r>
            <a:r>
              <a:rPr lang="pt-BR" sz="2400" dirty="0" smtClean="0">
                <a:solidFill>
                  <a:schemeClr val="dk1"/>
                </a:solidFill>
              </a:rPr>
              <a:t>e as ações judiciais contra atos disciplinares militares, </a:t>
            </a:r>
            <a:r>
              <a:rPr lang="pt-BR" sz="2400" b="1" u="sng" dirty="0" smtClean="0">
                <a:solidFill>
                  <a:schemeClr val="dk1"/>
                </a:solidFill>
              </a:rPr>
              <a:t>ressalvada a competência do júri quando a vítima for civil</a:t>
            </a:r>
            <a:r>
              <a:rPr lang="pt-BR" sz="2400" dirty="0" smtClean="0">
                <a:solidFill>
                  <a:schemeClr val="dk1"/>
                </a:solidFill>
              </a:rPr>
              <a:t>, cabendo ao tribunal competente decidir sobre a perda do posto e da patente dos oficiais e da graduação das praças. (EC nº 45, de 2004).</a:t>
            </a:r>
            <a:endParaRPr lang="pt-BR" sz="2400" dirty="0" smtClean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pt-BR" sz="28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/>
              <a:t>JUSTIÇA MILITAR ESTADUAL</a:t>
            </a:r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sz="2800" dirty="0" smtClean="0">
                <a:solidFill>
                  <a:schemeClr val="dk1"/>
                </a:solidFill>
              </a:rPr>
              <a:t>Se </a:t>
            </a:r>
            <a:r>
              <a:rPr lang="pt-BR" sz="2800" dirty="0">
                <a:solidFill>
                  <a:srgbClr val="000000"/>
                </a:solidFill>
              </a:rPr>
              <a:t>um civil cometer um crime contra as instituições militares estaduais </a:t>
            </a:r>
            <a:r>
              <a:rPr lang="pt-BR" sz="2800" dirty="0" smtClean="0">
                <a:solidFill>
                  <a:srgbClr val="000000"/>
                </a:solidFill>
              </a:rPr>
              <a:t>(exemplo: </a:t>
            </a:r>
            <a:r>
              <a:rPr lang="pt-BR" sz="2800" dirty="0">
                <a:solidFill>
                  <a:srgbClr val="000000"/>
                </a:solidFill>
              </a:rPr>
              <a:t>furto de armamento de um Policial Militar), deverá ser processado e julgado perante qual Justiça</a:t>
            </a:r>
            <a:r>
              <a:rPr lang="pt-BR" sz="2800" dirty="0" smtClean="0">
                <a:solidFill>
                  <a:srgbClr val="000000"/>
                </a:solidFill>
              </a:rPr>
              <a:t>?</a:t>
            </a:r>
            <a:endParaRPr lang="pt-BR" sz="2800" dirty="0"/>
          </a:p>
          <a:p>
            <a:pPr marL="0" indent="0" algn="just">
              <a:buSzPts val="1920"/>
              <a:buNone/>
            </a:pPr>
            <a:r>
              <a:rPr lang="pt-BR" sz="2400" b="1" dirty="0">
                <a:solidFill>
                  <a:srgbClr val="FF0000"/>
                </a:solidFill>
              </a:rPr>
              <a:t>Súmula 53 STJ: </a:t>
            </a:r>
            <a:r>
              <a:rPr lang="pt-BR" sz="2400" dirty="0">
                <a:solidFill>
                  <a:srgbClr val="000000"/>
                </a:solidFill>
              </a:rPr>
              <a:t>COMPETE A JUSTIÇA COMUM ESTADUAL PROCESSAR E JULGAR CIVIL ACUSADO DE PRATICA DE CRIME CONTRA INSTITUIÇÕES MILITARES ESTADUAIS</a:t>
            </a:r>
            <a:r>
              <a:rPr lang="pt-BR" sz="2400" dirty="0" smtClean="0">
                <a:solidFill>
                  <a:srgbClr val="000000"/>
                </a:solidFill>
              </a:rPr>
              <a:t>.</a:t>
            </a:r>
            <a:endParaRPr lang="pt-B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pt-BR" sz="4000" dirty="0"/>
              <a:t>JUSTIÇA MILITAR ESTADUAL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CONSTITUIÇÃO FEDERAL: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r>
              <a:rPr lang="pt-BR" sz="2400" b="1" dirty="0">
                <a:solidFill>
                  <a:schemeClr val="dk1"/>
                </a:solidFill>
              </a:rPr>
              <a:t>Art. 125.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r>
              <a:rPr lang="pt-BR" sz="2400" b="1" u="sng" dirty="0">
                <a:solidFill>
                  <a:schemeClr val="dk1"/>
                </a:solidFill>
              </a:rPr>
              <a:t>Os Estados organizarão sua Justiça</a:t>
            </a:r>
            <a:r>
              <a:rPr lang="pt-BR" sz="2400" dirty="0" smtClean="0">
                <a:solidFill>
                  <a:schemeClr val="dk1"/>
                </a:solidFill>
              </a:rPr>
              <a:t>, [...]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>
                <a:solidFill>
                  <a:schemeClr val="dk1"/>
                </a:solidFill>
              </a:rPr>
              <a:t>	</a:t>
            </a:r>
            <a:endParaRPr lang="pt-BR" sz="2400" dirty="0" smtClean="0">
              <a:solidFill>
                <a:schemeClr val="dk1"/>
              </a:solidFill>
            </a:endParaRP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§ 5º </a:t>
            </a:r>
            <a:r>
              <a:rPr lang="pt-BR" sz="2400" dirty="0">
                <a:solidFill>
                  <a:schemeClr val="dk1"/>
                </a:solidFill>
              </a:rPr>
              <a:t>Compete aos juízes de direito do juízo militar processar e julgar, </a:t>
            </a:r>
            <a:r>
              <a:rPr lang="pt-BR" sz="2400" dirty="0">
                <a:solidFill>
                  <a:srgbClr val="FF0000"/>
                </a:solidFill>
              </a:rPr>
              <a:t>singularmente</a:t>
            </a:r>
            <a:r>
              <a:rPr lang="pt-BR" sz="2400" dirty="0">
                <a:solidFill>
                  <a:schemeClr val="dk1"/>
                </a:solidFill>
              </a:rPr>
              <a:t>, </a:t>
            </a:r>
            <a:r>
              <a:rPr lang="pt-BR" sz="2400" b="1" dirty="0">
                <a:solidFill>
                  <a:schemeClr val="dk1"/>
                </a:solidFill>
              </a:rPr>
              <a:t>os crimes militares cometidos </a:t>
            </a:r>
            <a:r>
              <a:rPr lang="pt-BR" sz="2400" b="1" dirty="0">
                <a:solidFill>
                  <a:srgbClr val="FF0000"/>
                </a:solidFill>
              </a:rPr>
              <a:t>contra civis </a:t>
            </a:r>
            <a:r>
              <a:rPr lang="pt-BR" sz="2400" b="1" dirty="0">
                <a:solidFill>
                  <a:schemeClr val="dk1"/>
                </a:solidFill>
              </a:rPr>
              <a:t>e as ações judiciais contra atos disciplinares militares</a:t>
            </a:r>
            <a:r>
              <a:rPr lang="pt-BR" sz="2400" dirty="0">
                <a:solidFill>
                  <a:schemeClr val="dk1"/>
                </a:solidFill>
              </a:rPr>
              <a:t>, sob a presidência de juiz de direito, processar e julgar os demais crimes militares</a:t>
            </a:r>
            <a:r>
              <a:rPr lang="pt-BR" sz="24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dirty="0" smtClean="0">
                <a:solidFill>
                  <a:schemeClr val="dk1"/>
                </a:solidFill>
              </a:rPr>
              <a:t>Ex. tortura, roubo</a:t>
            </a:r>
            <a:r>
              <a:rPr lang="pt-BR" sz="2400" smtClean="0">
                <a:solidFill>
                  <a:schemeClr val="dk1"/>
                </a:solidFill>
              </a:rPr>
              <a:t>, furto...</a:t>
            </a:r>
            <a:endParaRPr lang="pt-BR" sz="2400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pt-BR" sz="28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824752"/>
            <a:ext cx="10353761" cy="1326321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pt-BR" sz="4000" dirty="0"/>
              <a:t>JUSTIÇA MILITAR ESTADUAL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121395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b="1" u="sng" dirty="0"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HC 0000758-96.2015.8.03.0000 AP</a:t>
            </a:r>
            <a:endParaRPr lang="pt-BR" b="1" dirty="0"/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r>
              <a:rPr lang="pt-BR" b="1" dirty="0">
                <a:solidFill>
                  <a:schemeClr val="dk1"/>
                </a:solidFill>
              </a:rPr>
              <a:t>    PENAL E PROCESSO PENAL MILITAR. HC </a:t>
            </a:r>
            <a:r>
              <a:rPr lang="pt-BR" b="1" dirty="0">
                <a:solidFill>
                  <a:srgbClr val="FF0000"/>
                </a:solidFill>
              </a:rPr>
              <a:t>CRIME MILITAR PECULATO. COMPETÊNCIA CONSELHO PERMANENTE. </a:t>
            </a:r>
            <a:r>
              <a:rPr lang="pt-BR" dirty="0">
                <a:solidFill>
                  <a:schemeClr val="dk1"/>
                </a:solidFill>
              </a:rPr>
              <a:t>TRANCAMENTO DA AÇÃO PENAL FALTA DE JUSTA CAUSA</a:t>
            </a:r>
            <a:endParaRPr lang="pt-BR" b="1" dirty="0">
              <a:solidFill>
                <a:schemeClr val="dk1"/>
              </a:solidFill>
            </a:endParaRPr>
          </a:p>
          <a:p>
            <a:pPr marL="342900" lvl="0" indent="-342900" algn="just">
              <a:spcBef>
                <a:spcPts val="0"/>
              </a:spcBef>
              <a:buClr>
                <a:srgbClr val="3F3F3F"/>
              </a:buClr>
              <a:buSzPts val="2400"/>
              <a:buNone/>
            </a:pPr>
            <a:endParaRPr lang="pt-BR" b="1" dirty="0">
              <a:solidFill>
                <a:schemeClr val="dk1"/>
              </a:solidFill>
            </a:endParaRPr>
          </a:p>
          <a:p>
            <a:pPr marL="0" lvl="0" indent="0">
              <a:buSzPts val="1920"/>
              <a:buNone/>
            </a:pPr>
            <a:r>
              <a:rPr lang="pt-BR" u="sng" dirty="0">
                <a:solidFill>
                  <a:schemeClr val="dk1"/>
                </a:solidFill>
              </a:rPr>
              <a:t>1) </a:t>
            </a:r>
            <a:r>
              <a:rPr lang="pt-BR" b="1" u="sng" dirty="0">
                <a:solidFill>
                  <a:schemeClr val="dk1"/>
                </a:solidFill>
              </a:rPr>
              <a:t>Nula é a decisão monocrática proferida em desfavor de policiais militares, nos crimes contra a Administração Militar</a:t>
            </a:r>
            <a:r>
              <a:rPr lang="pt-BR" dirty="0">
                <a:solidFill>
                  <a:schemeClr val="dk1"/>
                </a:solidFill>
              </a:rPr>
              <a:t>, pois a competência para o processamento e julgamento desses delitos é do Conselho </a:t>
            </a:r>
            <a:r>
              <a:rPr lang="pt-BR" b="1" dirty="0">
                <a:solidFill>
                  <a:schemeClr val="dk1"/>
                </a:solidFill>
              </a:rPr>
              <a:t>Permanente. </a:t>
            </a:r>
            <a:r>
              <a:rPr lang="pt-BR" dirty="0">
                <a:solidFill>
                  <a:schemeClr val="dk1"/>
                </a:solidFill>
              </a:rPr>
              <a:t>2) O trancamento da ação penal, em sede de </a:t>
            </a:r>
            <a:r>
              <a:rPr lang="pt-BR" i="1" dirty="0">
                <a:solidFill>
                  <a:schemeClr val="dk1"/>
                </a:solidFill>
              </a:rPr>
              <a:t>habeas corpus</a:t>
            </a:r>
            <a:r>
              <a:rPr lang="pt-BR" dirty="0">
                <a:solidFill>
                  <a:schemeClr val="dk1"/>
                </a:solidFill>
              </a:rPr>
              <a:t>, por ausência de justa causa, é medida excepcional, ainda mais quando os fatos narrados na denúncia constituem crime, em tese.3) Ordem parcialmente concedida.</a:t>
            </a:r>
            <a:endParaRPr lang="pt-BR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pt-BR" sz="24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90282"/>
            <a:ext cx="10353761" cy="132632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Conselhos de justiça </a:t>
            </a:r>
            <a:endParaRPr lang="pt-BR" sz="4000" dirty="0"/>
          </a:p>
        </p:txBody>
      </p:sp>
      <p:pic>
        <p:nvPicPr>
          <p:cNvPr id="4" name="Imagem 3" descr="Uma imagem contendo desenho, caneca, comida, placar&#10;&#10;Descrição gerada automaticamente">
            <a:extLst>
              <a:ext uri="{FF2B5EF4-FFF2-40B4-BE49-F238E27FC236}">
                <a16:creationId xmlns:a16="http://schemas.microsoft.com/office/drawing/2014/main" id="{376A740D-73EB-872E-E01B-822B557F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404" y="229535"/>
            <a:ext cx="689512" cy="837265"/>
          </a:xfrm>
          <a:prstGeom prst="rect">
            <a:avLst/>
          </a:prstGeom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SzPts val="1920"/>
              <a:buFont typeface="Arial" panose="020B0604020202020204" pitchFamily="34" charset="0"/>
              <a:buChar char="►"/>
            </a:pPr>
            <a:r>
              <a:rPr lang="pt-BR" sz="2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Conselho Permanente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Justiça (</a:t>
            </a:r>
            <a:r>
              <a:rPr lang="pt-BR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constituído trimestralmente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é composto por um juiz de direito do juízo militar (Presidente) e quatro juízes militares, sendo </a:t>
            </a:r>
            <a:r>
              <a:rPr lang="pt-BR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 oficial do posto de tenente-coronel ou major e três oficiais do posto de capitão ou primeiro tenente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tendo como competência </a:t>
            </a:r>
            <a:r>
              <a:rPr lang="pt-BR" sz="24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processar e julgar </a:t>
            </a:r>
            <a:r>
              <a:rPr lang="pt-BR" sz="24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praças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crimes militares cujas </a:t>
            </a:r>
            <a:r>
              <a:rPr lang="pt-BR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vítimas não sejam civis.</a:t>
            </a:r>
            <a:endParaRPr lang="pt-BR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93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APRESENTAÇÃO PMAP">
  <a:themeElements>
    <a:clrScheme name="AZUL MARINH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MAP" id="{A86B82FD-DA0F-4C5C-A418-812FF154042A}" vid="{AC1E8BEB-B5AF-49E7-A113-206FFE72AF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456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HelveticaNeueLT Pro 35 Th</vt:lpstr>
      <vt:lpstr>HelveticaNeueLT Pro 55 Roman</vt:lpstr>
      <vt:lpstr>HelveticaNeueLT Pro 63 MdEx</vt:lpstr>
      <vt:lpstr>HelveticaNeueLT Pro 65 Md</vt:lpstr>
      <vt:lpstr>HelveticaNeueLT Pro 97 BlkCn</vt:lpstr>
      <vt:lpstr>2_APRESENTAÇÃO PMAP</vt:lpstr>
      <vt:lpstr>INTRODUÇÃO AO DIREITO PENAL MILITAR e AO DIREITO PROCESSUAL MILITAR </vt:lpstr>
      <vt:lpstr>Justiça militar federal  </vt:lpstr>
      <vt:lpstr>Justiça militar federal  </vt:lpstr>
      <vt:lpstr>JUSTIÇA MILITAR ESTADUAL</vt:lpstr>
      <vt:lpstr>JUSTIÇA MILITAR ESTADUAL</vt:lpstr>
      <vt:lpstr>JUSTIÇA MILITAR ESTADUAL</vt:lpstr>
      <vt:lpstr>JUSTIÇA MILITAR ESTADUAL</vt:lpstr>
      <vt:lpstr>JUSTIÇA MILITAR ESTADUAL</vt:lpstr>
      <vt:lpstr>Conselhos de justiça </vt:lpstr>
      <vt:lpstr>Conselhos de justiça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Ranon</dc:creator>
  <cp:lastModifiedBy>Breno</cp:lastModifiedBy>
  <cp:revision>34</cp:revision>
  <dcterms:created xsi:type="dcterms:W3CDTF">2021-11-27T19:08:57Z</dcterms:created>
  <dcterms:modified xsi:type="dcterms:W3CDTF">2022-05-26T11:50:58Z</dcterms:modified>
</cp:coreProperties>
</file>