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handoutMasterIdLst>
    <p:handoutMasterId r:id="rId17"/>
  </p:handout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70" r:id="rId13"/>
    <p:sldId id="268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55EC-FC67-4DEA-9FA6-2FA763CC88A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B078-FA1D-496C-911C-14018E4D8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9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MODELO DE APRESENTAÇÃO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HelveticaNeueLT Pro 65 Md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 MODELO SERÁ UTILIZADO PARA CRIAR APRESENTAÇÕES PARA AS DISCIPLINAS DO CENTRO DE FORMAÇÃO E APERFEIÇOAMENTO DA PM-AP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2" y="325821"/>
            <a:ext cx="1543050" cy="1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773" y="621321"/>
            <a:ext cx="938645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56" y="609600"/>
            <a:ext cx="8753888" cy="2992904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latin typeface="HelveticaNeueLT Pro 35 Th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236662" y="75002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6652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2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Pro 65 Md" panose="020B0604020202020204" pitchFamily="34" charset="0"/>
              </a:defRPr>
            </a:lvl1pPr>
            <a:lvl2pPr>
              <a:defRPr>
                <a:latin typeface="HelveticaNeueLT Pro 65 Md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6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813772"/>
            <a:ext cx="9001462" cy="2387600"/>
          </a:xfrm>
        </p:spPr>
        <p:txBody>
          <a:bodyPr/>
          <a:lstStyle/>
          <a:p>
            <a:r>
              <a:rPr lang="pt-BR" dirty="0" smtClean="0"/>
              <a:t>INTRODUÇÃO AO DIREITO PENAL MILITAR e AO DIREITO PROCESSUAL MILITAR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4554590"/>
            <a:ext cx="9001462" cy="685688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AULA 01: Conceitos introdutórios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95269" y="201995"/>
            <a:ext cx="9001462" cy="82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POLÍCIA MILITAR DO AMAPÁ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CENTRO DE FORMAÇÃO E APERFEIÇOAMENTO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95269" y="5611540"/>
            <a:ext cx="9672287" cy="41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CAP TAKADA</a:t>
            </a:r>
          </a:p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SD SANCHES PELZ</a:t>
            </a:r>
          </a:p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SD ARD’JANE 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9" name="Imagem 8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AA929F48-DECE-A451-27CC-4C41E120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51" y="372557"/>
            <a:ext cx="1129748" cy="13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Civil comete crime militar?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800" dirty="0" smtClean="0">
                <a:solidFill>
                  <a:schemeClr val="dk1"/>
                </a:solidFill>
              </a:rPr>
              <a:t>Art. 9º, inciso III do Código Penal Militar:</a:t>
            </a:r>
          </a:p>
          <a:p>
            <a:pPr marL="457200" lvl="1" indent="0" algn="just">
              <a:buSzPts val="1920"/>
              <a:buNone/>
            </a:pPr>
            <a:r>
              <a:rPr lang="pt-BR" dirty="0"/>
              <a:t>Art. 9º Consideram-se crimes militares, em tempo de paz</a:t>
            </a:r>
            <a:r>
              <a:rPr lang="pt-BR" dirty="0" smtClean="0"/>
              <a:t>: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(...)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III- Os </a:t>
            </a:r>
            <a:r>
              <a:rPr lang="pt-BR" dirty="0"/>
              <a:t>crimes praticados por militar da reserva, ou reformado, </a:t>
            </a:r>
            <a:r>
              <a:rPr lang="pt-BR" dirty="0">
                <a:solidFill>
                  <a:srgbClr val="FF0000"/>
                </a:solidFill>
              </a:rPr>
              <a:t>ou por civil</a:t>
            </a:r>
            <a:r>
              <a:rPr lang="pt-BR" dirty="0"/>
              <a:t>, </a:t>
            </a:r>
            <a:r>
              <a:rPr lang="pt-BR" b="1" u="sng" dirty="0"/>
              <a:t>contra as instituições militares</a:t>
            </a:r>
            <a:r>
              <a:rPr lang="pt-BR" dirty="0"/>
              <a:t>, considerando-se como tais não só os compreendidos no inciso I, como os do inciso II, nos seguintes </a:t>
            </a:r>
            <a:r>
              <a:rPr lang="pt-BR" dirty="0" smtClean="0"/>
              <a:t>casos: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	c) </a:t>
            </a:r>
            <a:r>
              <a:rPr lang="pt-BR" dirty="0"/>
              <a:t>contra militar em formatura, ou durante o período de prontidão, vigilância, observação, exploração, exercício, acampamento, acantonamento ou manobras</a:t>
            </a:r>
            <a:r>
              <a:rPr lang="pt-BR" dirty="0" smtClean="0"/>
              <a:t>;</a:t>
            </a:r>
          </a:p>
          <a:p>
            <a:pPr marL="457200" lvl="1" indent="0" algn="just">
              <a:buSzPts val="1920"/>
              <a:buNone/>
            </a:pPr>
            <a:endParaRPr lang="pt-BR" dirty="0" smtClean="0"/>
          </a:p>
          <a:p>
            <a:pPr marL="800100" lvl="1" indent="-342900" algn="just">
              <a:buSzPts val="1920"/>
              <a:buChar char="►"/>
            </a:pPr>
            <a:endParaRPr lang="pt-BR" dirty="0" smtClean="0"/>
          </a:p>
          <a:p>
            <a:pPr marL="457200" lvl="1" indent="0" algn="just">
              <a:buSzPts val="1920"/>
              <a:buNone/>
            </a:pPr>
            <a:endParaRPr lang="pt-BR" sz="2200" dirty="0" smtClean="0"/>
          </a:p>
          <a:p>
            <a:pPr marL="457200" lvl="1" indent="0" algn="just">
              <a:buSzPts val="1920"/>
              <a:buNone/>
            </a:pPr>
            <a:endParaRPr lang="pt-BR" sz="2200" dirty="0"/>
          </a:p>
          <a:p>
            <a:pPr marL="457200" lvl="1" indent="0" algn="just">
              <a:buSzPts val="1920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34859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Civil comete crime militar?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Formatura</a:t>
            </a:r>
            <a:r>
              <a:rPr lang="pt-BR" sz="3300" dirty="0">
                <a:solidFill>
                  <a:schemeClr val="dk1"/>
                </a:solidFill>
              </a:rPr>
              <a:t>: </a:t>
            </a:r>
            <a:r>
              <a:rPr lang="pt-BR" sz="3300" dirty="0" smtClean="0">
                <a:solidFill>
                  <a:schemeClr val="dk1"/>
                </a:solidFill>
              </a:rPr>
              <a:t>Reunião </a:t>
            </a:r>
            <a:r>
              <a:rPr lang="pt-BR" sz="3300" dirty="0">
                <a:solidFill>
                  <a:schemeClr val="dk1"/>
                </a:solidFill>
              </a:rPr>
              <a:t>de militares</a:t>
            </a:r>
            <a:r>
              <a:rPr lang="pt-BR" sz="3300" dirty="0" smtClean="0">
                <a:solidFill>
                  <a:schemeClr val="dk1"/>
                </a:solidFill>
              </a:rPr>
              <a:t>, devidamente </a:t>
            </a:r>
            <a:r>
              <a:rPr lang="pt-BR" sz="3300" dirty="0">
                <a:solidFill>
                  <a:schemeClr val="dk1"/>
                </a:solidFill>
              </a:rPr>
              <a:t>comandados e em disposição definida no terreno em que se </a:t>
            </a:r>
            <a:r>
              <a:rPr lang="pt-BR" sz="3300" dirty="0" smtClean="0">
                <a:solidFill>
                  <a:schemeClr val="dk1"/>
                </a:solidFill>
              </a:rPr>
              <a:t>presta homenagem</a:t>
            </a:r>
            <a:r>
              <a:rPr lang="pt-BR" sz="3300" dirty="0">
                <a:solidFill>
                  <a:schemeClr val="dk1"/>
                </a:solidFill>
              </a:rPr>
              <a:t>, de acordo com cerimonial preestabelecido, a alguma pessoa </a:t>
            </a:r>
            <a:r>
              <a:rPr lang="pt-BR" sz="3300" dirty="0" smtClean="0">
                <a:solidFill>
                  <a:schemeClr val="dk1"/>
                </a:solidFill>
              </a:rPr>
              <a:t>ou fato</a:t>
            </a:r>
            <a:r>
              <a:rPr lang="pt-BR" sz="3300" dirty="0">
                <a:solidFill>
                  <a:schemeClr val="dk1"/>
                </a:solidFill>
              </a:rPr>
              <a:t>.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Prontidão</a:t>
            </a:r>
            <a:r>
              <a:rPr lang="pt-BR" sz="3300" dirty="0">
                <a:solidFill>
                  <a:schemeClr val="dk1"/>
                </a:solidFill>
              </a:rPr>
              <a:t>: </a:t>
            </a:r>
            <a:r>
              <a:rPr lang="pt-BR" sz="3300" dirty="0" smtClean="0">
                <a:solidFill>
                  <a:schemeClr val="dk1"/>
                </a:solidFill>
              </a:rPr>
              <a:t>Refere-se à condição </a:t>
            </a:r>
            <a:r>
              <a:rPr lang="pt-BR" sz="3300" dirty="0">
                <a:solidFill>
                  <a:schemeClr val="dk1"/>
                </a:solidFill>
              </a:rPr>
              <a:t>em que o militar, geralmente aquartelado, está compondo </a:t>
            </a:r>
            <a:r>
              <a:rPr lang="pt-BR" sz="3300" dirty="0" smtClean="0">
                <a:solidFill>
                  <a:schemeClr val="dk1"/>
                </a:solidFill>
              </a:rPr>
              <a:t>efetivo reserva </a:t>
            </a:r>
            <a:r>
              <a:rPr lang="pt-BR" sz="3300" dirty="0">
                <a:solidFill>
                  <a:schemeClr val="dk1"/>
                </a:solidFill>
              </a:rPr>
              <a:t>de reação a uma situação que demande a atuação especifica dos militares</a:t>
            </a:r>
            <a:r>
              <a:rPr lang="pt-BR" sz="3300" dirty="0" smtClean="0">
                <a:solidFill>
                  <a:schemeClr val="dk1"/>
                </a:solidFill>
              </a:rPr>
              <a:t>. Como </a:t>
            </a:r>
            <a:r>
              <a:rPr lang="pt-BR" sz="3300" dirty="0">
                <a:solidFill>
                  <a:schemeClr val="dk1"/>
                </a:solidFill>
              </a:rPr>
              <a:t>exemplo, tome-se a prontidão da Polícia Militar, permanecendo </a:t>
            </a:r>
            <a:r>
              <a:rPr lang="pt-BR" sz="3300" dirty="0" smtClean="0">
                <a:solidFill>
                  <a:schemeClr val="dk1"/>
                </a:solidFill>
              </a:rPr>
              <a:t>aquartelada para </a:t>
            </a:r>
            <a:r>
              <a:rPr lang="pt-BR" sz="3300" dirty="0">
                <a:solidFill>
                  <a:schemeClr val="dk1"/>
                </a:solidFill>
              </a:rPr>
              <a:t>eventual emprego em uma greve geral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Vigilância</a:t>
            </a:r>
            <a:r>
              <a:rPr lang="pt-BR" sz="3300" dirty="0">
                <a:solidFill>
                  <a:schemeClr val="dk1"/>
                </a:solidFill>
              </a:rPr>
              <a:t>: "ato ou efeito de </a:t>
            </a:r>
            <a:r>
              <a:rPr lang="pt-BR" sz="3300" dirty="0" smtClean="0">
                <a:solidFill>
                  <a:schemeClr val="dk1"/>
                </a:solidFill>
              </a:rPr>
              <a:t>vigilar", </a:t>
            </a:r>
            <a:r>
              <a:rPr lang="pt-BR" sz="3300" dirty="0">
                <a:solidFill>
                  <a:schemeClr val="dk1"/>
                </a:solidFill>
              </a:rPr>
              <a:t>tomar cuidado, ou cuidar. </a:t>
            </a:r>
            <a:r>
              <a:rPr lang="pt-BR" sz="3300" dirty="0" smtClean="0">
                <a:solidFill>
                  <a:schemeClr val="dk1"/>
                </a:solidFill>
              </a:rPr>
              <a:t>No meio </a:t>
            </a:r>
            <a:r>
              <a:rPr lang="pt-BR" sz="3300" dirty="0">
                <a:solidFill>
                  <a:schemeClr val="dk1"/>
                </a:solidFill>
              </a:rPr>
              <a:t>militar, a vigilância refere-se à atividade de guarda, de cuidado </a:t>
            </a:r>
            <a:r>
              <a:rPr lang="pt-BR" sz="3300" dirty="0" smtClean="0">
                <a:solidFill>
                  <a:schemeClr val="dk1"/>
                </a:solidFill>
              </a:rPr>
              <a:t>especifico de </a:t>
            </a:r>
            <a:r>
              <a:rPr lang="pt-BR" sz="3300" dirty="0">
                <a:solidFill>
                  <a:schemeClr val="dk1"/>
                </a:solidFill>
              </a:rPr>
              <a:t>um ambiente ou </a:t>
            </a:r>
            <a:r>
              <a:rPr lang="pt-BR" sz="3300" dirty="0" smtClean="0">
                <a:solidFill>
                  <a:schemeClr val="dk1"/>
                </a:solidFill>
              </a:rPr>
              <a:t>pessoa”.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Observação</a:t>
            </a:r>
            <a:r>
              <a:rPr lang="pt-BR" sz="3300" dirty="0">
                <a:solidFill>
                  <a:schemeClr val="dk1"/>
                </a:solidFill>
              </a:rPr>
              <a:t>: ato ou efeito de </a:t>
            </a:r>
            <a:r>
              <a:rPr lang="pt-BR" sz="3300" dirty="0" smtClean="0">
                <a:solidFill>
                  <a:schemeClr val="dk1"/>
                </a:solidFill>
              </a:rPr>
              <a:t>observar", </a:t>
            </a:r>
            <a:r>
              <a:rPr lang="pt-BR" sz="3300" dirty="0">
                <a:solidFill>
                  <a:schemeClr val="dk1"/>
                </a:solidFill>
              </a:rPr>
              <a:t>olhar com atenção</a:t>
            </a:r>
            <a:r>
              <a:rPr lang="pt-BR" sz="3300" dirty="0" smtClean="0">
                <a:solidFill>
                  <a:schemeClr val="dk1"/>
                </a:solidFill>
              </a:rPr>
              <a:t>, e </a:t>
            </a:r>
            <a:r>
              <a:rPr lang="pt-BR" sz="3300" dirty="0">
                <a:solidFill>
                  <a:schemeClr val="dk1"/>
                </a:solidFill>
              </a:rPr>
              <a:t>nos termos aqui empregados traduz-se pelo simples acompanhamento </a:t>
            </a:r>
            <a:r>
              <a:rPr lang="pt-BR" sz="3300" dirty="0" smtClean="0">
                <a:solidFill>
                  <a:schemeClr val="dk1"/>
                </a:solidFill>
              </a:rPr>
              <a:t>visual de </a:t>
            </a:r>
            <a:r>
              <a:rPr lang="pt-BR" sz="3300" dirty="0">
                <a:solidFill>
                  <a:schemeClr val="dk1"/>
                </a:solidFill>
              </a:rPr>
              <a:t>uma situação mas sem a intenção de proteção como na vigilância, e sim como escopo de reportar o que se </a:t>
            </a:r>
            <a:r>
              <a:rPr lang="pt-BR" sz="3300" dirty="0" smtClean="0">
                <a:solidFill>
                  <a:schemeClr val="dk1"/>
                </a:solidFill>
              </a:rPr>
              <a:t>observa”</a:t>
            </a:r>
          </a:p>
          <a:p>
            <a:pPr marL="0" lvl="0" indent="0" algn="just">
              <a:buSzPts val="1920"/>
              <a:buNone/>
            </a:pPr>
            <a:endParaRPr lang="pt-BR" sz="2800" dirty="0" smtClean="0">
              <a:solidFill>
                <a:schemeClr val="dk1"/>
              </a:solidFill>
            </a:endParaRPr>
          </a:p>
          <a:p>
            <a:pPr marL="800100" lvl="1" indent="-342900" algn="just">
              <a:buSzPts val="1920"/>
              <a:buChar char="►"/>
            </a:pPr>
            <a:endParaRPr lang="pt-BR" dirty="0" smtClean="0"/>
          </a:p>
          <a:p>
            <a:pPr marL="457200" lvl="1" indent="0" algn="just">
              <a:buSzPts val="1920"/>
              <a:buNone/>
            </a:pPr>
            <a:endParaRPr lang="pt-BR" sz="2200" dirty="0" smtClean="0"/>
          </a:p>
          <a:p>
            <a:pPr marL="457200" lvl="1" indent="0" algn="just">
              <a:buSzPts val="1920"/>
              <a:buNone/>
            </a:pPr>
            <a:endParaRPr lang="pt-BR" sz="2200" dirty="0"/>
          </a:p>
          <a:p>
            <a:pPr marL="457200" lvl="1" indent="0" algn="just">
              <a:buSzPts val="1920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1776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Civil comete crime militar?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3300" b="1" dirty="0" smtClean="0">
                <a:solidFill>
                  <a:schemeClr val="dk1"/>
                </a:solidFill>
              </a:rPr>
              <a:t>Exploração</a:t>
            </a:r>
            <a:r>
              <a:rPr lang="pt-BR" sz="3300" dirty="0">
                <a:solidFill>
                  <a:schemeClr val="dk1"/>
                </a:solidFill>
              </a:rPr>
              <a:t>: pesquisa, análise ou investigação e, nos </a:t>
            </a:r>
            <a:r>
              <a:rPr lang="pt-BR" sz="3300" dirty="0" smtClean="0">
                <a:solidFill>
                  <a:schemeClr val="dk1"/>
                </a:solidFill>
              </a:rPr>
              <a:t>termos empregados </a:t>
            </a:r>
            <a:r>
              <a:rPr lang="pt-BR" sz="3300" dirty="0">
                <a:solidFill>
                  <a:schemeClr val="dk1"/>
                </a:solidFill>
              </a:rPr>
              <a:t>pela alínea, refere-se à designação de militares para o </a:t>
            </a:r>
            <a:r>
              <a:rPr lang="pt-BR" sz="3300" dirty="0" smtClean="0">
                <a:solidFill>
                  <a:schemeClr val="dk1"/>
                </a:solidFill>
              </a:rPr>
              <a:t>conhecimento (</a:t>
            </a:r>
            <a:r>
              <a:rPr lang="pt-BR" sz="3300" dirty="0">
                <a:solidFill>
                  <a:schemeClr val="dk1"/>
                </a:solidFill>
              </a:rPr>
              <a:t>pesquisa) de um ambiente ainda não conhecido, ou, se conhecido, já </a:t>
            </a:r>
            <a:r>
              <a:rPr lang="pt-BR" sz="3300" dirty="0" smtClean="0">
                <a:solidFill>
                  <a:schemeClr val="dk1"/>
                </a:solidFill>
              </a:rPr>
              <a:t>alterado de </a:t>
            </a:r>
            <a:r>
              <a:rPr lang="pt-BR" sz="3300" dirty="0">
                <a:solidFill>
                  <a:schemeClr val="dk1"/>
                </a:solidFill>
              </a:rPr>
              <a:t>sorte que dados para a atuação posterior sejam colhidos com mais </a:t>
            </a:r>
            <a:r>
              <a:rPr lang="pt-BR" sz="3300" dirty="0" err="1" smtClean="0">
                <a:solidFill>
                  <a:schemeClr val="dk1"/>
                </a:solidFill>
              </a:rPr>
              <a:t>precisao</a:t>
            </a:r>
            <a:r>
              <a:rPr lang="pt-BR" sz="3300" dirty="0" smtClean="0">
                <a:solidFill>
                  <a:schemeClr val="dk1"/>
                </a:solidFill>
              </a:rPr>
              <a:t>. Estão </a:t>
            </a:r>
            <a:r>
              <a:rPr lang="pt-BR" sz="3300" dirty="0">
                <a:solidFill>
                  <a:schemeClr val="dk1"/>
                </a:solidFill>
              </a:rPr>
              <a:t>em exploração, por exemplo, militares em patrulha de reconhecimento deum terreno para emprego posterior de tropa de infantaria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Manobra</a:t>
            </a:r>
            <a:r>
              <a:rPr lang="pt-BR" sz="3300" dirty="0">
                <a:solidFill>
                  <a:schemeClr val="dk1"/>
                </a:solidFill>
              </a:rPr>
              <a:t>: </a:t>
            </a:r>
            <a:r>
              <a:rPr lang="pt-BR" sz="3300" dirty="0" smtClean="0">
                <a:solidFill>
                  <a:schemeClr val="dk1"/>
                </a:solidFill>
              </a:rPr>
              <a:t>Deve-se </a:t>
            </a:r>
            <a:r>
              <a:rPr lang="pt-BR" sz="3300" dirty="0">
                <a:solidFill>
                  <a:schemeClr val="dk1"/>
                </a:solidFill>
              </a:rPr>
              <a:t>compreender "</a:t>
            </a:r>
            <a:r>
              <a:rPr lang="pt-BR" sz="3300" dirty="0" smtClean="0">
                <a:solidFill>
                  <a:schemeClr val="dk1"/>
                </a:solidFill>
              </a:rPr>
              <a:t>qualquer movimentação </a:t>
            </a:r>
            <a:r>
              <a:rPr lang="pt-BR" sz="3300" dirty="0">
                <a:solidFill>
                  <a:schemeClr val="dk1"/>
                </a:solidFill>
              </a:rPr>
              <a:t>da unidade militar, destinada ao treinamento, a ocupar </a:t>
            </a:r>
            <a:r>
              <a:rPr lang="pt-BR" sz="3300" dirty="0" smtClean="0">
                <a:solidFill>
                  <a:schemeClr val="dk1"/>
                </a:solidFill>
              </a:rPr>
              <a:t>posições em </a:t>
            </a:r>
            <a:r>
              <a:rPr lang="pt-BR" sz="3300" dirty="0">
                <a:solidFill>
                  <a:schemeClr val="dk1"/>
                </a:solidFill>
              </a:rPr>
              <a:t>estado de sítio, de defesa, perturbação da ordem pública etc.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>
                <a:solidFill>
                  <a:schemeClr val="dk1"/>
                </a:solidFill>
              </a:rPr>
              <a:t>Exercício</a:t>
            </a:r>
            <a:r>
              <a:rPr lang="pt-BR" sz="3300" dirty="0">
                <a:solidFill>
                  <a:schemeClr val="dk1"/>
                </a:solidFill>
              </a:rPr>
              <a:t>: é atividade destinada </a:t>
            </a:r>
            <a:r>
              <a:rPr lang="pt-BR" sz="3300" dirty="0" smtClean="0">
                <a:solidFill>
                  <a:schemeClr val="dk1"/>
                </a:solidFill>
              </a:rPr>
              <a:t>ao preparo </a:t>
            </a:r>
            <a:r>
              <a:rPr lang="pt-BR" sz="3300" dirty="0">
                <a:solidFill>
                  <a:schemeClr val="dk1"/>
                </a:solidFill>
              </a:rPr>
              <a:t>físico do militar, ao treinamento militar, ao treinamento militar da tropa</a:t>
            </a:r>
            <a:r>
              <a:rPr lang="pt-BR" sz="3300" dirty="0" smtClean="0">
                <a:solidFill>
                  <a:schemeClr val="dk1"/>
                </a:solidFill>
              </a:rPr>
              <a:t>, incluindo </a:t>
            </a:r>
            <a:r>
              <a:rPr lang="pt-BR" sz="3300" dirty="0">
                <a:solidFill>
                  <a:schemeClr val="dk1"/>
                </a:solidFill>
              </a:rPr>
              <a:t>a utilização de aparelhamento </a:t>
            </a:r>
            <a:r>
              <a:rPr lang="pt-BR" sz="3300" dirty="0" smtClean="0">
                <a:solidFill>
                  <a:schemeClr val="dk1"/>
                </a:solidFill>
              </a:rPr>
              <a:t>bélico e etc.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342900" lvl="0" indent="-342900" algn="just">
              <a:buSzPts val="1920"/>
              <a:buChar char="►"/>
            </a:pPr>
            <a:r>
              <a:rPr lang="pt-BR" sz="3300" b="1" dirty="0" smtClean="0">
                <a:solidFill>
                  <a:schemeClr val="dk1"/>
                </a:solidFill>
              </a:rPr>
              <a:t>Acampamento e </a:t>
            </a:r>
            <a:r>
              <a:rPr lang="pt-BR" sz="3300" b="1" dirty="0">
                <a:solidFill>
                  <a:schemeClr val="dk1"/>
                </a:solidFill>
              </a:rPr>
              <a:t>acantonamento</a:t>
            </a:r>
            <a:r>
              <a:rPr lang="pt-BR" sz="3300" dirty="0">
                <a:solidFill>
                  <a:schemeClr val="dk1"/>
                </a:solidFill>
              </a:rPr>
              <a:t>: Em resumo, portanto, quando há o </a:t>
            </a:r>
            <a:r>
              <a:rPr lang="pt-BR" sz="3300" dirty="0" smtClean="0">
                <a:solidFill>
                  <a:schemeClr val="dk1"/>
                </a:solidFill>
              </a:rPr>
              <a:t>estacionamento de </a:t>
            </a:r>
            <a:r>
              <a:rPr lang="pt-BR" sz="3300" dirty="0">
                <a:solidFill>
                  <a:schemeClr val="dk1"/>
                </a:solidFill>
              </a:rPr>
              <a:t>tropa com a montagem da estrutura de barracas, teremos o acampamento</a:t>
            </a:r>
            <a:r>
              <a:rPr lang="pt-BR" sz="3300" dirty="0" smtClean="0">
                <a:solidFill>
                  <a:schemeClr val="dk1"/>
                </a:solidFill>
              </a:rPr>
              <a:t>. Quando </a:t>
            </a:r>
            <a:r>
              <a:rPr lang="pt-BR" sz="3300" dirty="0">
                <a:solidFill>
                  <a:schemeClr val="dk1"/>
                </a:solidFill>
              </a:rPr>
              <a:t>a tropa estacionar aproveitando-se de estrutura já disposta no terreno </a:t>
            </a:r>
            <a:r>
              <a:rPr lang="pt-BR" sz="3300" dirty="0" smtClean="0">
                <a:solidFill>
                  <a:schemeClr val="dk1"/>
                </a:solidFill>
              </a:rPr>
              <a:t>a exemplo </a:t>
            </a:r>
            <a:r>
              <a:rPr lang="pt-BR" sz="3300" dirty="0">
                <a:solidFill>
                  <a:schemeClr val="dk1"/>
                </a:solidFill>
              </a:rPr>
              <a:t>de um galpão abandonado, teremos o acantonamento.</a:t>
            </a:r>
            <a:endParaRPr lang="pt-BR" sz="3300" dirty="0" smtClean="0">
              <a:solidFill>
                <a:schemeClr val="dk1"/>
              </a:solidFill>
            </a:endParaRPr>
          </a:p>
          <a:p>
            <a:pPr marL="0" lvl="0" indent="0" algn="just">
              <a:buSzPts val="1920"/>
              <a:buNone/>
            </a:pPr>
            <a:endParaRPr lang="pt-BR" sz="2800" dirty="0" smtClean="0">
              <a:solidFill>
                <a:schemeClr val="dk1"/>
              </a:solidFill>
            </a:endParaRPr>
          </a:p>
          <a:p>
            <a:pPr marL="800100" lvl="1" indent="-342900" algn="just">
              <a:buSzPts val="1920"/>
              <a:buChar char="►"/>
            </a:pPr>
            <a:endParaRPr lang="pt-BR" dirty="0" smtClean="0"/>
          </a:p>
          <a:p>
            <a:pPr marL="457200" lvl="1" indent="0" algn="just">
              <a:buSzPts val="1920"/>
              <a:buNone/>
            </a:pPr>
            <a:endParaRPr lang="pt-BR" sz="2200" dirty="0" smtClean="0"/>
          </a:p>
          <a:p>
            <a:pPr marL="457200" lvl="1" indent="0" algn="just">
              <a:buSzPts val="1920"/>
              <a:buNone/>
            </a:pPr>
            <a:endParaRPr lang="pt-BR" sz="2200" dirty="0"/>
          </a:p>
          <a:p>
            <a:pPr marL="457200" lvl="1" indent="0" algn="just">
              <a:buSzPts val="1920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94814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Civil comete crime militar?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800" dirty="0" smtClean="0">
                <a:solidFill>
                  <a:schemeClr val="dk1"/>
                </a:solidFill>
              </a:rPr>
              <a:t>Art. 9º, inciso III do Código Penal Militar:</a:t>
            </a:r>
          </a:p>
          <a:p>
            <a:pPr marL="457200" lvl="1" indent="0" algn="just">
              <a:buSzPts val="1920"/>
              <a:buNone/>
            </a:pPr>
            <a:r>
              <a:rPr lang="pt-BR" dirty="0"/>
              <a:t>Art. 9º Consideram-se crimes militares, em tempo de paz</a:t>
            </a:r>
            <a:r>
              <a:rPr lang="pt-BR" dirty="0" smtClean="0"/>
              <a:t>: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(...)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III- Os </a:t>
            </a:r>
            <a:r>
              <a:rPr lang="pt-BR" dirty="0"/>
              <a:t>crimes praticados por militar da reserva, ou reformado, </a:t>
            </a:r>
            <a:r>
              <a:rPr lang="pt-BR" dirty="0">
                <a:solidFill>
                  <a:srgbClr val="FF0000"/>
                </a:solidFill>
              </a:rPr>
              <a:t>ou por civil</a:t>
            </a:r>
            <a:r>
              <a:rPr lang="pt-BR" dirty="0"/>
              <a:t>, </a:t>
            </a:r>
            <a:r>
              <a:rPr lang="pt-BR" b="1" u="sng" dirty="0"/>
              <a:t>contra as instituições militares</a:t>
            </a:r>
            <a:r>
              <a:rPr lang="pt-BR" dirty="0"/>
              <a:t>, considerando-se como tais não só os compreendidos no inciso I, como os do inciso II, nos seguintes </a:t>
            </a:r>
            <a:r>
              <a:rPr lang="pt-BR" dirty="0" smtClean="0"/>
              <a:t>casos:</a:t>
            </a:r>
          </a:p>
          <a:p>
            <a:pPr marL="457200" lvl="1" indent="0" algn="just">
              <a:buSzPts val="1920"/>
              <a:buNone/>
            </a:pPr>
            <a:endParaRPr lang="pt-BR" dirty="0" smtClean="0"/>
          </a:p>
          <a:p>
            <a:pPr marL="457200" lvl="1" indent="0" algn="just">
              <a:buSzPts val="1920"/>
              <a:buNone/>
            </a:pPr>
            <a:r>
              <a:rPr lang="pt-BR" b="1" dirty="0" smtClean="0"/>
              <a:t>	d</a:t>
            </a:r>
            <a:r>
              <a:rPr lang="pt-BR" b="1" dirty="0"/>
              <a:t>) ainda que fora do lugar sujeito à administração militar, contra militar em função de natureza militar, ou no desempenho de serviço de vigilância, garantia e preservação da ordem pública, administrativa ou judiciária, quando legalmente requisitado para </a:t>
            </a:r>
            <a:r>
              <a:rPr lang="pt-BR" b="1" dirty="0" err="1"/>
              <a:t>aquêle</a:t>
            </a:r>
            <a:r>
              <a:rPr lang="pt-BR" b="1" dirty="0"/>
              <a:t> fim, ou em obediência a determinação legal superior</a:t>
            </a:r>
            <a:r>
              <a:rPr lang="pt-BR" b="1" dirty="0" smtClean="0"/>
              <a:t>.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Critério </a:t>
            </a:r>
            <a:r>
              <a:rPr lang="pt-BR" i="1" dirty="0" smtClean="0"/>
              <a:t>Ratione materiae</a:t>
            </a:r>
            <a:endParaRPr lang="pt-BR" i="1" dirty="0"/>
          </a:p>
          <a:p>
            <a:pPr marL="800100" lvl="1" indent="-342900" algn="just">
              <a:buSzPts val="1920"/>
              <a:buChar char="►"/>
            </a:pPr>
            <a:endParaRPr lang="pt-BR" dirty="0" smtClean="0"/>
          </a:p>
          <a:p>
            <a:pPr marL="457200" lvl="1" indent="0" algn="just">
              <a:buSzPts val="1920"/>
              <a:buNone/>
            </a:pPr>
            <a:endParaRPr lang="pt-BR" sz="2200" dirty="0" smtClean="0"/>
          </a:p>
          <a:p>
            <a:pPr marL="457200" lvl="1" indent="0" algn="just">
              <a:buSzPts val="1920"/>
              <a:buNone/>
            </a:pPr>
            <a:endParaRPr lang="pt-BR" sz="2200" dirty="0"/>
          </a:p>
          <a:p>
            <a:pPr marL="457200" lvl="1" indent="0" algn="just">
              <a:buSzPts val="1920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1198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Bem jurídico 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800" dirty="0">
                <a:solidFill>
                  <a:schemeClr val="dk1"/>
                </a:solidFill>
              </a:rPr>
              <a:t>Uma rápida comparação entre a estrutura do Código Penal brasileiro — que trata dos crimes comuns — e o Código Penal Militar, demonstra a diferença entre os dois ramos.</a:t>
            </a:r>
            <a:endParaRPr lang="pt-BR" sz="2800" dirty="0"/>
          </a:p>
          <a:p>
            <a:pPr marL="800100" lvl="1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No Código Penal brasileiro o legislador elegeu </a:t>
            </a:r>
            <a:r>
              <a:rPr lang="pt-BR" sz="2600" dirty="0">
                <a:solidFill>
                  <a:srgbClr val="FF0000"/>
                </a:solidFill>
              </a:rPr>
              <a:t>a pessoa </a:t>
            </a:r>
            <a:r>
              <a:rPr lang="pt-BR" sz="2600" dirty="0">
                <a:solidFill>
                  <a:schemeClr val="dk1"/>
                </a:solidFill>
              </a:rPr>
              <a:t>como merecedora de proteção prioritária. E logo a seguir, o patrimônio, entre outros. </a:t>
            </a:r>
            <a:endParaRPr lang="pt-BR" sz="2600" dirty="0" smtClean="0">
              <a:solidFill>
                <a:schemeClr val="dk1"/>
              </a:solidFill>
            </a:endParaRPr>
          </a:p>
          <a:p>
            <a:pPr marL="800100" lvl="1" indent="-342900" algn="just">
              <a:buSzPts val="1920"/>
              <a:buChar char="►"/>
            </a:pPr>
            <a:r>
              <a:rPr lang="pt-BR" sz="2600" dirty="0" smtClean="0">
                <a:solidFill>
                  <a:schemeClr val="dk1"/>
                </a:solidFill>
              </a:rPr>
              <a:t>Já </a:t>
            </a:r>
            <a:r>
              <a:rPr lang="pt-BR" sz="2600" dirty="0">
                <a:solidFill>
                  <a:schemeClr val="dk1"/>
                </a:solidFill>
              </a:rPr>
              <a:t>para os crimes militares, a preocupação do legislador foi garantir </a:t>
            </a:r>
            <a:r>
              <a:rPr lang="pt-BR" sz="2600" dirty="0">
                <a:solidFill>
                  <a:srgbClr val="FF0000"/>
                </a:solidFill>
              </a:rPr>
              <a:t>a segurança externa do país </a:t>
            </a:r>
            <a:r>
              <a:rPr lang="pt-BR" sz="2600" dirty="0">
                <a:solidFill>
                  <a:schemeClr val="dk1"/>
                </a:solidFill>
              </a:rPr>
              <a:t>e, portanto da coletividade, seguindo-se a </a:t>
            </a:r>
            <a:r>
              <a:rPr lang="pt-BR" sz="2600" dirty="0">
                <a:solidFill>
                  <a:srgbClr val="FF0000"/>
                </a:solidFill>
              </a:rPr>
              <a:t>autoridade, a disciplina, o serviço e o dever militar</a:t>
            </a:r>
            <a:r>
              <a:rPr lang="pt-BR" sz="2600" dirty="0">
                <a:solidFill>
                  <a:schemeClr val="dk1"/>
                </a:solidFill>
              </a:rPr>
              <a:t>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72079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4770156" y="420413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Pro 35 Th" panose="020B0403020202020204" pitchFamily="34" charset="0"/>
              </a:rPr>
              <a:t>PARA SERVIR E PROTEGER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31149" y="6338736"/>
            <a:ext cx="292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Pro 63 MdEx" panose="020B0707030502030204" pitchFamily="34" charset="0"/>
              </a:rPr>
              <a:t>WWW.PM.AP.GOV.BR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4" y="503053"/>
            <a:ext cx="3568692" cy="3539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5734811"/>
            <a:ext cx="6537434" cy="512485"/>
          </a:xfrm>
          <a:prstGeom prst="rect">
            <a:avLst/>
          </a:prstGeom>
        </p:spPr>
      </p:pic>
      <p:pic>
        <p:nvPicPr>
          <p:cNvPr id="6" name="Imagem 5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532FE598-7756-10B8-C809-18A002666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580" y="231880"/>
            <a:ext cx="654756" cy="7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ESTRUTURA DA DISCIPLINA – PARTE GERAL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dirty="0" smtClean="0">
                <a:solidFill>
                  <a:schemeClr val="dk1"/>
                </a:solidFill>
              </a:rPr>
              <a:t>AULA 01: Conceitos introdutórios </a:t>
            </a: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>
                <a:solidFill>
                  <a:schemeClr val="dk1"/>
                </a:solidFill>
              </a:rPr>
              <a:t>AULA </a:t>
            </a:r>
            <a:r>
              <a:rPr lang="pt-BR" dirty="0" smtClean="0">
                <a:solidFill>
                  <a:schemeClr val="dk1"/>
                </a:solidFill>
              </a:rPr>
              <a:t>02: Estrutura da Justiça Militar 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>
                <a:solidFill>
                  <a:schemeClr val="dk1"/>
                </a:solidFill>
              </a:rPr>
              <a:t>AULA </a:t>
            </a:r>
            <a:r>
              <a:rPr lang="pt-BR" dirty="0" smtClean="0">
                <a:solidFill>
                  <a:schemeClr val="dk1"/>
                </a:solidFill>
              </a:rPr>
              <a:t>03: Aplicação da Lei penal militar 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>
                <a:solidFill>
                  <a:schemeClr val="dk1"/>
                </a:solidFill>
              </a:rPr>
              <a:t>AULA </a:t>
            </a:r>
            <a:r>
              <a:rPr lang="pt-BR" dirty="0" smtClean="0">
                <a:solidFill>
                  <a:schemeClr val="dk1"/>
                </a:solidFill>
              </a:rPr>
              <a:t>04: Crime militar – Parte 1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>
                <a:solidFill>
                  <a:schemeClr val="dk1"/>
                </a:solidFill>
              </a:rPr>
              <a:t>AULA </a:t>
            </a:r>
            <a:r>
              <a:rPr lang="pt-BR" dirty="0" smtClean="0">
                <a:solidFill>
                  <a:schemeClr val="dk1"/>
                </a:solidFill>
              </a:rPr>
              <a:t>05 e 06: </a:t>
            </a:r>
            <a:r>
              <a:rPr lang="pt-BR" dirty="0">
                <a:solidFill>
                  <a:schemeClr val="dk1"/>
                </a:solidFill>
              </a:rPr>
              <a:t>Crime militar – Parte </a:t>
            </a:r>
            <a:r>
              <a:rPr lang="pt-BR" dirty="0" smtClean="0">
                <a:solidFill>
                  <a:schemeClr val="dk1"/>
                </a:solidFill>
              </a:rPr>
              <a:t>2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 smtClean="0">
                <a:solidFill>
                  <a:schemeClr val="dk1"/>
                </a:solidFill>
              </a:rPr>
              <a:t>AULA 07 e 08: Estudo de caso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dirty="0">
                <a:solidFill>
                  <a:schemeClr val="dk1"/>
                </a:solidFill>
              </a:rPr>
              <a:t>AULA </a:t>
            </a:r>
            <a:r>
              <a:rPr lang="pt-BR" dirty="0" smtClean="0">
                <a:solidFill>
                  <a:schemeClr val="dk1"/>
                </a:solidFill>
              </a:rPr>
              <a:t>09 e 10: Revisão da Parte Geral </a:t>
            </a:r>
            <a:endParaRPr lang="pt-BR" dirty="0">
              <a:solidFill>
                <a:schemeClr val="dk1"/>
              </a:solidFill>
            </a:endParaRPr>
          </a:p>
          <a:p>
            <a:pPr marL="0" lvl="0" indent="0" algn="just">
              <a:buSzPts val="1920"/>
              <a:buNone/>
            </a:pPr>
            <a:endParaRPr lang="pt-BR" sz="2600" dirty="0">
              <a:solidFill>
                <a:schemeClr val="dk1"/>
              </a:solidFill>
            </a:endParaRP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5643" y="2626120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AULA 01 - CONCEITOS INTRODUTÓRIOS 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TRIPLA RESPONSABILIDADE DO POLICIAL MILITAR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Primeiramente cabe situar que o policial militar estadual, como funcionário público </a:t>
            </a:r>
            <a:r>
              <a:rPr lang="pt-BR" sz="2600" dirty="0"/>
              <a:t> </a:t>
            </a:r>
            <a:r>
              <a:rPr lang="pt-BR" sz="2600" dirty="0">
                <a:solidFill>
                  <a:schemeClr val="dk1"/>
                </a:solidFill>
              </a:rPr>
              <a:t>está sujeito à responsabilização de três </a:t>
            </a:r>
            <a:r>
              <a:rPr lang="pt-BR" sz="2600" dirty="0" smtClean="0">
                <a:solidFill>
                  <a:schemeClr val="dk1"/>
                </a:solidFill>
              </a:rPr>
              <a:t>naturezas, </a:t>
            </a:r>
            <a:r>
              <a:rPr lang="pt-BR" sz="2600" dirty="0">
                <a:solidFill>
                  <a:schemeClr val="dk1"/>
                </a:solidFill>
              </a:rPr>
              <a:t>concomitantemente ou não:</a:t>
            </a:r>
            <a:endParaRPr lang="pt-BR" sz="2600" dirty="0"/>
          </a:p>
          <a:p>
            <a:pPr marL="800100" lvl="1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Civil;</a:t>
            </a:r>
            <a:endParaRPr lang="pt-BR" sz="2600" dirty="0"/>
          </a:p>
          <a:p>
            <a:pPr marL="800100" lvl="1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Administrativa;</a:t>
            </a:r>
            <a:endParaRPr lang="pt-BR" sz="2600" dirty="0"/>
          </a:p>
          <a:p>
            <a:pPr marL="800100" lvl="1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Penal (penal militar).</a:t>
            </a: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613648"/>
            <a:ext cx="10353762" cy="3818964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spcBef>
                <a:spcPts val="0"/>
              </a:spcBef>
              <a:buSzPts val="1920"/>
              <a:buChar char="►"/>
            </a:pPr>
            <a:r>
              <a:rPr lang="pt-BR" sz="2400" dirty="0" smtClean="0">
                <a:solidFill>
                  <a:schemeClr val="dk1"/>
                </a:solidFill>
              </a:rPr>
              <a:t>Lei </a:t>
            </a:r>
            <a:r>
              <a:rPr lang="pt-BR" sz="2400" dirty="0">
                <a:solidFill>
                  <a:schemeClr val="dk1"/>
                </a:solidFill>
              </a:rPr>
              <a:t>nº </a:t>
            </a:r>
            <a:r>
              <a:rPr lang="pt-BR" sz="2400" dirty="0" smtClean="0">
                <a:solidFill>
                  <a:schemeClr val="dk1"/>
                </a:solidFill>
              </a:rPr>
              <a:t>13.869/19 (Nova </a:t>
            </a:r>
            <a:r>
              <a:rPr lang="pt-BR" sz="2400" dirty="0">
                <a:solidFill>
                  <a:schemeClr val="dk1"/>
                </a:solidFill>
              </a:rPr>
              <a:t>Lei de Abuso de </a:t>
            </a:r>
            <a:r>
              <a:rPr lang="pt-BR" sz="2400" dirty="0" smtClean="0">
                <a:solidFill>
                  <a:schemeClr val="dk1"/>
                </a:solidFill>
              </a:rPr>
              <a:t>Autoridade), </a:t>
            </a:r>
            <a:r>
              <a:rPr lang="pt-BR" sz="2400" dirty="0">
                <a:solidFill>
                  <a:schemeClr val="dk1"/>
                </a:solidFill>
              </a:rPr>
              <a:t>dispõe no art. 6º expressamente </a:t>
            </a:r>
            <a:r>
              <a:rPr lang="pt-BR" sz="2400" dirty="0" smtClean="0">
                <a:solidFill>
                  <a:schemeClr val="dk1"/>
                </a:solidFill>
              </a:rPr>
              <a:t>que: </a:t>
            </a:r>
            <a:r>
              <a:rPr lang="pt-BR" sz="2400" i="1" dirty="0">
                <a:solidFill>
                  <a:srgbClr val="FF0000"/>
                </a:solidFill>
              </a:rPr>
              <a:t>“as penas previstas nesta Lei serão aplicadas independentemente das sanções de natureza civil ou administrativa cabíveis”, </a:t>
            </a:r>
            <a:r>
              <a:rPr lang="pt-BR" sz="2400" dirty="0">
                <a:solidFill>
                  <a:schemeClr val="dk1"/>
                </a:solidFill>
              </a:rPr>
              <a:t>deixando clara a autonomia de cada espécie de sanção e a possibilidade de aplicação cumulativa ao mesmo fato caracterizador do abuso de autoridade</a:t>
            </a:r>
            <a:r>
              <a:rPr lang="pt-BR" sz="24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SzPts val="1920"/>
              <a:buChar char="►"/>
            </a:pPr>
            <a:endParaRPr lang="pt-BR" sz="2400" dirty="0" smtClean="0">
              <a:solidFill>
                <a:schemeClr val="dk1"/>
              </a:solidFill>
            </a:endParaRPr>
          </a:p>
          <a:p>
            <a:pPr marL="342900" indent="-342900" algn="just">
              <a:spcBef>
                <a:spcPts val="0"/>
              </a:spcBef>
              <a:buSzPts val="1920"/>
              <a:buFont typeface="Arial" panose="020B0604020202020204" pitchFamily="34" charset="0"/>
              <a:buChar char="►"/>
            </a:pPr>
            <a:r>
              <a:rPr lang="pt-BR" sz="2400" dirty="0">
                <a:solidFill>
                  <a:schemeClr val="dk1"/>
                </a:solidFill>
              </a:rPr>
              <a:t>A</a:t>
            </a:r>
            <a:r>
              <a:rPr lang="pt-BR" sz="2400" dirty="0" smtClean="0">
                <a:solidFill>
                  <a:schemeClr val="dk1"/>
                </a:solidFill>
              </a:rPr>
              <a:t>rt</a:t>
            </a:r>
            <a:r>
              <a:rPr lang="pt-BR" sz="2400" dirty="0">
                <a:solidFill>
                  <a:schemeClr val="dk1"/>
                </a:solidFill>
              </a:rPr>
              <a:t>. 935 do Código Civil, que diz: </a:t>
            </a:r>
            <a:r>
              <a:rPr lang="pt-BR" sz="2400" i="1" dirty="0">
                <a:solidFill>
                  <a:schemeClr val="dk1"/>
                </a:solidFill>
              </a:rPr>
              <a:t>“A responsabilidade civil é independente da criminal, não se podendo questionar mais sobre a existência do fato, ou sobre quem seja o seu autor, quando estas questões se acharem decididas no juízo criminal.”</a:t>
            </a:r>
          </a:p>
          <a:p>
            <a:pPr marL="342900" lvl="0" indent="-342900" algn="just">
              <a:spcBef>
                <a:spcPts val="0"/>
              </a:spcBef>
              <a:buSzPts val="1920"/>
              <a:buChar char="►"/>
            </a:pPr>
            <a:endParaRPr lang="pt-BR" i="1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DIREITO MILITAR – INTRODUÇÃO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Ao abordar qualquer tema relacionado com o Direito Militar é necessário atentar para sua </a:t>
            </a:r>
            <a:r>
              <a:rPr lang="pt-BR" sz="2600" dirty="0">
                <a:solidFill>
                  <a:srgbClr val="FF0000"/>
                </a:solidFill>
              </a:rPr>
              <a:t>especificidade</a:t>
            </a:r>
            <a:r>
              <a:rPr lang="pt-BR" sz="2600" dirty="0">
                <a:solidFill>
                  <a:schemeClr val="dk1"/>
                </a:solidFill>
              </a:rPr>
              <a:t>, para não incidir em </a:t>
            </a:r>
            <a:r>
              <a:rPr lang="pt-BR" sz="2600" dirty="0" smtClean="0">
                <a:solidFill>
                  <a:schemeClr val="dk1"/>
                </a:solidFill>
              </a:rPr>
              <a:t>equívocos.</a:t>
            </a:r>
            <a:endParaRPr lang="pt-BR" sz="2600" dirty="0"/>
          </a:p>
          <a:p>
            <a:pPr marL="342900" lvl="0" indent="-342900" algn="just">
              <a:buSzPts val="1920"/>
              <a:buChar char="►"/>
            </a:pPr>
            <a:r>
              <a:rPr lang="pt-BR" sz="2600" dirty="0">
                <a:solidFill>
                  <a:schemeClr val="dk1"/>
                </a:solidFill>
              </a:rPr>
              <a:t>Não podemos desprezar as diferentes fontes inspiradoras dos dois ramos do Direito, o Penal Comum e o Penal Militar. Fontes que, por serem substancialmente diversas, tingem cada um daqueles ramos com diferentes cores</a:t>
            </a:r>
            <a:r>
              <a:rPr lang="pt-BR" sz="2600" dirty="0"/>
              <a:t>.</a:t>
            </a: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CONCEITOS (DP e </a:t>
            </a:r>
            <a:r>
              <a:rPr lang="pt-BR" sz="4000" dirty="0" err="1" smtClean="0"/>
              <a:t>dpm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880912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600" dirty="0" smtClean="0"/>
              <a:t>DIREITO PENAL COMUM</a:t>
            </a:r>
          </a:p>
          <a:p>
            <a:pPr marL="800100" lvl="1" indent="-342900" algn="just">
              <a:buSzPts val="1920"/>
              <a:buChar char="►"/>
            </a:pPr>
            <a:r>
              <a:rPr lang="pt-BR" sz="2200" dirty="0">
                <a:solidFill>
                  <a:schemeClr val="dk1"/>
                </a:solidFill>
              </a:rPr>
              <a:t>O </a:t>
            </a:r>
            <a:r>
              <a:rPr lang="pt-BR" sz="2200" dirty="0" smtClean="0">
                <a:solidFill>
                  <a:schemeClr val="dk1"/>
                </a:solidFill>
              </a:rPr>
              <a:t>Direito Penal </a:t>
            </a:r>
            <a:r>
              <a:rPr lang="pt-BR" sz="2200" dirty="0">
                <a:solidFill>
                  <a:schemeClr val="dk1"/>
                </a:solidFill>
              </a:rPr>
              <a:t>é o corpo de normas jurídicas voltadas à fixação dos limites do poder punitivo do Estado, instituindo infrações penais e as sanções correspondentes, bem como regras atinentes à sua aplicação</a:t>
            </a:r>
            <a:r>
              <a:rPr lang="pt-BR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SzPts val="1920"/>
              <a:buChar char="►"/>
            </a:pPr>
            <a:r>
              <a:rPr lang="pt-BR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DIREITO PENAL MILITAR</a:t>
            </a:r>
          </a:p>
          <a:p>
            <a:pPr marL="800100" lvl="1" indent="-342900">
              <a:buSzPts val="1920"/>
              <a:buChar char="►"/>
            </a:pPr>
            <a:r>
              <a:rPr lang="pt-BR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Direito Penal Militar 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ramo </a:t>
            </a:r>
            <a:r>
              <a:rPr lang="pt-BR" sz="2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especializado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cujo corpo de normas jurídicas se volta à instituição de infrações penais militares, voltadas a garantir os princípios basilares das Forças Armadas (art. 142 CF/88), constituídos pela </a:t>
            </a:r>
            <a:r>
              <a:rPr lang="pt-BR" sz="2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disciplina e hierarquia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00100" lvl="1" indent="-342900" algn="just">
              <a:buSzPts val="1920"/>
              <a:buChar char="►"/>
            </a:pPr>
            <a:endParaRPr lang="pt-BR" sz="24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Caráter especial do direito penal militar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800" b="1" dirty="0" smtClean="0">
                <a:solidFill>
                  <a:schemeClr val="dk1"/>
                </a:solidFill>
              </a:rPr>
              <a:t>Célio </a:t>
            </a:r>
            <a:r>
              <a:rPr lang="pt-BR" sz="2800" b="1" dirty="0">
                <a:solidFill>
                  <a:schemeClr val="dk1"/>
                </a:solidFill>
              </a:rPr>
              <a:t>Lobão </a:t>
            </a:r>
            <a:r>
              <a:rPr lang="pt-BR" sz="2800" dirty="0">
                <a:solidFill>
                  <a:schemeClr val="dk1"/>
                </a:solidFill>
              </a:rPr>
              <a:t>assevera, que </a:t>
            </a:r>
            <a:r>
              <a:rPr lang="pt-BR" sz="2800" i="1" dirty="0">
                <a:solidFill>
                  <a:schemeClr val="dk1"/>
                </a:solidFill>
              </a:rPr>
              <a:t>“o DPM é especial em razão do bem jurídico tutelado, isto é, as instituições militares, no aspecto particular da </a:t>
            </a:r>
            <a:r>
              <a:rPr lang="pt-BR" sz="2800" i="1" dirty="0">
                <a:solidFill>
                  <a:srgbClr val="FF0000"/>
                </a:solidFill>
              </a:rPr>
              <a:t>disciplina, da hierarquia, do serviço e do dever militar</a:t>
            </a:r>
            <a:r>
              <a:rPr lang="pt-BR" sz="2800" i="1" dirty="0">
                <a:solidFill>
                  <a:schemeClr val="dk1"/>
                </a:solidFill>
              </a:rPr>
              <a:t>, </a:t>
            </a:r>
            <a:r>
              <a:rPr lang="pt-BR" sz="2800" b="1" i="1" u="sng" dirty="0">
                <a:solidFill>
                  <a:schemeClr val="dk1"/>
                </a:solidFill>
              </a:rPr>
              <a:t>acrescido da condição de militar dos sujeitos do delito</a:t>
            </a:r>
            <a:r>
              <a:rPr lang="pt-BR" sz="2800" b="1" i="1" u="sng" dirty="0" smtClean="0">
                <a:solidFill>
                  <a:schemeClr val="dk1"/>
                </a:solidFill>
              </a:rPr>
              <a:t>”.</a:t>
            </a:r>
          </a:p>
          <a:p>
            <a:pPr marL="342900" lvl="0" indent="-342900" algn="just">
              <a:buSzPts val="1920"/>
              <a:buChar char="►"/>
            </a:pPr>
            <a:r>
              <a:rPr lang="pt-BR" sz="2800" dirty="0" smtClean="0">
                <a:solidFill>
                  <a:schemeClr val="dk1"/>
                </a:solidFill>
              </a:rPr>
              <a:t>E o civil, comete crime militar?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937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Civil comete crime militar?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13795" y="1819656"/>
            <a:ext cx="10353762" cy="4242816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buSzPts val="1920"/>
              <a:buChar char="►"/>
            </a:pPr>
            <a:r>
              <a:rPr lang="pt-BR" sz="2800" dirty="0" smtClean="0">
                <a:solidFill>
                  <a:schemeClr val="dk1"/>
                </a:solidFill>
              </a:rPr>
              <a:t>Art. 9º, inciso III do Código Penal Militar:</a:t>
            </a:r>
          </a:p>
          <a:p>
            <a:pPr marL="457200" lvl="1" indent="0" algn="just">
              <a:buSzPts val="1920"/>
              <a:buNone/>
            </a:pPr>
            <a:r>
              <a:rPr lang="pt-BR" dirty="0"/>
              <a:t>Art. 9º Consideram-se crimes militares, em tempo de paz</a:t>
            </a:r>
            <a:r>
              <a:rPr lang="pt-BR" dirty="0" smtClean="0"/>
              <a:t>: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(...)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III- Os </a:t>
            </a:r>
            <a:r>
              <a:rPr lang="pt-BR" dirty="0"/>
              <a:t>crimes praticados por militar da reserva, ou reformado, </a:t>
            </a:r>
            <a:r>
              <a:rPr lang="pt-BR" dirty="0">
                <a:solidFill>
                  <a:srgbClr val="FF0000"/>
                </a:solidFill>
              </a:rPr>
              <a:t>ou por civil</a:t>
            </a:r>
            <a:r>
              <a:rPr lang="pt-BR" dirty="0"/>
              <a:t>, </a:t>
            </a:r>
            <a:r>
              <a:rPr lang="pt-BR" b="1" u="sng" dirty="0"/>
              <a:t>contra as instituições militares</a:t>
            </a:r>
            <a:r>
              <a:rPr lang="pt-BR" dirty="0"/>
              <a:t>, considerando-se como tais não só os compreendidos no inciso I, como os do inciso II, nos seguintes </a:t>
            </a:r>
            <a:r>
              <a:rPr lang="pt-BR" dirty="0" smtClean="0"/>
              <a:t>casos:</a:t>
            </a:r>
          </a:p>
          <a:p>
            <a:pPr marL="457200" lvl="1" indent="0" algn="just">
              <a:buSzPts val="1920"/>
              <a:buNone/>
            </a:pPr>
            <a:r>
              <a:rPr lang="pt-BR" b="1" dirty="0" smtClean="0"/>
              <a:t>	a) contra </a:t>
            </a:r>
            <a:r>
              <a:rPr lang="pt-BR" b="1" dirty="0"/>
              <a:t>o patrimônio sob a administração militar, ou contra a ordem administrativa </a:t>
            </a:r>
            <a:r>
              <a:rPr lang="pt-BR" b="1" dirty="0" smtClean="0"/>
              <a:t>militar;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Coimbra: </a:t>
            </a:r>
            <a:r>
              <a:rPr lang="pt-BR" i="1" dirty="0" smtClean="0"/>
              <a:t>“as infrações que atingem a organização, existência e finalidade da instituição, bem como o prestígio moral da administração”. </a:t>
            </a:r>
            <a:r>
              <a:rPr lang="pt-BR" u="sng" dirty="0" smtClean="0"/>
              <a:t>Ex. Civil que facilita a fuga de preso (Art.  178 do CPM), buscando afetar a instituição militar. </a:t>
            </a:r>
            <a:endParaRPr lang="pt-BR" u="sng" dirty="0" smtClean="0"/>
          </a:p>
          <a:p>
            <a:pPr marL="457200" lvl="1" indent="0" algn="just">
              <a:buSzPts val="1920"/>
              <a:buNone/>
            </a:pPr>
            <a:r>
              <a:rPr lang="pt-BR" b="1" dirty="0" smtClean="0"/>
              <a:t>	b</a:t>
            </a:r>
            <a:r>
              <a:rPr lang="pt-BR" b="1" dirty="0"/>
              <a:t>) em lugar sujeito à administração militar contra militar em situação de atividade ou assemelhado, ou contra funcionário de Ministério militar ou da Justiça Militar, no exercício de função inerente ao seu cargo</a:t>
            </a:r>
            <a:r>
              <a:rPr lang="pt-BR" b="1" dirty="0" smtClean="0"/>
              <a:t>;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Coimbra</a:t>
            </a:r>
            <a:r>
              <a:rPr lang="pt-BR" dirty="0"/>
              <a:t>: </a:t>
            </a:r>
            <a:r>
              <a:rPr lang="pt-BR" i="1" dirty="0" smtClean="0"/>
              <a:t>“Não </a:t>
            </a:r>
            <a:r>
              <a:rPr lang="pt-BR" i="1" dirty="0"/>
              <a:t>é apenas o critério ratione loci que informa esta alínea; há ainda o </a:t>
            </a:r>
            <a:r>
              <a:rPr lang="pt-BR" i="1" dirty="0" smtClean="0"/>
              <a:t>critério ratione </a:t>
            </a:r>
            <a:r>
              <a:rPr lang="pt-BR" i="1" dirty="0"/>
              <a:t>personae, devendo a conduta ser praticada contra qualquer militar </a:t>
            </a:r>
            <a:r>
              <a:rPr lang="pt-BR" i="1" dirty="0" smtClean="0"/>
              <a:t>da ativa </a:t>
            </a:r>
            <a:r>
              <a:rPr lang="pt-BR" i="1" dirty="0"/>
              <a:t>(não militar em serviço, ressalte-se), ou contra funcionário de </a:t>
            </a:r>
            <a:r>
              <a:rPr lang="pt-BR" i="1" dirty="0" smtClean="0"/>
              <a:t>Ministério Militar </a:t>
            </a:r>
            <a:r>
              <a:rPr lang="pt-BR" i="1" dirty="0"/>
              <a:t>ou da Justiça Militar, no exercício da </a:t>
            </a:r>
            <a:r>
              <a:rPr lang="pt-BR" i="1" dirty="0" smtClean="0"/>
              <a:t>função”. </a:t>
            </a:r>
          </a:p>
          <a:p>
            <a:pPr marL="457200" lvl="1" indent="0" algn="just">
              <a:buSzPts val="1920"/>
              <a:buNone/>
            </a:pPr>
            <a:r>
              <a:rPr lang="pt-BR" dirty="0" smtClean="0"/>
              <a:t>OBS.: Deve haver a intenção de agredir a instituição militar.</a:t>
            </a:r>
            <a:endParaRPr lang="pt-BR" dirty="0" smtClean="0"/>
          </a:p>
          <a:p>
            <a:pPr marL="457200" lvl="1" indent="0" algn="just">
              <a:buSzPts val="1920"/>
              <a:buNone/>
            </a:pPr>
            <a:endParaRPr lang="pt-BR" sz="2200" dirty="0"/>
          </a:p>
          <a:p>
            <a:pPr marL="457200" lvl="1" indent="0" algn="just">
              <a:buSzPts val="1920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4939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APRESENTAÇÃO PMAP">
  <a:themeElements>
    <a:clrScheme name="AZUL MARINH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MAP" id="{A86B82FD-DA0F-4C5C-A418-812FF154042A}" vid="{AC1E8BEB-B5AF-49E7-A113-206FFE72AF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 MARINH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957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HelveticaNeueLT Pro 35 Th</vt:lpstr>
      <vt:lpstr>HelveticaNeueLT Pro 55 Roman</vt:lpstr>
      <vt:lpstr>HelveticaNeueLT Pro 63 MdEx</vt:lpstr>
      <vt:lpstr>HelveticaNeueLT Pro 65 Md</vt:lpstr>
      <vt:lpstr>HelveticaNeueLT Pro 97 BlkCn</vt:lpstr>
      <vt:lpstr>2_APRESENTAÇÃO PMAP</vt:lpstr>
      <vt:lpstr>INTRODUÇÃO AO DIREITO PENAL MILITAR e AO DIREITO PROCESSUAL MILITAR </vt:lpstr>
      <vt:lpstr>ESTRUTURA DA DISCIPLINA – PARTE GERAL </vt:lpstr>
      <vt:lpstr>AULA 01 - CONCEITOS INTRODUTÓRIOS </vt:lpstr>
      <vt:lpstr>TRIPLA RESPONSABILIDADE DO POLICIAL MILITAR</vt:lpstr>
      <vt:lpstr>Apresentação do PowerPoint</vt:lpstr>
      <vt:lpstr>DIREITO MILITAR – INTRODUÇÃO </vt:lpstr>
      <vt:lpstr>CONCEITOS (DP e dpm)</vt:lpstr>
      <vt:lpstr>Caráter especial do direito penal militar</vt:lpstr>
      <vt:lpstr>Civil comete crime militar?</vt:lpstr>
      <vt:lpstr>Civil comete crime militar?</vt:lpstr>
      <vt:lpstr>Civil comete crime militar?</vt:lpstr>
      <vt:lpstr>Civil comete crime militar?</vt:lpstr>
      <vt:lpstr>Civil comete crime militar?</vt:lpstr>
      <vt:lpstr>Bem jurídico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Ranon</dc:creator>
  <cp:lastModifiedBy>Breno</cp:lastModifiedBy>
  <cp:revision>33</cp:revision>
  <dcterms:created xsi:type="dcterms:W3CDTF">2021-11-27T19:08:57Z</dcterms:created>
  <dcterms:modified xsi:type="dcterms:W3CDTF">2022-05-26T11:42:34Z</dcterms:modified>
</cp:coreProperties>
</file>