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28" r:id="rId1"/>
  </p:sldMasterIdLst>
  <p:handoutMasterIdLst>
    <p:handoutMasterId r:id="rId16"/>
  </p:handoutMasterIdLst>
  <p:sldIdLst>
    <p:sldId id="256" r:id="rId2"/>
    <p:sldId id="257" r:id="rId3"/>
    <p:sldId id="273" r:id="rId4"/>
    <p:sldId id="272" r:id="rId5"/>
    <p:sldId id="271" r:id="rId6"/>
    <p:sldId id="275" r:id="rId7"/>
    <p:sldId id="274" r:id="rId8"/>
    <p:sldId id="279" r:id="rId9"/>
    <p:sldId id="280" r:id="rId10"/>
    <p:sldId id="276" r:id="rId11"/>
    <p:sldId id="278" r:id="rId12"/>
    <p:sldId id="281" r:id="rId13"/>
    <p:sldId id="282"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355EC-FC67-4DEA-9FA6-2FA763CC88A9}" type="datetimeFigureOut">
              <a:rPr lang="pt-BR" smtClean="0"/>
              <a:t>01/06/2022</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78B078-FA1D-496C-911C-14018E4D87EB}" type="slidenum">
              <a:rPr lang="pt-BR" smtClean="0"/>
              <a:t>‹nº›</a:t>
            </a:fld>
            <a:endParaRPr lang="pt-BR"/>
          </a:p>
        </p:txBody>
      </p:sp>
    </p:spTree>
    <p:extLst>
      <p:ext uri="{BB962C8B-B14F-4D97-AF65-F5344CB8AC3E}">
        <p14:creationId xmlns:p14="http://schemas.microsoft.com/office/powerpoint/2010/main" val="31684936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95269" y="1122363"/>
            <a:ext cx="9001462" cy="2387600"/>
          </a:xfrm>
        </p:spPr>
        <p:txBody>
          <a:bodyPr anchor="b">
            <a:normAutofit/>
          </a:bodyPr>
          <a:lstStyle>
            <a:lvl1pPr algn="ctr">
              <a:defRPr sz="4800" baseline="0">
                <a:latin typeface="HelveticaNeueLT Pro 97 BlkCn" panose="020B0806030702040204" pitchFamily="34" charset="0"/>
              </a:defRPr>
            </a:lvl1pPr>
          </a:lstStyle>
          <a:p>
            <a:r>
              <a:rPr lang="pt-BR" dirty="0"/>
              <a:t>MODELO DE APRESENTAÇÃO</a:t>
            </a:r>
            <a:endParaRPr lang="en-US" dirty="0"/>
          </a:p>
        </p:txBody>
      </p:sp>
      <p:sp>
        <p:nvSpPr>
          <p:cNvPr id="3" name="Subtitle 2"/>
          <p:cNvSpPr>
            <a:spLocks noGrp="1"/>
          </p:cNvSpPr>
          <p:nvPr>
            <p:ph type="subTitle" idx="1" hasCustomPrompt="1"/>
          </p:nvPr>
        </p:nvSpPr>
        <p:spPr>
          <a:xfrm>
            <a:off x="1595269" y="3602038"/>
            <a:ext cx="9001462" cy="1655762"/>
          </a:xfrm>
        </p:spPr>
        <p:txBody>
          <a:bodyPr/>
          <a:lstStyle>
            <a:lvl1pPr marL="0" indent="0" algn="ctr">
              <a:buNone/>
              <a:defRPr sz="2400" baseline="0">
                <a:latin typeface="HelveticaNeueLT Pro 65 Md"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O MODELO SERÁ UTILIZADO PARA CRIAR APRESENTAÇÕES PARA AS DISCIPLINAS DO CENTRO DE FORMAÇÃO E APERFEIÇOAMENTO DA PM-AP</a:t>
            </a:r>
            <a:endParaRPr lang="en-US" dirty="0"/>
          </a:p>
        </p:txBody>
      </p:sp>
      <p:sp>
        <p:nvSpPr>
          <p:cNvPr id="4" name="Date Placeholder 3"/>
          <p:cNvSpPr>
            <a:spLocks noGrp="1"/>
          </p:cNvSpPr>
          <p:nvPr>
            <p:ph type="dt" sz="half" idx="10"/>
          </p:nvPr>
        </p:nvSpPr>
        <p:spPr/>
        <p:txBody>
          <a:bodyPr/>
          <a:lstStyle/>
          <a:p>
            <a:fld id="{F67A140D-425E-4473-A49C-5A20CE872EF9}" type="datetimeFigureOut">
              <a:rPr lang="pt-BR" smtClean="0"/>
              <a:t>01/06/2022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9842" y="325821"/>
            <a:ext cx="1543050" cy="1530318"/>
          </a:xfrm>
          <a:prstGeom prst="rect">
            <a:avLst/>
          </a:prstGeom>
        </p:spPr>
      </p:pic>
    </p:spTree>
    <p:extLst>
      <p:ext uri="{BB962C8B-B14F-4D97-AF65-F5344CB8AC3E}">
        <p14:creationId xmlns:p14="http://schemas.microsoft.com/office/powerpoint/2010/main" val="348703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atin typeface="HelveticaNeueLT Pro 97 BlkCn" panose="020B0806030702040204" pitchFamily="34" charset="0"/>
              </a:defRPr>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1402773" y="621321"/>
            <a:ext cx="938645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07336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63884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719056" y="609600"/>
            <a:ext cx="8753888" cy="2992904"/>
          </a:xfrm>
        </p:spPr>
        <p:txBody>
          <a:bodyPr anchor="ct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atin typeface="HelveticaNeueLT Pro 35 Th" panose="020B04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sp>
        <p:nvSpPr>
          <p:cNvPr id="11" name="TextBox 10"/>
          <p:cNvSpPr txBox="1"/>
          <p:nvPr/>
        </p:nvSpPr>
        <p:spPr>
          <a:xfrm>
            <a:off x="1236662" y="75002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396652"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Imagem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24137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6282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3" name="Date Placeholder 2"/>
          <p:cNvSpPr>
            <a:spLocks noGrp="1"/>
          </p:cNvSpPr>
          <p:nvPr>
            <p:ph type="dt" sz="half" idx="10"/>
          </p:nvPr>
        </p:nvSpPr>
        <p:spPr/>
        <p:txBody>
          <a:bodyPr/>
          <a:lstStyle/>
          <a:p>
            <a:fld id="{F67A140D-425E-4473-A49C-5A20CE872EF9}" type="datetimeFigureOut">
              <a:rPr lang="pt-BR" smtClean="0"/>
              <a:t>01/06/2022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13" name="Imagem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00721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3" name="Date Placeholder 2"/>
          <p:cNvSpPr>
            <a:spLocks noGrp="1"/>
          </p:cNvSpPr>
          <p:nvPr>
            <p:ph type="dt" sz="half" idx="10"/>
          </p:nvPr>
        </p:nvSpPr>
        <p:spPr/>
        <p:txBody>
          <a:bodyPr/>
          <a:lstStyle/>
          <a:p>
            <a:fld id="{F67A140D-425E-4473-A49C-5A20CE872EF9}" type="datetimeFigureOut">
              <a:rPr lang="pt-BR" smtClean="0"/>
              <a:t>01/06/2022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17" name="Imagem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9957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ente Título Fundo Limp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p>
            <a:fld id="{F67A140D-425E-4473-A49C-5A20CE872EF9}" type="datetimeFigureOut">
              <a:rPr lang="pt-BR" smtClean="0"/>
              <a:pPr/>
              <a:t>01/06/2022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76A89A9-1C85-4219-B5B7-304AD13D02EE}" type="slidenum">
              <a:rPr lang="pt-BR" smtClean="0"/>
              <a:pPr/>
              <a:t>‹nº›</a:t>
            </a:fld>
            <a:endParaRPr lang="pt-BR" dirty="0"/>
          </a:p>
        </p:txBody>
      </p:sp>
      <p:pic>
        <p:nvPicPr>
          <p:cNvPr id="8" name="Imagem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248366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omente Título Fundo Limp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p>
            <a:fld id="{F67A140D-425E-4473-A49C-5A20CE872EF9}" type="datetimeFigureOut">
              <a:rPr lang="pt-BR" smtClean="0"/>
              <a:pPr/>
              <a:t>01/06/2022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76A89A9-1C85-4219-B5B7-304AD13D02EE}" type="slidenum">
              <a:rPr lang="pt-BR" smtClean="0"/>
              <a:pPr/>
              <a:t>‹nº›</a:t>
            </a:fld>
            <a:endParaRPr lang="pt-BR" dirty="0"/>
          </a:p>
        </p:txBody>
      </p:sp>
    </p:spTree>
    <p:extLst>
      <p:ext uri="{BB962C8B-B14F-4D97-AF65-F5344CB8AC3E}">
        <p14:creationId xmlns:p14="http://schemas.microsoft.com/office/powerpoint/2010/main" val="86829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lvl1pPr>
              <a:defRPr>
                <a:latin typeface="HelveticaNeueLT Pro 65 Md" panose="020B0604020202020204" pitchFamily="34" charset="0"/>
              </a:defRPr>
            </a:lvl1pPr>
            <a:lvl2pPr>
              <a:defRPr>
                <a:latin typeface="HelveticaNeueLT Pro 65 Md"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F67A140D-425E-4473-A49C-5A20CE872EF9}" type="datetimeFigureOut">
              <a:rPr lang="pt-BR" smtClean="0"/>
              <a:t>01/06/2022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5097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atin typeface="HelveticaNeueLT Pro 97 BlkCn" panose="020B0806030702040204" pitchFamily="34" charset="0"/>
              </a:defRPr>
            </a:lvl1pPr>
          </a:lstStyle>
          <a:p>
            <a:r>
              <a:rPr lang="pt-BR" dirty="0"/>
              <a:t>Clique para editar o título mestre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lumMod val="95000"/>
                  </a:schemeClr>
                </a:solidFill>
                <a:latin typeface="HelveticaNeueLT Pro 65 Md"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F67A140D-425E-4473-A49C-5A20CE872EF9}" type="datetimeFigureOut">
              <a:rPr lang="pt-BR" smtClean="0"/>
              <a:t>01/06/2022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0727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sz="half" idx="1"/>
          </p:nvPr>
        </p:nvSpPr>
        <p:spPr>
          <a:xfrm>
            <a:off x="913795" y="2088319"/>
            <a:ext cx="5106004" cy="3702881"/>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Content Placeholder 3"/>
          <p:cNvSpPr>
            <a:spLocks noGrp="1"/>
          </p:cNvSpPr>
          <p:nvPr>
            <p:ph sz="half" idx="2"/>
          </p:nvPr>
        </p:nvSpPr>
        <p:spPr>
          <a:xfrm>
            <a:off x="6173403" y="2088319"/>
            <a:ext cx="5094154" cy="3702881"/>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76999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Content Placeholder 3"/>
          <p:cNvSpPr>
            <a:spLocks noGrp="1"/>
          </p:cNvSpPr>
          <p:nvPr>
            <p:ph sz="half" idx="2"/>
          </p:nvPr>
        </p:nvSpPr>
        <p:spPr>
          <a:xfrm>
            <a:off x="913795" y="2912232"/>
            <a:ext cx="5107208" cy="2878968"/>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6" name="Content Placeholder 5"/>
          <p:cNvSpPr>
            <a:spLocks noGrp="1"/>
          </p:cNvSpPr>
          <p:nvPr>
            <p:ph sz="quarter" idx="4"/>
          </p:nvPr>
        </p:nvSpPr>
        <p:spPr>
          <a:xfrm>
            <a:off x="6172200" y="2912232"/>
            <a:ext cx="5095357" cy="2878968"/>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7" name="Date Placeholder 6"/>
          <p:cNvSpPr>
            <a:spLocks noGrp="1"/>
          </p:cNvSpPr>
          <p:nvPr>
            <p:ph type="dt" sz="half" idx="10"/>
          </p:nvPr>
        </p:nvSpPr>
        <p:spPr/>
        <p:txBody>
          <a:bodyPr/>
          <a:lstStyle/>
          <a:p>
            <a:fld id="{F67A140D-425E-4473-A49C-5A20CE872EF9}" type="datetimeFigureOut">
              <a:rPr lang="pt-BR" smtClean="0"/>
              <a:t>01/06/2022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76A89A9-1C85-4219-B5B7-304AD13D02EE}" type="slidenum">
              <a:rPr lang="pt-BR" smtClean="0"/>
              <a:t>‹nº›</a:t>
            </a:fld>
            <a:endParaRPr lang="pt-B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7134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Date Placeholder 2"/>
          <p:cNvSpPr>
            <a:spLocks noGrp="1"/>
          </p:cNvSpPr>
          <p:nvPr>
            <p:ph type="dt" sz="half" idx="10"/>
          </p:nvPr>
        </p:nvSpPr>
        <p:spPr/>
        <p:txBody>
          <a:bodyPr/>
          <a:lstStyle/>
          <a:p>
            <a:fld id="{F67A140D-425E-4473-A49C-5A20CE872EF9}" type="datetimeFigureOut">
              <a:rPr lang="pt-BR" smtClean="0"/>
              <a:t>01/06/2022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95078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A140D-425E-4473-A49C-5A20CE872EF9}" type="datetimeFigureOut">
              <a:rPr lang="pt-BR" smtClean="0"/>
              <a:t>01/06/2022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76A89A9-1C85-4219-B5B7-304AD13D02EE}" type="slidenum">
              <a:rPr lang="pt-BR" smtClean="0"/>
              <a:t>‹nº›</a:t>
            </a:fld>
            <a:endParaRPr lang="pt-BR"/>
          </a:p>
        </p:txBody>
      </p:sp>
      <p:pic>
        <p:nvPicPr>
          <p:cNvPr id="7" name="Imagem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1767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idx="1"/>
          </p:nvPr>
        </p:nvSpPr>
        <p:spPr>
          <a:xfrm>
            <a:off x="5078064" y="609600"/>
            <a:ext cx="6189492" cy="5181600"/>
          </a:xfrm>
        </p:spPr>
        <p:txBody>
          <a:bodyPr anchor="ct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94446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01/06/2022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26723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bg1"/>
                </a:solidFill>
              </a:defRPr>
            </a:lvl1pPr>
          </a:lstStyle>
          <a:p>
            <a:fld id="{F67A140D-425E-4473-A49C-5A20CE872EF9}" type="datetimeFigureOut">
              <a:rPr lang="pt-BR" smtClean="0"/>
              <a:pPr/>
              <a:t>01/06/2022</a:t>
            </a:fld>
            <a:endParaRPr lang="pt-BR"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bg1"/>
                </a:solidFill>
              </a:defRPr>
            </a:lvl1pPr>
          </a:lstStyle>
          <a:p>
            <a:endParaRPr lang="pt-BR"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bg1"/>
                </a:solidFill>
              </a:defRPr>
            </a:lvl1pPr>
          </a:lstStyle>
          <a:p>
            <a:fld id="{576A89A9-1C85-4219-B5B7-304AD13D02EE}" type="slidenum">
              <a:rPr lang="pt-BR" smtClean="0"/>
              <a:pPr/>
              <a:t>‹nº›</a:t>
            </a:fld>
            <a:endParaRPr lang="pt-BR" dirty="0"/>
          </a:p>
        </p:txBody>
      </p:sp>
    </p:spTree>
    <p:extLst>
      <p:ext uri="{BB962C8B-B14F-4D97-AF65-F5344CB8AC3E}">
        <p14:creationId xmlns:p14="http://schemas.microsoft.com/office/powerpoint/2010/main" val="417369150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6" r:id="rId16"/>
    <p:sldLayoutId id="2147483847" r:id="rId17"/>
  </p:sldLayoutIdLst>
  <p:txStyles>
    <p:titleStyle>
      <a:lvl1pPr algn="ctr" defTabSz="914400" rtl="0" eaLnBrk="1" latinLnBrk="0" hangingPunct="1">
        <a:lnSpc>
          <a:spcPct val="90000"/>
        </a:lnSpc>
        <a:spcBef>
          <a:spcPct val="0"/>
        </a:spcBef>
        <a:buNone/>
        <a:defRPr sz="3400" b="1"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5269" y="1813772"/>
            <a:ext cx="9001462" cy="2387600"/>
          </a:xfrm>
        </p:spPr>
        <p:txBody>
          <a:bodyPr/>
          <a:lstStyle/>
          <a:p>
            <a:r>
              <a:rPr lang="pt-BR" dirty="0" smtClean="0"/>
              <a:t>INTRODUÇÃO AO DIREITO PENAL MILITAR e AO DIREITO PROCESSUAL MILITAR </a:t>
            </a:r>
            <a:endParaRPr lang="pt-BR" dirty="0"/>
          </a:p>
        </p:txBody>
      </p:sp>
      <p:sp>
        <p:nvSpPr>
          <p:cNvPr id="3" name="Subtítulo 2"/>
          <p:cNvSpPr>
            <a:spLocks noGrp="1"/>
          </p:cNvSpPr>
          <p:nvPr>
            <p:ph type="subTitle" idx="1"/>
          </p:nvPr>
        </p:nvSpPr>
        <p:spPr>
          <a:xfrm>
            <a:off x="1595269" y="4554590"/>
            <a:ext cx="9001462" cy="685688"/>
          </a:xfrm>
        </p:spPr>
        <p:txBody>
          <a:bodyPr/>
          <a:lstStyle/>
          <a:p>
            <a:r>
              <a:rPr lang="pt-BR" dirty="0" smtClean="0">
                <a:solidFill>
                  <a:schemeClr val="tx1">
                    <a:lumMod val="75000"/>
                    <a:lumOff val="25000"/>
                  </a:schemeClr>
                </a:solidFill>
              </a:rPr>
              <a:t>AULA 03: Aplicação da lei penal militar  </a:t>
            </a:r>
            <a:endParaRPr lang="en-US" dirty="0">
              <a:solidFill>
                <a:schemeClr val="tx1">
                  <a:lumMod val="75000"/>
                  <a:lumOff val="25000"/>
                </a:schemeClr>
              </a:solidFill>
            </a:endParaRPr>
          </a:p>
          <a:p>
            <a:endParaRPr lang="pt-BR" dirty="0">
              <a:solidFill>
                <a:schemeClr val="tx1">
                  <a:lumMod val="75000"/>
                  <a:lumOff val="25000"/>
                </a:schemeClr>
              </a:solidFill>
            </a:endParaRPr>
          </a:p>
        </p:txBody>
      </p:sp>
      <p:sp>
        <p:nvSpPr>
          <p:cNvPr id="7" name="Subtitle 2"/>
          <p:cNvSpPr txBox="1">
            <a:spLocks/>
          </p:cNvSpPr>
          <p:nvPr/>
        </p:nvSpPr>
        <p:spPr>
          <a:xfrm>
            <a:off x="1595269" y="201995"/>
            <a:ext cx="9001462" cy="82829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baseline="0">
                <a:solidFill>
                  <a:schemeClr val="bg1"/>
                </a:solidFill>
                <a:effectLst>
                  <a:outerShdw blurRad="50800" dist="38100" dir="2700000" algn="tl" rotWithShape="0">
                    <a:srgbClr val="000000">
                      <a:alpha val="48000"/>
                    </a:srgbClr>
                  </a:outerShdw>
                </a:effectLst>
                <a:latin typeface="HelveticaNeueLT Pro 65 Md" panose="020B0604020202020204" pitchFamily="34" charset="0"/>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bg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bg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spcBef>
                <a:spcPts val="0"/>
              </a:spcBef>
            </a:pPr>
            <a:r>
              <a:rPr lang="pt-BR" sz="2000" dirty="0">
                <a:solidFill>
                  <a:schemeClr val="tx1"/>
                </a:solidFill>
                <a:effectLst/>
              </a:rPr>
              <a:t>POLÍCIA MILITAR DO AMAPÁ</a:t>
            </a:r>
          </a:p>
          <a:p>
            <a:pPr>
              <a:spcBef>
                <a:spcPts val="0"/>
              </a:spcBef>
            </a:pPr>
            <a:r>
              <a:rPr lang="pt-BR" sz="2000" dirty="0">
                <a:solidFill>
                  <a:schemeClr val="tx1"/>
                </a:solidFill>
                <a:effectLst/>
              </a:rPr>
              <a:t>CENTRO DE FORMAÇÃO E APERFEIÇOAMENTO</a:t>
            </a:r>
            <a:endParaRPr lang="en-US" sz="2000" dirty="0">
              <a:solidFill>
                <a:schemeClr val="tx1"/>
              </a:solidFill>
              <a:effectLst/>
            </a:endParaRPr>
          </a:p>
        </p:txBody>
      </p:sp>
      <p:sp>
        <p:nvSpPr>
          <p:cNvPr id="8" name="Subtitle 2"/>
          <p:cNvSpPr txBox="1">
            <a:spLocks/>
          </p:cNvSpPr>
          <p:nvPr/>
        </p:nvSpPr>
        <p:spPr>
          <a:xfrm>
            <a:off x="1595269" y="5611540"/>
            <a:ext cx="9672287" cy="414147"/>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baseline="0">
                <a:solidFill>
                  <a:schemeClr val="bg1"/>
                </a:solidFill>
                <a:effectLst>
                  <a:outerShdw blurRad="50800" dist="38100" dir="2700000" algn="tl" rotWithShape="0">
                    <a:srgbClr val="000000">
                      <a:alpha val="48000"/>
                    </a:srgbClr>
                  </a:outerShdw>
                </a:effectLst>
                <a:latin typeface="HelveticaNeueLT Pro 65 Md" panose="020B0604020202020204" pitchFamily="34" charset="0"/>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bg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bg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spcBef>
                <a:spcPts val="0"/>
              </a:spcBef>
            </a:pPr>
            <a:r>
              <a:rPr lang="pt-BR" sz="1400" dirty="0" smtClean="0">
                <a:solidFill>
                  <a:schemeClr val="tx1">
                    <a:lumMod val="85000"/>
                    <a:lumOff val="15000"/>
                  </a:schemeClr>
                </a:solidFill>
                <a:effectLst/>
              </a:rPr>
              <a:t>CAP TAKADA</a:t>
            </a:r>
          </a:p>
          <a:p>
            <a:pPr algn="r">
              <a:spcBef>
                <a:spcPts val="0"/>
              </a:spcBef>
            </a:pPr>
            <a:r>
              <a:rPr lang="pt-BR" sz="1400" dirty="0" smtClean="0">
                <a:solidFill>
                  <a:schemeClr val="tx1">
                    <a:lumMod val="85000"/>
                    <a:lumOff val="15000"/>
                  </a:schemeClr>
                </a:solidFill>
                <a:effectLst/>
              </a:rPr>
              <a:t>SD SANCHES PELZ</a:t>
            </a:r>
          </a:p>
          <a:p>
            <a:pPr algn="r">
              <a:spcBef>
                <a:spcPts val="0"/>
              </a:spcBef>
            </a:pPr>
            <a:r>
              <a:rPr lang="pt-BR" sz="1400" dirty="0" smtClean="0">
                <a:solidFill>
                  <a:schemeClr val="tx1">
                    <a:lumMod val="85000"/>
                    <a:lumOff val="15000"/>
                  </a:schemeClr>
                </a:solidFill>
                <a:effectLst/>
              </a:rPr>
              <a:t>SD ARD’JANE </a:t>
            </a:r>
            <a:endParaRPr lang="pt-BR" sz="1400" dirty="0">
              <a:solidFill>
                <a:schemeClr val="tx1">
                  <a:lumMod val="85000"/>
                  <a:lumOff val="15000"/>
                </a:schemeClr>
              </a:solidFill>
              <a:effectLst/>
            </a:endParaRPr>
          </a:p>
        </p:txBody>
      </p:sp>
      <p:pic>
        <p:nvPicPr>
          <p:cNvPr id="9" name="Imagem 8" descr="Uma imagem contendo desenho, caneca, comida, placar&#10;&#10;Descrição gerada automaticamente">
            <a:extLst>
              <a:ext uri="{FF2B5EF4-FFF2-40B4-BE49-F238E27FC236}">
                <a16:creationId xmlns:a16="http://schemas.microsoft.com/office/drawing/2014/main" id="{AA929F48-DECE-A451-27CC-4C41E120B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851" y="372557"/>
            <a:ext cx="1129748" cy="1371837"/>
          </a:xfrm>
          <a:prstGeom prst="rect">
            <a:avLst/>
          </a:prstGeom>
        </p:spPr>
      </p:pic>
    </p:spTree>
    <p:extLst>
      <p:ext uri="{BB962C8B-B14F-4D97-AF65-F5344CB8AC3E}">
        <p14:creationId xmlns:p14="http://schemas.microsoft.com/office/powerpoint/2010/main" val="339877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LUGAR do crime</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895642" y="1922328"/>
            <a:ext cx="10353762" cy="3695136"/>
          </a:xfrm>
        </p:spPr>
        <p:txBody>
          <a:bodyPr>
            <a:noAutofit/>
          </a:bodyPr>
          <a:lstStyle/>
          <a:p>
            <a:pPr marL="342900" lvl="0" indent="-342900" algn="just">
              <a:buSzPts val="1920"/>
              <a:buFont typeface="Arial" panose="020B0604020202020204" pitchFamily="34" charset="0"/>
              <a:buChar char="►"/>
            </a:pPr>
            <a:r>
              <a:rPr lang="pt-BR" b="1" dirty="0">
                <a:solidFill>
                  <a:schemeClr val="dk1"/>
                </a:solidFill>
                <a:latin typeface="Arial"/>
                <a:ea typeface="Arial"/>
                <a:cs typeface="Arial"/>
                <a:sym typeface="Arial"/>
              </a:rPr>
              <a:t> </a:t>
            </a:r>
            <a:r>
              <a:rPr lang="pt-BR" b="1" dirty="0" smtClean="0"/>
              <a:t>CÓDIGO PENAL MILITAR </a:t>
            </a:r>
          </a:p>
          <a:p>
            <a:pPr marL="342900" lvl="0" indent="-342900" algn="just">
              <a:buClr>
                <a:srgbClr val="DDDDDD"/>
              </a:buClr>
              <a:buSzPts val="1920"/>
              <a:buChar char="►"/>
            </a:pPr>
            <a:r>
              <a:rPr lang="pt-BR" sz="1800" dirty="0">
                <a:solidFill>
                  <a:srgbClr val="000000"/>
                </a:solidFill>
                <a:latin typeface="Arial"/>
                <a:ea typeface="Arial"/>
                <a:cs typeface="Arial"/>
                <a:sym typeface="Arial"/>
              </a:rPr>
              <a:t>Art. 6.º Considera-se praticado o fato, no lugar em que se desenvolveu a atividade criminosa, no todo ou em parte, e ainda que sob forma de participação, bem como onde se produziu ou deveria produzir-se o resultado. Nos crimes omissivos, o fato considera-se praticado no lugar em que deveria realizar-se a ação omitida</a:t>
            </a:r>
            <a:r>
              <a:rPr lang="pt-BR" sz="1800" dirty="0" smtClean="0">
                <a:solidFill>
                  <a:srgbClr val="000000"/>
                </a:solidFill>
                <a:latin typeface="Arial"/>
                <a:ea typeface="Arial"/>
                <a:cs typeface="Arial"/>
                <a:sym typeface="Arial"/>
              </a:rPr>
              <a:t>.</a:t>
            </a:r>
          </a:p>
          <a:p>
            <a:pPr marL="342900" lvl="0" indent="-342900" algn="just">
              <a:buSzPts val="1920"/>
              <a:buFont typeface="Arial" panose="020B0604020202020204" pitchFamily="34" charset="0"/>
              <a:buChar char="►"/>
            </a:pPr>
            <a:r>
              <a:rPr lang="pt-BR" dirty="0" smtClean="0">
                <a:solidFill>
                  <a:schemeClr val="dk1"/>
                </a:solidFill>
                <a:latin typeface="Trebuchet MS"/>
                <a:ea typeface="Trebuchet MS"/>
                <a:cs typeface="Trebuchet MS"/>
                <a:sym typeface="Trebuchet MS"/>
              </a:rPr>
              <a:t>Teorias </a:t>
            </a:r>
            <a:r>
              <a:rPr lang="pt-BR" dirty="0">
                <a:solidFill>
                  <a:schemeClr val="dk1"/>
                </a:solidFill>
                <a:latin typeface="Trebuchet MS"/>
                <a:ea typeface="Trebuchet MS"/>
                <a:cs typeface="Trebuchet MS"/>
                <a:sym typeface="Trebuchet MS"/>
              </a:rPr>
              <a:t>sobre o </a:t>
            </a:r>
            <a:r>
              <a:rPr lang="pt-BR" dirty="0" smtClean="0">
                <a:solidFill>
                  <a:schemeClr val="dk1"/>
                </a:solidFill>
                <a:latin typeface="Trebuchet MS"/>
                <a:ea typeface="Trebuchet MS"/>
                <a:cs typeface="Trebuchet MS"/>
                <a:sym typeface="Trebuchet MS"/>
              </a:rPr>
              <a:t>LUGAR </a:t>
            </a:r>
            <a:r>
              <a:rPr lang="pt-BR" dirty="0">
                <a:solidFill>
                  <a:schemeClr val="dk1"/>
                </a:solidFill>
                <a:latin typeface="Trebuchet MS"/>
                <a:ea typeface="Trebuchet MS"/>
                <a:cs typeface="Trebuchet MS"/>
                <a:sym typeface="Trebuchet MS"/>
              </a:rPr>
              <a:t>do </a:t>
            </a:r>
            <a:r>
              <a:rPr lang="pt-BR" dirty="0" smtClean="0">
                <a:solidFill>
                  <a:schemeClr val="dk1"/>
                </a:solidFill>
                <a:latin typeface="Trebuchet MS"/>
                <a:ea typeface="Trebuchet MS"/>
                <a:cs typeface="Trebuchet MS"/>
                <a:sym typeface="Trebuchet MS"/>
              </a:rPr>
              <a:t>crime (ONDE?):</a:t>
            </a:r>
            <a:endParaRPr lang="pt-BR" dirty="0" smtClean="0">
              <a:solidFill>
                <a:schemeClr val="dk1"/>
              </a:solidFill>
              <a:latin typeface="Trebuchet MS"/>
              <a:ea typeface="Trebuchet MS"/>
              <a:cs typeface="Trebuchet MS"/>
              <a:sym typeface="Trebuchet MS"/>
            </a:endParaRPr>
          </a:p>
          <a:p>
            <a:pPr marL="0" lvl="0" indent="0" algn="just">
              <a:buSzPts val="1920"/>
              <a:buNone/>
            </a:pPr>
            <a:r>
              <a:rPr lang="pt-BR" dirty="0" smtClean="0">
                <a:solidFill>
                  <a:srgbClr val="000000"/>
                </a:solidFill>
                <a:latin typeface="Arial"/>
                <a:ea typeface="Arial"/>
                <a:cs typeface="Arial"/>
                <a:sym typeface="Arial"/>
              </a:rPr>
              <a:t>a) atividade</a:t>
            </a:r>
            <a:r>
              <a:rPr lang="pt-BR" dirty="0">
                <a:solidFill>
                  <a:srgbClr val="000000"/>
                </a:solidFill>
                <a:latin typeface="Arial"/>
                <a:ea typeface="Arial"/>
                <a:cs typeface="Arial"/>
                <a:sym typeface="Arial"/>
              </a:rPr>
              <a:t>: considera-se local do delito aquele onde foi praticada a conduta (atos executórios); </a:t>
            </a:r>
            <a:endParaRPr lang="pt-BR" dirty="0" smtClean="0">
              <a:solidFill>
                <a:srgbClr val="000000"/>
              </a:solidFill>
              <a:latin typeface="Arial"/>
              <a:ea typeface="Arial"/>
              <a:cs typeface="Arial"/>
              <a:sym typeface="Arial"/>
            </a:endParaRPr>
          </a:p>
          <a:p>
            <a:pPr marL="0" lvl="0" indent="0" algn="just">
              <a:buSzPts val="1920"/>
              <a:buNone/>
            </a:pPr>
            <a:r>
              <a:rPr lang="pt-BR" dirty="0" smtClean="0">
                <a:solidFill>
                  <a:srgbClr val="000000"/>
                </a:solidFill>
                <a:latin typeface="Arial"/>
                <a:ea typeface="Arial"/>
                <a:cs typeface="Arial"/>
                <a:sym typeface="Arial"/>
              </a:rPr>
              <a:t>b</a:t>
            </a:r>
            <a:r>
              <a:rPr lang="pt-BR" dirty="0">
                <a:solidFill>
                  <a:srgbClr val="000000"/>
                </a:solidFill>
                <a:latin typeface="Arial"/>
                <a:ea typeface="Arial"/>
                <a:cs typeface="Arial"/>
                <a:sym typeface="Arial"/>
              </a:rPr>
              <a:t>) resultado: o lugar do crime é aquele onde ocorreu o resultado (consumação); </a:t>
            </a:r>
            <a:endParaRPr lang="pt-BR" dirty="0" smtClean="0">
              <a:solidFill>
                <a:srgbClr val="000000"/>
              </a:solidFill>
              <a:latin typeface="Arial"/>
              <a:ea typeface="Arial"/>
              <a:cs typeface="Arial"/>
              <a:sym typeface="Arial"/>
            </a:endParaRPr>
          </a:p>
          <a:p>
            <a:pPr marL="0" lvl="0" indent="0" algn="just">
              <a:buSzPts val="1920"/>
              <a:buNone/>
            </a:pPr>
            <a:r>
              <a:rPr lang="pt-BR" dirty="0" smtClean="0">
                <a:solidFill>
                  <a:srgbClr val="000000"/>
                </a:solidFill>
                <a:latin typeface="Arial"/>
                <a:ea typeface="Arial"/>
                <a:cs typeface="Arial"/>
                <a:sym typeface="Arial"/>
              </a:rPr>
              <a:t>c</a:t>
            </a:r>
            <a:r>
              <a:rPr lang="pt-BR" dirty="0">
                <a:solidFill>
                  <a:srgbClr val="000000"/>
                </a:solidFill>
                <a:latin typeface="Arial"/>
                <a:ea typeface="Arial"/>
                <a:cs typeface="Arial"/>
                <a:sym typeface="Arial"/>
              </a:rPr>
              <a:t>) mista ou da ubiquidade: é lugar do crime tanto onde houve a conduta, quanto o local onde se deu o resultado</a:t>
            </a:r>
            <a:r>
              <a:rPr lang="pt-BR" dirty="0" smtClean="0">
                <a:solidFill>
                  <a:srgbClr val="000000"/>
                </a:solidFill>
                <a:latin typeface="Arial"/>
                <a:ea typeface="Arial"/>
                <a:cs typeface="Arial"/>
                <a:sym typeface="Arial"/>
              </a:rPr>
              <a:t>.</a:t>
            </a:r>
            <a:endParaRPr lang="pt-BR"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250049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a:t>LUGAR do crime</a:t>
            </a:r>
            <a:endParaRPr lang="pt-BR" dirty="0"/>
          </a:p>
        </p:txBody>
      </p:sp>
      <p:sp>
        <p:nvSpPr>
          <p:cNvPr id="3" name="Espaço Reservado para Conteúdo 2"/>
          <p:cNvSpPr>
            <a:spLocks noGrp="1"/>
          </p:cNvSpPr>
          <p:nvPr>
            <p:ph idx="1"/>
          </p:nvPr>
        </p:nvSpPr>
        <p:spPr>
          <a:xfrm>
            <a:off x="721771" y="2809296"/>
            <a:ext cx="4910933" cy="2311344"/>
          </a:xfrm>
        </p:spPr>
        <p:txBody>
          <a:bodyPr/>
          <a:lstStyle/>
          <a:p>
            <a:pPr lvl="0" algn="just"/>
            <a:r>
              <a:rPr lang="pt-BR" dirty="0">
                <a:solidFill>
                  <a:schemeClr val="dk1"/>
                </a:solidFill>
                <a:latin typeface="Trebuchet MS"/>
                <a:ea typeface="Trebuchet MS"/>
                <a:cs typeface="Trebuchet MS"/>
                <a:sym typeface="Trebuchet MS"/>
              </a:rPr>
              <a:t>DIFERENTEMENTE do CP Comum, o CPM adota duas teorias diferentes para determinar o lugar do crime, dependendo da classificação do crime praticado:</a:t>
            </a:r>
          </a:p>
          <a:p>
            <a:endParaRPr lang="pt-BR" dirty="0"/>
          </a:p>
        </p:txBody>
      </p:sp>
      <p:pic>
        <p:nvPicPr>
          <p:cNvPr id="4" name="Imagem 3"/>
          <p:cNvPicPr>
            <a:picLocks noChangeAspect="1"/>
          </p:cNvPicPr>
          <p:nvPr/>
        </p:nvPicPr>
        <p:blipFill>
          <a:blip r:embed="rId2"/>
          <a:stretch>
            <a:fillRect/>
          </a:stretch>
        </p:blipFill>
        <p:spPr>
          <a:xfrm>
            <a:off x="6525577" y="1726767"/>
            <a:ext cx="4282631" cy="4770526"/>
          </a:xfrm>
          <a:prstGeom prst="rect">
            <a:avLst/>
          </a:prstGeom>
        </p:spPr>
      </p:pic>
    </p:spTree>
    <p:extLst>
      <p:ext uri="{BB962C8B-B14F-4D97-AF65-F5344CB8AC3E}">
        <p14:creationId xmlns:p14="http://schemas.microsoft.com/office/powerpoint/2010/main" val="1409900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LUGAR do crime</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895642" y="1922328"/>
            <a:ext cx="10353762" cy="3695136"/>
          </a:xfrm>
        </p:spPr>
        <p:txBody>
          <a:bodyPr>
            <a:noAutofit/>
          </a:bodyPr>
          <a:lstStyle/>
          <a:p>
            <a:pPr marL="342900" lvl="0" indent="-342900" algn="just">
              <a:buSzPts val="1920"/>
              <a:buFont typeface="Arial" panose="020B0604020202020204" pitchFamily="34" charset="0"/>
              <a:buChar char="►"/>
            </a:pPr>
            <a:r>
              <a:rPr lang="pt-BR" b="1" dirty="0" smtClean="0">
                <a:solidFill>
                  <a:schemeClr val="dk1"/>
                </a:solidFill>
                <a:latin typeface="Arial"/>
                <a:ea typeface="Arial"/>
                <a:cs typeface="Arial"/>
                <a:sym typeface="Arial"/>
              </a:rPr>
              <a:t>IMPORTÂNCIA PRÁTICA</a:t>
            </a:r>
            <a:endParaRPr lang="pt-BR" b="1" dirty="0" smtClean="0"/>
          </a:p>
          <a:p>
            <a:pPr marL="342900" lvl="0" indent="-342900" algn="just">
              <a:buClr>
                <a:srgbClr val="DDDDDD"/>
              </a:buClr>
              <a:buSzPts val="1920"/>
              <a:buChar char="►"/>
            </a:pPr>
            <a:r>
              <a:rPr lang="pt-BR" sz="1800" dirty="0" smtClean="0">
                <a:solidFill>
                  <a:srgbClr val="000000"/>
                </a:solidFill>
                <a:latin typeface="Arial"/>
                <a:ea typeface="Arial"/>
                <a:cs typeface="Arial"/>
                <a:sym typeface="Arial"/>
              </a:rPr>
              <a:t>Caracterização “ratione loci”</a:t>
            </a:r>
          </a:p>
          <a:p>
            <a:pPr marL="342900" lvl="0" indent="-342900" algn="just">
              <a:buClr>
                <a:srgbClr val="DDDDDD"/>
              </a:buClr>
              <a:buSzPts val="1920"/>
              <a:buChar char="►"/>
            </a:pPr>
            <a:r>
              <a:rPr lang="pt-BR" sz="1800" dirty="0" smtClean="0">
                <a:solidFill>
                  <a:srgbClr val="000000"/>
                </a:solidFill>
                <a:latin typeface="Arial"/>
                <a:ea typeface="Arial"/>
                <a:cs typeface="Arial"/>
                <a:sym typeface="Arial"/>
              </a:rPr>
              <a:t>Ex. Militar de folga que está dentro do quartel e atira contra civil fora do quartel. </a:t>
            </a:r>
          </a:p>
          <a:p>
            <a:pPr marL="342900" lvl="0" indent="-342900" algn="just">
              <a:buClr>
                <a:srgbClr val="DDDDDD"/>
              </a:buClr>
              <a:buSzPts val="1920"/>
              <a:buChar char="►"/>
            </a:pPr>
            <a:r>
              <a:rPr lang="pt-BR" sz="1800" dirty="0" smtClean="0">
                <a:solidFill>
                  <a:srgbClr val="000000"/>
                </a:solidFill>
                <a:latin typeface="Arial"/>
                <a:ea typeface="Arial"/>
                <a:cs typeface="Arial"/>
                <a:sym typeface="Arial"/>
              </a:rPr>
              <a:t>Caracterização de crime militar previsto no Art. 9º, II, “b” do CPM. </a:t>
            </a:r>
          </a:p>
          <a:p>
            <a:pPr marL="0" lvl="0" indent="0" eaLnBrk="0" fontAlgn="base" hangingPunct="0">
              <a:lnSpc>
                <a:spcPct val="100000"/>
              </a:lnSpc>
              <a:spcBef>
                <a:spcPct val="0"/>
              </a:spcBef>
              <a:spcAft>
                <a:spcPct val="0"/>
              </a:spcAft>
              <a:buNone/>
            </a:pPr>
            <a:r>
              <a:rPr lang="pt-BR" sz="1800" dirty="0"/>
              <a:t/>
            </a:r>
            <a:br>
              <a:rPr lang="pt-BR" sz="1800" dirty="0"/>
            </a:br>
            <a:r>
              <a:rPr lang="pt-BR" altLang="pt-BR" sz="1800" b="1" dirty="0" smtClean="0">
                <a:solidFill>
                  <a:srgbClr val="000000"/>
                </a:solidFill>
                <a:latin typeface="Arial" panose="020B0604020202020204" pitchFamily="34" charset="0"/>
                <a:cs typeface="Arial" panose="020B0604020202020204" pitchFamily="34" charset="0"/>
              </a:rPr>
              <a:t>Art</a:t>
            </a:r>
            <a:r>
              <a:rPr lang="pt-BR" altLang="pt-BR" sz="1800" b="1" dirty="0">
                <a:solidFill>
                  <a:srgbClr val="000000"/>
                </a:solidFill>
                <a:latin typeface="Arial" panose="020B0604020202020204" pitchFamily="34" charset="0"/>
                <a:cs typeface="Arial" panose="020B0604020202020204" pitchFamily="34" charset="0"/>
              </a:rPr>
              <a:t>. 9º Consideram-se crimes militares, em tempo de paz:</a:t>
            </a:r>
            <a:endParaRPr lang="pt-BR" altLang="pt-BR" sz="1400" b="1" dirty="0"/>
          </a:p>
          <a:p>
            <a:pPr marL="0" lvl="0" indent="0" eaLnBrk="0" fontAlgn="base" hangingPunct="0">
              <a:lnSpc>
                <a:spcPct val="100000"/>
              </a:lnSpc>
              <a:spcBef>
                <a:spcPct val="0"/>
              </a:spcBef>
              <a:spcAft>
                <a:spcPct val="0"/>
              </a:spcAft>
              <a:buNone/>
            </a:pPr>
            <a:r>
              <a:rPr lang="pt-BR" altLang="pt-BR" sz="1800" b="1" dirty="0" smtClean="0">
                <a:solidFill>
                  <a:srgbClr val="000000"/>
                </a:solidFill>
                <a:latin typeface="Arial" panose="020B0604020202020204" pitchFamily="34" charset="0"/>
                <a:cs typeface="Arial" panose="020B0604020202020204" pitchFamily="34" charset="0"/>
              </a:rPr>
              <a:t>(...)</a:t>
            </a:r>
            <a:endParaRPr lang="pt-BR" altLang="pt-BR" sz="1400" b="1" dirty="0"/>
          </a:p>
          <a:p>
            <a:pPr marL="0" lvl="0" indent="0" eaLnBrk="0" fontAlgn="base" hangingPunct="0">
              <a:lnSpc>
                <a:spcPct val="100000"/>
              </a:lnSpc>
              <a:spcBef>
                <a:spcPct val="0"/>
              </a:spcBef>
              <a:spcAft>
                <a:spcPct val="0"/>
              </a:spcAft>
              <a:buNone/>
            </a:pPr>
            <a:r>
              <a:rPr lang="pt-BR" altLang="pt-BR" sz="1800" b="1" dirty="0" smtClean="0">
                <a:solidFill>
                  <a:srgbClr val="000000"/>
                </a:solidFill>
                <a:latin typeface="Arial" panose="020B0604020202020204" pitchFamily="34" charset="0"/>
                <a:cs typeface="Arial" panose="020B0604020202020204" pitchFamily="34" charset="0"/>
              </a:rPr>
              <a:t>II – os crimes previstos neste Código e os previstos na legislação penal, quando praticados:  </a:t>
            </a:r>
            <a:endParaRPr lang="pt-BR" altLang="pt-BR" sz="1400" b="1" dirty="0" smtClean="0"/>
          </a:p>
          <a:p>
            <a:pPr marL="0" lvl="0" indent="0" eaLnBrk="0" fontAlgn="base" hangingPunct="0">
              <a:lnSpc>
                <a:spcPct val="100000"/>
              </a:lnSpc>
              <a:spcBef>
                <a:spcPct val="0"/>
              </a:spcBef>
              <a:spcAft>
                <a:spcPct val="0"/>
              </a:spcAft>
              <a:buNone/>
            </a:pPr>
            <a:r>
              <a:rPr lang="pt-BR" altLang="pt-BR" sz="1800" b="1" dirty="0" smtClean="0">
                <a:solidFill>
                  <a:srgbClr val="000000"/>
                </a:solidFill>
                <a:latin typeface="Arial" panose="020B0604020202020204" pitchFamily="34" charset="0"/>
                <a:cs typeface="Arial" panose="020B0604020202020204" pitchFamily="34" charset="0"/>
              </a:rPr>
              <a:t>b</a:t>
            </a:r>
            <a:r>
              <a:rPr lang="pt-BR" altLang="pt-BR" sz="1800" b="1" dirty="0">
                <a:solidFill>
                  <a:srgbClr val="000000"/>
                </a:solidFill>
                <a:latin typeface="Arial" panose="020B0604020202020204" pitchFamily="34" charset="0"/>
                <a:cs typeface="Arial" panose="020B0604020202020204" pitchFamily="34" charset="0"/>
              </a:rPr>
              <a:t>) por militar em situação de atividade ou assemelhado, em lugar sujeito à administração militar, contra militar da reserva, ou reformado, ou assemelhado, ou civil;</a:t>
            </a:r>
            <a:endParaRPr lang="pt-BR" altLang="pt-BR" sz="4000" b="1" dirty="0">
              <a:latin typeface="Arial" panose="020B0604020202020204" pitchFamily="34" charset="0"/>
            </a:endParaRPr>
          </a:p>
          <a:p>
            <a:pPr marL="0" indent="0">
              <a:buNone/>
            </a:pPr>
            <a:endParaRPr lang="pt-BR" sz="1800" dirty="0" smtClean="0">
              <a:solidFill>
                <a:srgbClr val="000000"/>
              </a:solidFill>
              <a:latin typeface="Arial"/>
              <a:ea typeface="Arial"/>
              <a:cs typeface="Arial"/>
              <a:sym typeface="Arial"/>
            </a:endParaRPr>
          </a:p>
        </p:txBody>
      </p:sp>
    </p:spTree>
    <p:extLst>
      <p:ext uri="{BB962C8B-B14F-4D97-AF65-F5344CB8AC3E}">
        <p14:creationId xmlns:p14="http://schemas.microsoft.com/office/powerpoint/2010/main" val="3579789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pic>
        <p:nvPicPr>
          <p:cNvPr id="8" name="Espaço Reservado para Conteúdo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984879" y="1457510"/>
            <a:ext cx="4116705" cy="395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187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4770156" y="4204138"/>
            <a:ext cx="2651688" cy="338554"/>
          </a:xfrm>
          <a:prstGeom prst="rect">
            <a:avLst/>
          </a:prstGeom>
          <a:noFill/>
        </p:spPr>
        <p:txBody>
          <a:bodyPr wrap="none" rtlCol="0">
            <a:spAutoFit/>
          </a:bodyPr>
          <a:lstStyle/>
          <a:p>
            <a:r>
              <a:rPr lang="pt-BR" sz="1600" i="1" dirty="0">
                <a:solidFill>
                  <a:schemeClr val="tx1">
                    <a:lumMod val="65000"/>
                    <a:lumOff val="35000"/>
                  </a:schemeClr>
                </a:solidFill>
                <a:latin typeface="HelveticaNeueLT Pro 35 Th" panose="020B0403020202020204" pitchFamily="34" charset="0"/>
              </a:rPr>
              <a:t>PARA SERVIR E PROTEGER</a:t>
            </a:r>
          </a:p>
        </p:txBody>
      </p:sp>
      <p:sp>
        <p:nvSpPr>
          <p:cNvPr id="10" name="CaixaDeTexto 9"/>
          <p:cNvSpPr txBox="1"/>
          <p:nvPr/>
        </p:nvSpPr>
        <p:spPr>
          <a:xfrm>
            <a:off x="4631149" y="6338736"/>
            <a:ext cx="2929702" cy="338554"/>
          </a:xfrm>
          <a:prstGeom prst="rect">
            <a:avLst/>
          </a:prstGeom>
          <a:noFill/>
        </p:spPr>
        <p:txBody>
          <a:bodyPr wrap="square" rtlCol="0">
            <a:spAutoFit/>
          </a:bodyPr>
          <a:lstStyle/>
          <a:p>
            <a:r>
              <a:rPr lang="pt-BR" sz="1600" dirty="0">
                <a:solidFill>
                  <a:schemeClr val="tx1">
                    <a:lumMod val="95000"/>
                    <a:lumOff val="5000"/>
                  </a:schemeClr>
                </a:solidFill>
                <a:latin typeface="HelveticaNeueLT Pro 63 MdEx" panose="020B0707030502030204" pitchFamily="34" charset="0"/>
              </a:rPr>
              <a:t>WWW.PM.AP.GOV.BR</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54" y="503053"/>
            <a:ext cx="3568692" cy="3539248"/>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7283" y="5734811"/>
            <a:ext cx="6537434" cy="512485"/>
          </a:xfrm>
          <a:prstGeom prst="rect">
            <a:avLst/>
          </a:prstGeom>
        </p:spPr>
      </p:pic>
      <p:pic>
        <p:nvPicPr>
          <p:cNvPr id="6" name="Imagem 5" descr="Uma imagem contendo desenho, caneca, comida, placar&#10;&#10;Descrição gerada automaticamente">
            <a:extLst>
              <a:ext uri="{FF2B5EF4-FFF2-40B4-BE49-F238E27FC236}">
                <a16:creationId xmlns:a16="http://schemas.microsoft.com/office/drawing/2014/main" id="{532FE598-7756-10B8-C809-18A002666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0580" y="231880"/>
            <a:ext cx="654756" cy="795061"/>
          </a:xfrm>
          <a:prstGeom prst="rect">
            <a:avLst/>
          </a:prstGeom>
        </p:spPr>
      </p:pic>
    </p:spTree>
    <p:extLst>
      <p:ext uri="{BB962C8B-B14F-4D97-AF65-F5344CB8AC3E}">
        <p14:creationId xmlns:p14="http://schemas.microsoft.com/office/powerpoint/2010/main" val="612653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Princípio da legalidade</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92500" lnSpcReduction="10000"/>
          </a:bodyPr>
          <a:lstStyle/>
          <a:p>
            <a:pPr marL="342900" lvl="0" indent="-342900" algn="just">
              <a:buSzPts val="1920"/>
              <a:buFont typeface="Arial" panose="020B0604020202020204" pitchFamily="34" charset="0"/>
              <a:buChar char="►"/>
            </a:pPr>
            <a:r>
              <a:rPr lang="pt-BR" sz="2400" dirty="0">
                <a:solidFill>
                  <a:schemeClr val="dk1"/>
                </a:solidFill>
                <a:latin typeface="Arial"/>
                <a:ea typeface="Arial"/>
                <a:cs typeface="Arial"/>
                <a:sym typeface="Arial"/>
              </a:rPr>
              <a:t> </a:t>
            </a:r>
            <a:r>
              <a:rPr lang="pt-BR" sz="2400" b="1" dirty="0" smtClean="0">
                <a:solidFill>
                  <a:schemeClr val="dk1"/>
                </a:solidFill>
                <a:latin typeface="Arial"/>
                <a:ea typeface="Arial"/>
                <a:cs typeface="Arial"/>
                <a:sym typeface="Arial"/>
              </a:rPr>
              <a:t>CÓDIGO PENAL MILITAR </a:t>
            </a:r>
          </a:p>
          <a:p>
            <a:pPr marL="457200" lvl="1" indent="0" algn="just">
              <a:buSzPts val="1920"/>
              <a:buNone/>
            </a:pPr>
            <a:r>
              <a:rPr lang="pt-BR" sz="2200" dirty="0" smtClean="0"/>
              <a:t>Art</a:t>
            </a:r>
            <a:r>
              <a:rPr lang="pt-BR" sz="2200" dirty="0"/>
              <a:t>. 1º Não há crime sem lei anterior que o defina, nem pena sem prévia cominação legal. </a:t>
            </a:r>
            <a:endParaRPr lang="pt-BR" sz="1900" b="1" dirty="0" smtClean="0">
              <a:solidFill>
                <a:schemeClr val="dk1"/>
              </a:solidFill>
              <a:latin typeface="Arial"/>
              <a:ea typeface="Arial"/>
              <a:cs typeface="Arial"/>
              <a:sym typeface="Arial"/>
            </a:endParaRPr>
          </a:p>
          <a:p>
            <a:pPr marL="342900" lvl="0" indent="-342900" algn="just">
              <a:buSzPts val="1920"/>
              <a:buFont typeface="Arial" panose="020B0604020202020204" pitchFamily="34" charset="0"/>
              <a:buChar char="►"/>
            </a:pPr>
            <a:r>
              <a:rPr lang="pt-BR" sz="2400" dirty="0" smtClean="0"/>
              <a:t>Essa </a:t>
            </a:r>
            <a:r>
              <a:rPr lang="pt-BR" sz="2400" dirty="0"/>
              <a:t>garantia tem por objetivo histórico evitar que alguém seja preso ou privado de seus bens pela vontade singular do soberano. Resulta na obrigação de existência prévia de lei penal incriminadora para que o cidadão possa ser processado e condenado por um crime (</a:t>
            </a:r>
            <a:r>
              <a:rPr lang="pt-BR" sz="2400" b="1" dirty="0"/>
              <a:t>anterioridade</a:t>
            </a:r>
            <a:r>
              <a:rPr lang="pt-BR" sz="2400" dirty="0"/>
              <a:t>) e que apenas lei em sentido estrito (emanada pelo legislativo) seja utilizada para criar crimes e cominar penas (</a:t>
            </a:r>
            <a:r>
              <a:rPr lang="pt-BR" sz="2400" b="1" dirty="0"/>
              <a:t>reserva legal</a:t>
            </a:r>
            <a:r>
              <a:rPr lang="pt-BR" sz="2400" dirty="0" smtClean="0"/>
              <a:t>).</a:t>
            </a:r>
            <a:endParaRPr lang="pt-BR"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9088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LEI PENAL MILITAR NO TEMPO</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342900" lvl="0" indent="-342900" algn="just">
              <a:buSzPts val="1920"/>
              <a:buFont typeface="Arial" panose="020B0604020202020204" pitchFamily="34" charset="0"/>
              <a:buChar char="►"/>
            </a:pPr>
            <a:r>
              <a:rPr lang="pt-BR" sz="2200" dirty="0">
                <a:solidFill>
                  <a:schemeClr val="dk1"/>
                </a:solidFill>
                <a:latin typeface="Arial"/>
                <a:ea typeface="Arial"/>
                <a:cs typeface="Arial"/>
                <a:sym typeface="Arial"/>
              </a:rPr>
              <a:t> </a:t>
            </a:r>
            <a:r>
              <a:rPr lang="pt-BR" sz="2200" dirty="0" smtClean="0"/>
              <a:t>Como ocorre no </a:t>
            </a:r>
            <a:r>
              <a:rPr lang="pt-BR" sz="2200" dirty="0"/>
              <a:t>direito penal comum, o CPM adota o princípio do tempo rege o ato (</a:t>
            </a:r>
            <a:r>
              <a:rPr lang="pt-BR" sz="2200" i="1" dirty="0"/>
              <a:t>tempus </a:t>
            </a:r>
            <a:r>
              <a:rPr lang="pt-BR" sz="2200" i="1" dirty="0" err="1"/>
              <a:t>regit</a:t>
            </a:r>
            <a:r>
              <a:rPr lang="pt-BR" sz="2200" i="1" dirty="0"/>
              <a:t> </a:t>
            </a:r>
            <a:r>
              <a:rPr lang="pt-BR" sz="2200" i="1" dirty="0" err="1"/>
              <a:t>actum</a:t>
            </a:r>
            <a:r>
              <a:rPr lang="pt-BR" sz="2200" dirty="0"/>
              <a:t>). Dessa forma, estamos aqui diante </a:t>
            </a:r>
            <a:r>
              <a:rPr lang="pt-BR" sz="2200" dirty="0" smtClean="0"/>
              <a:t>das seguintes </a:t>
            </a:r>
            <a:r>
              <a:rPr lang="pt-BR" sz="2200" dirty="0"/>
              <a:t>regras </a:t>
            </a:r>
            <a:r>
              <a:rPr lang="pt-BR" sz="2200" dirty="0" smtClean="0"/>
              <a:t>:</a:t>
            </a:r>
          </a:p>
          <a:p>
            <a:pPr marL="342900" lvl="0" indent="-342900" algn="just">
              <a:buSzPts val="1920"/>
              <a:buFont typeface="Arial" panose="020B0604020202020204" pitchFamily="34" charset="0"/>
              <a:buChar char="►"/>
            </a:pPr>
            <a:endParaRPr lang="pt-BR" sz="2400" dirty="0" smtClean="0"/>
          </a:p>
        </p:txBody>
      </p:sp>
      <p:pic>
        <p:nvPicPr>
          <p:cNvPr id="3" name="Imagem 2"/>
          <p:cNvPicPr>
            <a:picLocks noChangeAspect="1"/>
          </p:cNvPicPr>
          <p:nvPr/>
        </p:nvPicPr>
        <p:blipFill>
          <a:blip r:embed="rId3"/>
          <a:stretch>
            <a:fillRect/>
          </a:stretch>
        </p:blipFill>
        <p:spPr>
          <a:xfrm>
            <a:off x="1936822" y="3641880"/>
            <a:ext cx="8124825" cy="2419350"/>
          </a:xfrm>
          <a:prstGeom prst="rect">
            <a:avLst/>
          </a:prstGeom>
        </p:spPr>
      </p:pic>
    </p:spTree>
    <p:extLst>
      <p:ext uri="{BB962C8B-B14F-4D97-AF65-F5344CB8AC3E}">
        <p14:creationId xmlns:p14="http://schemas.microsoft.com/office/powerpoint/2010/main" val="6102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ABOLITIO CRIMINIS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4240728"/>
          </a:xfrm>
        </p:spPr>
        <p:txBody>
          <a:bodyPr>
            <a:normAutofit fontScale="55000" lnSpcReduction="20000"/>
          </a:bodyPr>
          <a:lstStyle/>
          <a:p>
            <a:pPr marL="342900" indent="-342900" algn="just">
              <a:buSzPts val="1920"/>
              <a:buFont typeface="Arial" panose="020B0604020202020204" pitchFamily="34" charset="0"/>
              <a:buChar char="►"/>
            </a:pPr>
            <a:r>
              <a:rPr lang="pt-BR" sz="3400" dirty="0">
                <a:solidFill>
                  <a:schemeClr val="dk1"/>
                </a:solidFill>
                <a:latin typeface="Arial"/>
                <a:ea typeface="Arial"/>
                <a:cs typeface="Arial"/>
                <a:sym typeface="Arial"/>
              </a:rPr>
              <a:t> </a:t>
            </a:r>
            <a:r>
              <a:rPr lang="pt-BR" sz="3400" b="1" dirty="0" smtClean="0">
                <a:solidFill>
                  <a:schemeClr val="dk1"/>
                </a:solidFill>
                <a:latin typeface="Arial"/>
                <a:ea typeface="Arial"/>
                <a:cs typeface="Arial"/>
              </a:rPr>
              <a:t>LEI </a:t>
            </a:r>
            <a:r>
              <a:rPr lang="pt-BR" sz="3400" b="1" dirty="0">
                <a:solidFill>
                  <a:schemeClr val="dk1"/>
                </a:solidFill>
                <a:latin typeface="Arial"/>
                <a:ea typeface="Arial"/>
                <a:cs typeface="Arial"/>
              </a:rPr>
              <a:t>SUPRESSIVA DE INCRIMINAÇÃO</a:t>
            </a:r>
          </a:p>
          <a:p>
            <a:pPr marL="0" lvl="0" indent="0" algn="just">
              <a:buSzPct val="80000"/>
              <a:buNone/>
            </a:pPr>
            <a:r>
              <a:rPr lang="pt-BR" sz="2900" dirty="0" smtClean="0">
                <a:solidFill>
                  <a:schemeClr val="dk1"/>
                </a:solidFill>
              </a:rPr>
              <a:t>	Art</a:t>
            </a:r>
            <a:r>
              <a:rPr lang="pt-BR" sz="2900" dirty="0">
                <a:solidFill>
                  <a:schemeClr val="dk1"/>
                </a:solidFill>
              </a:rPr>
              <a:t>. 2° Ninguém pode ser punido por fato que lei posterior deixa de considerar crime, cessando, em virtude dela, a própria vigência de sentença condenatória irrecorrível, salvo quanto aos efeitos de natureza civil.</a:t>
            </a:r>
            <a:r>
              <a:rPr lang="pt-BR" sz="2900" b="1" dirty="0">
                <a:solidFill>
                  <a:schemeClr val="dk1"/>
                </a:solidFill>
              </a:rPr>
              <a:t> </a:t>
            </a:r>
          </a:p>
          <a:p>
            <a:pPr marL="0" lvl="0" indent="0" algn="just">
              <a:buSzPts val="1920"/>
              <a:buNone/>
            </a:pPr>
            <a:r>
              <a:rPr lang="pt-BR" sz="3800" dirty="0">
                <a:solidFill>
                  <a:schemeClr val="dk1"/>
                </a:solidFill>
              </a:rPr>
              <a:t>Trata-se da </a:t>
            </a:r>
            <a:r>
              <a:rPr lang="pt-BR" sz="3800" dirty="0">
                <a:solidFill>
                  <a:srgbClr val="FF0000"/>
                </a:solidFill>
              </a:rPr>
              <a:t>descriminalização de conduta por lei posterior</a:t>
            </a:r>
            <a:r>
              <a:rPr lang="pt-BR" sz="3800" dirty="0">
                <a:solidFill>
                  <a:schemeClr val="dk1"/>
                </a:solidFill>
              </a:rPr>
              <a:t>, provocando extinção da punibilidade do agente. </a:t>
            </a:r>
            <a:endParaRPr lang="pt-BR" sz="3800" dirty="0" smtClean="0">
              <a:solidFill>
                <a:schemeClr val="dk1"/>
              </a:solidFill>
            </a:endParaRPr>
          </a:p>
          <a:p>
            <a:pPr marL="0" lvl="0" indent="0" algn="just">
              <a:buSzPts val="1920"/>
              <a:buNone/>
            </a:pPr>
            <a:r>
              <a:rPr lang="pt-BR" sz="3800" dirty="0" smtClean="0">
                <a:solidFill>
                  <a:schemeClr val="dk1"/>
                </a:solidFill>
              </a:rPr>
              <a:t>Código Penal comum e militar tratam </a:t>
            </a:r>
            <a:r>
              <a:rPr lang="pt-BR" sz="3800" dirty="0">
                <a:solidFill>
                  <a:schemeClr val="dk1"/>
                </a:solidFill>
              </a:rPr>
              <a:t>a questão </a:t>
            </a:r>
            <a:r>
              <a:rPr lang="pt-BR" sz="3800" dirty="0" smtClean="0">
                <a:solidFill>
                  <a:schemeClr val="dk1"/>
                </a:solidFill>
              </a:rPr>
              <a:t>da mesma maneira, eliminando a tipicidade</a:t>
            </a:r>
            <a:r>
              <a:rPr lang="pt-BR" sz="3800" dirty="0">
                <a:solidFill>
                  <a:schemeClr val="dk1"/>
                </a:solidFill>
              </a:rPr>
              <a:t>. </a:t>
            </a:r>
          </a:p>
          <a:p>
            <a:pPr marL="0" lvl="0" indent="0" algn="just">
              <a:buSzPts val="1920"/>
              <a:buNone/>
            </a:pPr>
            <a:r>
              <a:rPr lang="pt-BR" sz="3800" dirty="0" smtClean="0">
                <a:solidFill>
                  <a:schemeClr val="dk1"/>
                </a:solidFill>
              </a:rPr>
              <a:t>No caso do </a:t>
            </a:r>
            <a:r>
              <a:rPr lang="pt-BR" sz="3800" dirty="0">
                <a:solidFill>
                  <a:schemeClr val="dk1"/>
                </a:solidFill>
              </a:rPr>
              <a:t>fato praticado pelo </a:t>
            </a:r>
            <a:r>
              <a:rPr lang="pt-BR" sz="3800" dirty="0" smtClean="0">
                <a:solidFill>
                  <a:schemeClr val="dk1"/>
                </a:solidFill>
              </a:rPr>
              <a:t>agente, este </a:t>
            </a:r>
            <a:r>
              <a:rPr lang="pt-BR" sz="3800" dirty="0">
                <a:solidFill>
                  <a:schemeClr val="dk1"/>
                </a:solidFill>
              </a:rPr>
              <a:t>torna-se penalmente irrelevante. </a:t>
            </a:r>
            <a:r>
              <a:rPr lang="pt-BR" sz="3800" dirty="0" smtClean="0">
                <a:solidFill>
                  <a:schemeClr val="dk1"/>
                </a:solidFill>
              </a:rPr>
              <a:t>Assim, </a:t>
            </a:r>
            <a:r>
              <a:rPr lang="pt-BR" sz="3800" dirty="0">
                <a:solidFill>
                  <a:schemeClr val="dk1"/>
                </a:solidFill>
              </a:rPr>
              <a:t>ocorrendo, durante a fase de investigação ou do processo, </a:t>
            </a:r>
            <a:r>
              <a:rPr lang="pt-BR" sz="3800" dirty="0">
                <a:solidFill>
                  <a:srgbClr val="FF0000"/>
                </a:solidFill>
              </a:rPr>
              <a:t>extingue-se a punibilidade</a:t>
            </a:r>
            <a:r>
              <a:rPr lang="pt-BR" sz="3800" dirty="0">
                <a:solidFill>
                  <a:schemeClr val="dk1"/>
                </a:solidFill>
              </a:rPr>
              <a:t>, afetando a pretensão punitiva estatal</a:t>
            </a:r>
            <a:endParaRPr lang="pt-BR" sz="3800" dirty="0"/>
          </a:p>
        </p:txBody>
      </p:sp>
    </p:spTree>
    <p:extLst>
      <p:ext uri="{BB962C8B-B14F-4D97-AF65-F5344CB8AC3E}">
        <p14:creationId xmlns:p14="http://schemas.microsoft.com/office/powerpoint/2010/main" val="271207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22355" y="1327968"/>
            <a:ext cx="10353762" cy="3121395"/>
          </a:xfrm>
        </p:spPr>
        <p:txBody>
          <a:bodyPr>
            <a:noAutofit/>
          </a:bodyPr>
          <a:lstStyle/>
          <a:p>
            <a:pPr marL="0" indent="0">
              <a:buNone/>
            </a:pPr>
            <a:r>
              <a:rPr lang="pt-BR" sz="2400" b="1" u="sng" dirty="0">
                <a:solidFill>
                  <a:schemeClr val="dk1"/>
                </a:solidFill>
              </a:rPr>
              <a:t>E se o fato ocorrer após o trânsito em julgado de sentença condenatória </a:t>
            </a:r>
            <a:r>
              <a:rPr lang="pt-BR" sz="2400" b="1" u="sng" dirty="0" smtClean="0">
                <a:solidFill>
                  <a:schemeClr val="dk1"/>
                </a:solidFill>
              </a:rPr>
              <a:t>?</a:t>
            </a:r>
          </a:p>
          <a:p>
            <a:pPr marL="0" indent="0">
              <a:buNone/>
            </a:pPr>
            <a:endParaRPr lang="pt-BR" sz="2400" b="1" u="sng" dirty="0" smtClean="0">
              <a:solidFill>
                <a:schemeClr val="dk1"/>
              </a:solidFill>
            </a:endParaRPr>
          </a:p>
          <a:p>
            <a:pPr marL="342900" lvl="0" indent="-342900" algn="just">
              <a:spcBef>
                <a:spcPts val="0"/>
              </a:spcBef>
              <a:buSzPts val="1920"/>
              <a:buChar char="►"/>
            </a:pPr>
            <a:r>
              <a:rPr lang="pt-BR" sz="2400" dirty="0">
                <a:solidFill>
                  <a:schemeClr val="dk1"/>
                </a:solidFill>
                <a:latin typeface="Arial"/>
                <a:ea typeface="Arial"/>
                <a:cs typeface="Arial"/>
                <a:sym typeface="Arial"/>
              </a:rPr>
              <a:t>A decisão é juridicamente </a:t>
            </a:r>
            <a:r>
              <a:rPr lang="pt-BR" sz="2400" u="sng" dirty="0">
                <a:solidFill>
                  <a:srgbClr val="FF0000"/>
                </a:solidFill>
                <a:latin typeface="Arial"/>
                <a:ea typeface="Arial"/>
                <a:cs typeface="Arial"/>
                <a:sym typeface="Arial"/>
              </a:rPr>
              <a:t>desconstituída</a:t>
            </a:r>
            <a:r>
              <a:rPr lang="pt-BR" sz="2400" dirty="0">
                <a:solidFill>
                  <a:schemeClr val="dk1"/>
                </a:solidFill>
                <a:latin typeface="Arial"/>
                <a:ea typeface="Arial"/>
                <a:cs typeface="Arial"/>
                <a:sym typeface="Arial"/>
              </a:rPr>
              <a:t>, não sendo o caso de se indicar a cessação da vigência da sentença. Não podendo gerar qualquer efeito, muito menos a sua execução. A abolitio criminis, assim como a anistia, é capaz de apagar a tipicidade, limpando completamente a folha de antecedentes do acusado.</a:t>
            </a:r>
            <a:endParaRPr lang="pt-BR" sz="2400" dirty="0"/>
          </a:p>
          <a:p>
            <a:pPr marL="342900" lvl="0" indent="-342900" algn="just">
              <a:buSzPts val="1920"/>
              <a:buChar char="►"/>
            </a:pPr>
            <a:r>
              <a:rPr lang="pt-BR" sz="2400" dirty="0">
                <a:solidFill>
                  <a:schemeClr val="dk1"/>
                </a:solidFill>
                <a:latin typeface="Arial"/>
                <a:ea typeface="Arial"/>
                <a:cs typeface="Arial"/>
                <a:sym typeface="Arial"/>
              </a:rPr>
              <a:t>Deixa-se claro nesta norma que, apesar da desconstituição da condenação, sem qualquer efeito penal, os efeitos civis permanecem</a:t>
            </a:r>
            <a:r>
              <a:rPr lang="pt-BR" sz="2400" dirty="0"/>
              <a:t/>
            </a:r>
            <a:br>
              <a:rPr lang="pt-BR" sz="2400" dirty="0"/>
            </a:br>
            <a:endParaRPr lang="pt-BR" sz="2400" dirty="0">
              <a:solidFill>
                <a:schemeClr val="dk1"/>
              </a:solidFill>
            </a:endParaRPr>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Tree>
    <p:extLst>
      <p:ext uri="{BB962C8B-B14F-4D97-AF65-F5344CB8AC3E}">
        <p14:creationId xmlns:p14="http://schemas.microsoft.com/office/powerpoint/2010/main" val="229020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err="1" smtClean="0"/>
              <a:t>Extratividade</a:t>
            </a:r>
            <a:r>
              <a:rPr lang="pt-BR" sz="4000" dirty="0" smtClean="0"/>
              <a:t> da lei penal militar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77500" lnSpcReduction="20000"/>
          </a:bodyPr>
          <a:lstStyle/>
          <a:p>
            <a:pPr marL="342900" lvl="0" indent="-342900" algn="just">
              <a:buClr>
                <a:srgbClr val="DDDDDD"/>
              </a:buClr>
              <a:buSzPct val="80000"/>
              <a:buChar char="►"/>
            </a:pPr>
            <a:r>
              <a:rPr lang="pt-BR" sz="3200" dirty="0" smtClean="0">
                <a:solidFill>
                  <a:srgbClr val="000000"/>
                </a:solidFill>
                <a:latin typeface="Arial"/>
                <a:ea typeface="Arial"/>
                <a:cs typeface="Arial"/>
                <a:sym typeface="Arial"/>
              </a:rPr>
              <a:t>A </a:t>
            </a:r>
            <a:r>
              <a:rPr lang="pt-BR" sz="3200" dirty="0">
                <a:solidFill>
                  <a:srgbClr val="000000"/>
                </a:solidFill>
                <a:latin typeface="Arial"/>
                <a:ea typeface="Arial"/>
                <a:cs typeface="Arial"/>
                <a:sym typeface="Arial"/>
              </a:rPr>
              <a:t>regra geral em direito é a aplicação da lei vigente à época da ocorrência dos fatos. A exceção é a </a:t>
            </a:r>
            <a:r>
              <a:rPr lang="pt-BR" sz="3200" dirty="0" err="1">
                <a:solidFill>
                  <a:srgbClr val="000000"/>
                </a:solidFill>
                <a:latin typeface="Arial"/>
                <a:ea typeface="Arial"/>
                <a:cs typeface="Arial"/>
                <a:sym typeface="Arial"/>
              </a:rPr>
              <a:t>extratividade</a:t>
            </a:r>
            <a:r>
              <a:rPr lang="pt-BR" sz="3200" dirty="0">
                <a:solidFill>
                  <a:srgbClr val="000000"/>
                </a:solidFill>
                <a:latin typeface="Arial"/>
                <a:ea typeface="Arial"/>
                <a:cs typeface="Arial"/>
                <a:sym typeface="Arial"/>
              </a:rPr>
              <a:t>.</a:t>
            </a:r>
            <a:endParaRPr lang="pt-BR" sz="3200" dirty="0"/>
          </a:p>
          <a:p>
            <a:pPr marL="342900" lvl="0" indent="-342900" algn="just">
              <a:buClr>
                <a:srgbClr val="DDDDDD"/>
              </a:buClr>
              <a:buSzPct val="80000"/>
              <a:buChar char="►"/>
            </a:pPr>
            <a:r>
              <a:rPr lang="pt-BR" sz="3200" dirty="0">
                <a:solidFill>
                  <a:srgbClr val="000000"/>
                </a:solidFill>
                <a:latin typeface="Arial"/>
                <a:ea typeface="Arial"/>
                <a:cs typeface="Arial"/>
                <a:sym typeface="Arial"/>
              </a:rPr>
              <a:t>Realiza-se em dois ângulos: </a:t>
            </a:r>
            <a:endParaRPr lang="pt-BR" sz="3200" dirty="0" smtClean="0">
              <a:solidFill>
                <a:srgbClr val="000000"/>
              </a:solidFill>
              <a:latin typeface="Arial"/>
              <a:ea typeface="Arial"/>
              <a:cs typeface="Arial"/>
              <a:sym typeface="Arial"/>
            </a:endParaRPr>
          </a:p>
          <a:p>
            <a:pPr marL="342900" lvl="0" indent="-342900" algn="just">
              <a:buClr>
                <a:srgbClr val="DDDDDD"/>
              </a:buClr>
              <a:buSzPct val="80000"/>
              <a:buChar char="►"/>
            </a:pPr>
            <a:r>
              <a:rPr lang="pt-BR" sz="3200" dirty="0" smtClean="0">
                <a:solidFill>
                  <a:srgbClr val="000000"/>
                </a:solidFill>
                <a:latin typeface="Arial"/>
                <a:ea typeface="Arial"/>
                <a:cs typeface="Arial"/>
                <a:sym typeface="Arial"/>
              </a:rPr>
              <a:t>a</a:t>
            </a:r>
            <a:r>
              <a:rPr lang="pt-BR" sz="3200" dirty="0">
                <a:solidFill>
                  <a:srgbClr val="000000"/>
                </a:solidFill>
                <a:latin typeface="Arial"/>
                <a:ea typeface="Arial"/>
                <a:cs typeface="Arial"/>
                <a:sym typeface="Arial"/>
              </a:rPr>
              <a:t>) </a:t>
            </a:r>
            <a:r>
              <a:rPr lang="pt-BR" sz="3200" dirty="0" smtClean="0">
                <a:solidFill>
                  <a:srgbClr val="FF0000"/>
                </a:solidFill>
                <a:latin typeface="Arial"/>
                <a:ea typeface="Arial"/>
                <a:cs typeface="Arial"/>
                <a:sym typeface="Arial"/>
              </a:rPr>
              <a:t>retroatividade </a:t>
            </a:r>
            <a:r>
              <a:rPr lang="pt-BR" sz="3200" dirty="0" smtClean="0">
                <a:solidFill>
                  <a:srgbClr val="000000"/>
                </a:solidFill>
                <a:latin typeface="Arial"/>
                <a:ea typeface="Arial"/>
                <a:cs typeface="Arial"/>
                <a:sym typeface="Arial"/>
              </a:rPr>
              <a:t>(art</a:t>
            </a:r>
            <a:r>
              <a:rPr lang="pt-BR" sz="3200" dirty="0">
                <a:solidFill>
                  <a:srgbClr val="000000"/>
                </a:solidFill>
                <a:latin typeface="Arial"/>
                <a:ea typeface="Arial"/>
                <a:cs typeface="Arial"/>
                <a:sym typeface="Arial"/>
              </a:rPr>
              <a:t>. </a:t>
            </a:r>
            <a:r>
              <a:rPr lang="pt-BR" sz="3200" dirty="0" smtClean="0">
                <a:solidFill>
                  <a:srgbClr val="000000"/>
                </a:solidFill>
                <a:latin typeface="Arial"/>
                <a:ea typeface="Arial"/>
                <a:cs typeface="Arial"/>
                <a:sym typeface="Arial"/>
              </a:rPr>
              <a:t>5</a:t>
            </a:r>
            <a:r>
              <a:rPr lang="pt-BR" sz="3200" dirty="0">
                <a:solidFill>
                  <a:srgbClr val="000000"/>
                </a:solidFill>
                <a:latin typeface="Arial"/>
                <a:ea typeface="Arial"/>
                <a:cs typeface="Arial"/>
                <a:sym typeface="Arial"/>
              </a:rPr>
              <a:t>º</a:t>
            </a:r>
            <a:r>
              <a:rPr lang="pt-BR" sz="3200" dirty="0" smtClean="0">
                <a:solidFill>
                  <a:srgbClr val="000000"/>
                </a:solidFill>
                <a:latin typeface="Arial"/>
                <a:ea typeface="Arial"/>
                <a:cs typeface="Arial"/>
                <a:sym typeface="Arial"/>
              </a:rPr>
              <a:t>, </a:t>
            </a:r>
            <a:r>
              <a:rPr lang="pt-BR" sz="3200" dirty="0">
                <a:solidFill>
                  <a:srgbClr val="000000"/>
                </a:solidFill>
                <a:latin typeface="Arial"/>
                <a:ea typeface="Arial"/>
                <a:cs typeface="Arial"/>
                <a:sym typeface="Arial"/>
              </a:rPr>
              <a:t>XL, CF</a:t>
            </a:r>
            <a:r>
              <a:rPr lang="pt-BR" sz="3200" dirty="0" smtClean="0">
                <a:solidFill>
                  <a:srgbClr val="000000"/>
                </a:solidFill>
                <a:latin typeface="Arial"/>
                <a:ea typeface="Arial"/>
                <a:cs typeface="Arial"/>
                <a:sym typeface="Arial"/>
              </a:rPr>
              <a:t>): caso em que a lei volta ao passado. </a:t>
            </a:r>
            <a:endParaRPr lang="pt-BR" sz="3200" dirty="0"/>
          </a:p>
          <a:p>
            <a:pPr marL="342900" lvl="0" indent="-342900" algn="just">
              <a:buClr>
                <a:srgbClr val="DDDDDD"/>
              </a:buClr>
              <a:buSzPct val="80000"/>
              <a:buChar char="►"/>
            </a:pPr>
            <a:r>
              <a:rPr lang="pt-BR" sz="3200" dirty="0">
                <a:solidFill>
                  <a:srgbClr val="000000"/>
                </a:solidFill>
                <a:latin typeface="Arial"/>
                <a:ea typeface="Arial"/>
                <a:cs typeface="Arial"/>
                <a:sym typeface="Arial"/>
              </a:rPr>
              <a:t>b) </a:t>
            </a:r>
            <a:r>
              <a:rPr lang="pt-BR" sz="3200" dirty="0" err="1">
                <a:solidFill>
                  <a:srgbClr val="FF0000"/>
                </a:solidFill>
                <a:latin typeface="Arial"/>
                <a:ea typeface="Arial"/>
                <a:cs typeface="Arial"/>
                <a:sym typeface="Arial"/>
              </a:rPr>
              <a:t>ultratividade</a:t>
            </a:r>
            <a:r>
              <a:rPr lang="pt-BR" sz="3200" dirty="0">
                <a:solidFill>
                  <a:srgbClr val="000000"/>
                </a:solidFill>
                <a:latin typeface="Arial"/>
                <a:ea typeface="Arial"/>
                <a:cs typeface="Arial"/>
                <a:sym typeface="Arial"/>
              </a:rPr>
              <a:t>: é a aplicação de uma lei penal benéfica, já revogada, a um fato (sentença) ocorrido depois do período da sua </a:t>
            </a:r>
            <a:r>
              <a:rPr lang="pt-BR" sz="3200" dirty="0" smtClean="0">
                <a:solidFill>
                  <a:srgbClr val="000000"/>
                </a:solidFill>
                <a:latin typeface="Arial"/>
                <a:ea typeface="Arial"/>
                <a:cs typeface="Arial"/>
                <a:sym typeface="Arial"/>
              </a:rPr>
              <a:t>vigência. A lei </a:t>
            </a:r>
            <a:r>
              <a:rPr lang="pt-BR" sz="3200" dirty="0">
                <a:solidFill>
                  <a:schemeClr val="dk1"/>
                </a:solidFill>
                <a:latin typeface="Trebuchet MS"/>
                <a:ea typeface="Trebuchet MS"/>
                <a:cs typeface="Trebuchet MS"/>
                <a:sym typeface="Trebuchet MS"/>
              </a:rPr>
              <a:t>projeta-se ao </a:t>
            </a:r>
            <a:r>
              <a:rPr lang="pt-BR" sz="3200" dirty="0" smtClean="0">
                <a:solidFill>
                  <a:schemeClr val="dk1"/>
                </a:solidFill>
                <a:latin typeface="Trebuchet MS"/>
                <a:ea typeface="Trebuchet MS"/>
                <a:cs typeface="Trebuchet MS"/>
                <a:sym typeface="Trebuchet MS"/>
              </a:rPr>
              <a:t>futuro. </a:t>
            </a:r>
            <a:endParaRPr lang="pt-BR" sz="2900" b="1" dirty="0">
              <a:solidFill>
                <a:schemeClr val="dk1"/>
              </a:solidFill>
            </a:endParaRPr>
          </a:p>
        </p:txBody>
      </p:sp>
    </p:spTree>
    <p:extLst>
      <p:ext uri="{BB962C8B-B14F-4D97-AF65-F5344CB8AC3E}">
        <p14:creationId xmlns:p14="http://schemas.microsoft.com/office/powerpoint/2010/main" val="25746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TEMPO do crime</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895642" y="1922328"/>
            <a:ext cx="10353762" cy="3695136"/>
          </a:xfrm>
        </p:spPr>
        <p:txBody>
          <a:bodyPr>
            <a:noAutofit/>
          </a:bodyPr>
          <a:lstStyle/>
          <a:p>
            <a:pPr marL="342900" lvl="0" indent="-342900" algn="just">
              <a:buSzPts val="1920"/>
              <a:buFont typeface="Arial" panose="020B0604020202020204" pitchFamily="34" charset="0"/>
              <a:buChar char="►"/>
            </a:pPr>
            <a:r>
              <a:rPr lang="pt-BR" dirty="0">
                <a:solidFill>
                  <a:schemeClr val="dk1"/>
                </a:solidFill>
                <a:latin typeface="Arial"/>
                <a:ea typeface="Arial"/>
                <a:cs typeface="Arial"/>
                <a:sym typeface="Arial"/>
              </a:rPr>
              <a:t> </a:t>
            </a:r>
            <a:r>
              <a:rPr lang="pt-BR" dirty="0" smtClean="0"/>
              <a:t>CÓDIGO PENAL MILITAR </a:t>
            </a:r>
          </a:p>
          <a:p>
            <a:pPr marL="0" indent="0" algn="just">
              <a:buSzPts val="1920"/>
              <a:buNone/>
            </a:pPr>
            <a:r>
              <a:rPr lang="pt-BR" dirty="0" smtClean="0">
                <a:solidFill>
                  <a:srgbClr val="000000"/>
                </a:solidFill>
                <a:latin typeface="Arial"/>
                <a:ea typeface="Arial"/>
                <a:cs typeface="Arial"/>
                <a:sym typeface="Arial"/>
              </a:rPr>
              <a:t>Art</a:t>
            </a:r>
            <a:r>
              <a:rPr lang="pt-BR" dirty="0">
                <a:solidFill>
                  <a:srgbClr val="000000"/>
                </a:solidFill>
                <a:latin typeface="Arial"/>
                <a:ea typeface="Arial"/>
                <a:cs typeface="Arial"/>
                <a:sym typeface="Arial"/>
              </a:rPr>
              <a:t>. 5.º Considera-se praticado o crime no </a:t>
            </a:r>
            <a:r>
              <a:rPr lang="pt-BR" dirty="0">
                <a:solidFill>
                  <a:srgbClr val="FF0000"/>
                </a:solidFill>
                <a:latin typeface="Arial"/>
                <a:ea typeface="Arial"/>
                <a:cs typeface="Arial"/>
                <a:sym typeface="Arial"/>
              </a:rPr>
              <a:t>momento da ação ou omissão</a:t>
            </a:r>
            <a:r>
              <a:rPr lang="pt-BR" dirty="0">
                <a:solidFill>
                  <a:srgbClr val="000000"/>
                </a:solidFill>
                <a:latin typeface="Arial"/>
                <a:ea typeface="Arial"/>
                <a:cs typeface="Arial"/>
                <a:sym typeface="Arial"/>
              </a:rPr>
              <a:t>, ainda que outro seja o do resultado.</a:t>
            </a:r>
            <a:endParaRPr lang="pt-BR" dirty="0"/>
          </a:p>
          <a:p>
            <a:pPr marL="342900" lvl="0" indent="-342900" algn="just">
              <a:buSzPts val="1920"/>
              <a:buFont typeface="Arial" panose="020B0604020202020204" pitchFamily="34" charset="0"/>
              <a:buChar char="►"/>
            </a:pPr>
            <a:r>
              <a:rPr lang="pt-BR" dirty="0">
                <a:solidFill>
                  <a:schemeClr val="dk1"/>
                </a:solidFill>
                <a:latin typeface="Trebuchet MS"/>
                <a:ea typeface="Trebuchet MS"/>
                <a:cs typeface="Trebuchet MS"/>
                <a:sym typeface="Trebuchet MS"/>
              </a:rPr>
              <a:t>Teorias sobre o tempo do </a:t>
            </a:r>
            <a:r>
              <a:rPr lang="pt-BR" dirty="0" smtClean="0">
                <a:solidFill>
                  <a:schemeClr val="dk1"/>
                </a:solidFill>
                <a:latin typeface="Trebuchet MS"/>
                <a:ea typeface="Trebuchet MS"/>
                <a:cs typeface="Trebuchet MS"/>
                <a:sym typeface="Trebuchet MS"/>
              </a:rPr>
              <a:t>crime (QUANDO?):</a:t>
            </a:r>
            <a:endParaRPr lang="pt-BR" dirty="0" smtClean="0">
              <a:solidFill>
                <a:schemeClr val="dk1"/>
              </a:solidFill>
              <a:latin typeface="Trebuchet MS"/>
              <a:ea typeface="Trebuchet MS"/>
              <a:cs typeface="Trebuchet MS"/>
              <a:sym typeface="Trebuchet MS"/>
            </a:endParaRPr>
          </a:p>
          <a:p>
            <a:pPr marL="0" lvl="0" indent="0" algn="just">
              <a:buSzPts val="1920"/>
              <a:buNone/>
            </a:pPr>
            <a:r>
              <a:rPr lang="pt-BR" dirty="0" smtClean="0">
                <a:solidFill>
                  <a:schemeClr val="dk1"/>
                </a:solidFill>
                <a:latin typeface="Trebuchet MS"/>
                <a:ea typeface="Trebuchet MS"/>
                <a:cs typeface="Trebuchet MS"/>
                <a:sym typeface="Trebuchet MS"/>
              </a:rPr>
              <a:t>a) teoria </a:t>
            </a:r>
            <a:r>
              <a:rPr lang="pt-BR" dirty="0">
                <a:solidFill>
                  <a:schemeClr val="dk1"/>
                </a:solidFill>
                <a:latin typeface="Trebuchet MS"/>
                <a:ea typeface="Trebuchet MS"/>
                <a:cs typeface="Trebuchet MS"/>
                <a:sym typeface="Trebuchet MS"/>
              </a:rPr>
              <a:t>da atividade: reputa-se praticado o delito no momento da conduta, não importando o instante do resultado; </a:t>
            </a:r>
            <a:endParaRPr lang="pt-BR" dirty="0" smtClean="0">
              <a:solidFill>
                <a:schemeClr val="dk1"/>
              </a:solidFill>
              <a:latin typeface="Trebuchet MS"/>
              <a:ea typeface="Trebuchet MS"/>
              <a:cs typeface="Trebuchet MS"/>
              <a:sym typeface="Trebuchet MS"/>
            </a:endParaRPr>
          </a:p>
          <a:p>
            <a:pPr marL="0" lvl="0" indent="0" algn="just">
              <a:buSzPts val="1920"/>
              <a:buNone/>
            </a:pPr>
            <a:r>
              <a:rPr lang="pt-BR" dirty="0" smtClean="0">
                <a:solidFill>
                  <a:schemeClr val="dk1"/>
                </a:solidFill>
                <a:latin typeface="Trebuchet MS"/>
                <a:ea typeface="Trebuchet MS"/>
                <a:cs typeface="Trebuchet MS"/>
                <a:sym typeface="Trebuchet MS"/>
              </a:rPr>
              <a:t>b</a:t>
            </a:r>
            <a:r>
              <a:rPr lang="pt-BR" dirty="0">
                <a:solidFill>
                  <a:schemeClr val="dk1"/>
                </a:solidFill>
                <a:latin typeface="Trebuchet MS"/>
                <a:ea typeface="Trebuchet MS"/>
                <a:cs typeface="Trebuchet MS"/>
                <a:sym typeface="Trebuchet MS"/>
              </a:rPr>
              <a:t>) teoria do resultado: considera-se cometido o crime no momento do resultado; </a:t>
            </a:r>
            <a:endParaRPr lang="pt-BR" dirty="0" smtClean="0">
              <a:solidFill>
                <a:schemeClr val="dk1"/>
              </a:solidFill>
              <a:latin typeface="Trebuchet MS"/>
              <a:ea typeface="Trebuchet MS"/>
              <a:cs typeface="Trebuchet MS"/>
              <a:sym typeface="Trebuchet MS"/>
            </a:endParaRPr>
          </a:p>
          <a:p>
            <a:pPr marL="0" lvl="0" indent="0" algn="just">
              <a:buSzPts val="1920"/>
              <a:buNone/>
            </a:pPr>
            <a:r>
              <a:rPr lang="pt-BR" dirty="0" smtClean="0">
                <a:solidFill>
                  <a:schemeClr val="dk1"/>
                </a:solidFill>
                <a:latin typeface="Trebuchet MS"/>
                <a:ea typeface="Trebuchet MS"/>
                <a:cs typeface="Trebuchet MS"/>
                <a:sym typeface="Trebuchet MS"/>
              </a:rPr>
              <a:t>c)teoria </a:t>
            </a:r>
            <a:r>
              <a:rPr lang="pt-BR" dirty="0">
                <a:solidFill>
                  <a:schemeClr val="dk1"/>
                </a:solidFill>
                <a:latin typeface="Trebuchet MS"/>
                <a:ea typeface="Trebuchet MS"/>
                <a:cs typeface="Trebuchet MS"/>
                <a:sym typeface="Trebuchet MS"/>
              </a:rPr>
              <a:t>mista ou da ubiquidade: o momento do crime pode ser tanto o da conduta, quanto o do resultado. </a:t>
            </a:r>
            <a:endParaRPr lang="pt-BR" dirty="0" smtClean="0">
              <a:solidFill>
                <a:schemeClr val="dk1"/>
              </a:solidFill>
              <a:latin typeface="Trebuchet MS"/>
              <a:ea typeface="Trebuchet MS"/>
              <a:cs typeface="Trebuchet MS"/>
              <a:sym typeface="Trebuchet MS"/>
            </a:endParaRPr>
          </a:p>
          <a:p>
            <a:pPr marL="0" lvl="0" indent="0" algn="just">
              <a:buSzPts val="1920"/>
              <a:buNone/>
            </a:pPr>
            <a:r>
              <a:rPr lang="pt-BR" u="sng" dirty="0" smtClean="0">
                <a:solidFill>
                  <a:schemeClr val="dk1"/>
                </a:solidFill>
                <a:latin typeface="Trebuchet MS"/>
                <a:ea typeface="Trebuchet MS"/>
                <a:cs typeface="Trebuchet MS"/>
                <a:sym typeface="Trebuchet MS"/>
              </a:rPr>
              <a:t>Adota-se</a:t>
            </a:r>
            <a:r>
              <a:rPr lang="pt-BR" u="sng" dirty="0">
                <a:solidFill>
                  <a:schemeClr val="dk1"/>
                </a:solidFill>
                <a:latin typeface="Trebuchet MS"/>
                <a:ea typeface="Trebuchet MS"/>
                <a:cs typeface="Trebuchet MS"/>
                <a:sym typeface="Trebuchet MS"/>
              </a:rPr>
              <a:t>, segundo demonstra o art. 5.o do CPM, a teoria da </a:t>
            </a:r>
            <a:r>
              <a:rPr lang="pt-BR" u="sng" dirty="0">
                <a:solidFill>
                  <a:srgbClr val="FF0000"/>
                </a:solidFill>
                <a:latin typeface="Trebuchet MS"/>
                <a:ea typeface="Trebuchet MS"/>
                <a:cs typeface="Trebuchet MS"/>
                <a:sym typeface="Trebuchet MS"/>
              </a:rPr>
              <a:t>atividade</a:t>
            </a:r>
            <a:endParaRPr lang="pt-BR" u="sng" dirty="0" smtClean="0"/>
          </a:p>
        </p:txBody>
      </p:sp>
    </p:spTree>
    <p:extLst>
      <p:ext uri="{BB962C8B-B14F-4D97-AF65-F5344CB8AC3E}">
        <p14:creationId xmlns:p14="http://schemas.microsoft.com/office/powerpoint/2010/main" val="138678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TEMPO do crime</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pic>
        <p:nvPicPr>
          <p:cNvPr id="5" name="Espaço Reservado para Conteúdo 4"/>
          <p:cNvPicPr>
            <a:picLocks noGrp="1" noChangeAspect="1"/>
          </p:cNvPicPr>
          <p:nvPr>
            <p:ph idx="1"/>
          </p:nvPr>
        </p:nvPicPr>
        <p:blipFill>
          <a:blip r:embed="rId3"/>
          <a:stretch>
            <a:fillRect/>
          </a:stretch>
        </p:blipFill>
        <p:spPr>
          <a:xfrm>
            <a:off x="2130552" y="1994916"/>
            <a:ext cx="7970165" cy="4233150"/>
          </a:xfrm>
          <a:prstGeom prst="rect">
            <a:avLst/>
          </a:prstGeom>
        </p:spPr>
      </p:pic>
    </p:spTree>
    <p:extLst>
      <p:ext uri="{BB962C8B-B14F-4D97-AF65-F5344CB8AC3E}">
        <p14:creationId xmlns:p14="http://schemas.microsoft.com/office/powerpoint/2010/main" val="394070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TEMPO do crime</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895642" y="1922328"/>
            <a:ext cx="10353762" cy="3695136"/>
          </a:xfrm>
        </p:spPr>
        <p:txBody>
          <a:bodyPr>
            <a:noAutofit/>
          </a:bodyPr>
          <a:lstStyle/>
          <a:p>
            <a:pPr marL="342900" lvl="0" indent="-342900" algn="just">
              <a:buSzPts val="1920"/>
              <a:buFont typeface="Arial" panose="020B0604020202020204" pitchFamily="34" charset="0"/>
              <a:buChar char="►"/>
            </a:pPr>
            <a:r>
              <a:rPr lang="pt-BR" b="1" dirty="0" smtClean="0"/>
              <a:t>IMPORTÂNCIA PRÁTICA:</a:t>
            </a:r>
            <a:endParaRPr lang="pt-BR" b="1" dirty="0" smtClean="0"/>
          </a:p>
          <a:p>
            <a:pPr marL="0" indent="0" algn="just">
              <a:buSzPts val="1920"/>
              <a:buNone/>
            </a:pPr>
            <a:r>
              <a:rPr lang="pt-BR" dirty="0" smtClean="0">
                <a:solidFill>
                  <a:srgbClr val="000000"/>
                </a:solidFill>
                <a:latin typeface="Arial"/>
                <a:ea typeface="Arial"/>
                <a:cs typeface="Arial"/>
                <a:sym typeface="Arial"/>
              </a:rPr>
              <a:t>Prescrição; </a:t>
            </a:r>
          </a:p>
          <a:p>
            <a:pPr marL="0" indent="0" algn="just">
              <a:buSzPts val="1920"/>
              <a:buNone/>
            </a:pPr>
            <a:r>
              <a:rPr lang="pt-BR" dirty="0" smtClean="0">
                <a:solidFill>
                  <a:srgbClr val="000000"/>
                </a:solidFill>
                <a:latin typeface="Arial"/>
                <a:cs typeface="Arial"/>
                <a:sym typeface="Arial"/>
              </a:rPr>
              <a:t>Imputabilidade do agente; </a:t>
            </a:r>
          </a:p>
          <a:p>
            <a:pPr marL="0" indent="0" algn="just">
              <a:buSzPts val="1920"/>
              <a:buNone/>
            </a:pPr>
            <a:r>
              <a:rPr lang="pt-BR" dirty="0" smtClean="0">
                <a:solidFill>
                  <a:srgbClr val="000000"/>
                </a:solidFill>
                <a:latin typeface="Arial"/>
                <a:cs typeface="Arial"/>
                <a:sym typeface="Arial"/>
              </a:rPr>
              <a:t>Lei excepcional de guerra e etc.</a:t>
            </a:r>
            <a:endParaRPr lang="pt-BR" dirty="0"/>
          </a:p>
        </p:txBody>
      </p:sp>
    </p:spTree>
    <p:extLst>
      <p:ext uri="{BB962C8B-B14F-4D97-AF65-F5344CB8AC3E}">
        <p14:creationId xmlns:p14="http://schemas.microsoft.com/office/powerpoint/2010/main" val="1124195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APRESENTAÇÃO PMAP">
  <a:themeElements>
    <a:clrScheme name="AZUL MARINH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APRESENTAÇÃO PMAP" id="{A86B82FD-DA0F-4C5C-A418-812FF154042A}" vid="{AC1E8BEB-B5AF-49E7-A113-206FFE72AF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TotalTime>
  <Words>711</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14</vt:i4>
      </vt:variant>
    </vt:vector>
  </HeadingPairs>
  <TitlesOfParts>
    <vt:vector size="24" baseType="lpstr">
      <vt:lpstr>Arial</vt:lpstr>
      <vt:lpstr>Arial Black</vt:lpstr>
      <vt:lpstr>Calibri</vt:lpstr>
      <vt:lpstr>HelveticaNeueLT Pro 35 Th</vt:lpstr>
      <vt:lpstr>HelveticaNeueLT Pro 55 Roman</vt:lpstr>
      <vt:lpstr>HelveticaNeueLT Pro 63 MdEx</vt:lpstr>
      <vt:lpstr>HelveticaNeueLT Pro 65 Md</vt:lpstr>
      <vt:lpstr>HelveticaNeueLT Pro 97 BlkCn</vt:lpstr>
      <vt:lpstr>Trebuchet MS</vt:lpstr>
      <vt:lpstr>2_APRESENTAÇÃO PMAP</vt:lpstr>
      <vt:lpstr>INTRODUÇÃO AO DIREITO PENAL MILITAR e AO DIREITO PROCESSUAL MILITAR </vt:lpstr>
      <vt:lpstr>Princípio da legalidade</vt:lpstr>
      <vt:lpstr>LEI PENAL MILITAR NO TEMPO</vt:lpstr>
      <vt:lpstr>ABOLITIO CRIMINIS </vt:lpstr>
      <vt:lpstr>Apresentação do PowerPoint</vt:lpstr>
      <vt:lpstr>Extratividade da lei penal militar </vt:lpstr>
      <vt:lpstr>TEMPO do crime</vt:lpstr>
      <vt:lpstr>TEMPO do crime</vt:lpstr>
      <vt:lpstr>TEMPO do crime</vt:lpstr>
      <vt:lpstr>LUGAR do crime</vt:lpstr>
      <vt:lpstr>LUGAR do crime</vt:lpstr>
      <vt:lpstr>LUGAR do crime</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Ranon</dc:creator>
  <cp:lastModifiedBy>Breno</cp:lastModifiedBy>
  <cp:revision>43</cp:revision>
  <dcterms:created xsi:type="dcterms:W3CDTF">2021-11-27T19:08:57Z</dcterms:created>
  <dcterms:modified xsi:type="dcterms:W3CDTF">2022-06-02T00:59:29Z</dcterms:modified>
</cp:coreProperties>
</file>